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3.xml" ContentType="application/vnd.openxmlformats-officedocument.drawingml.diagramData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colors8.xml" ContentType="application/vnd.openxmlformats-officedocument.drawingml.diagramColors+xml"/>
  <Override PartName="/ppt/diagrams/quickStyle13.xml" ContentType="application/vnd.openxmlformats-officedocument.drawingml.diagramStyl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layout13.xml" ContentType="application/vnd.openxmlformats-officedocument.drawingml.diagramLayout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diagrams/colors16.xml" ContentType="application/vnd.openxmlformats-officedocument.drawingml.diagramColor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notesSlides/notesSlide3.xml" ContentType="application/vnd.openxmlformats-officedocument.presentationml.notesSlide+xml"/>
  <Default Extension="png" ContentType="image/png"/>
  <Override PartName="/ppt/diagrams/colors12.xml" ContentType="application/vnd.openxmlformats-officedocument.drawingml.diagramColors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ata14.xml" ContentType="application/vnd.openxmlformats-officedocument.drawingml.diagramData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Override2.xml" ContentType="application/vnd.openxmlformats-officedocument.themeOverride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ppt/diagrams/quickStyle16.xml" ContentType="application/vnd.openxmlformats-officedocument.drawingml.diagramStyl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quickStyle14.xml" ContentType="application/vnd.openxmlformats-officedocument.drawingml.diagramStyle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Default Extension="vml" ContentType="application/vnd.openxmlformats-officedocument.vmlDrawing"/>
  <Override PartName="/ppt/diagrams/colors7.xml" ContentType="application/vnd.openxmlformats-officedocument.drawingml.diagramColors+xml"/>
  <Override PartName="/ppt/diagrams/quickStyle12.xml" ContentType="application/vnd.openxmlformats-officedocument.drawingml.diagramStyle+xml"/>
  <Override PartName="/ppt/diagrams/layout16.xml" ContentType="application/vnd.openxmlformats-officedocument.drawingml.diagramLayout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layout14.xml" ContentType="application/vnd.openxmlformats-officedocument.drawingml.diagramLayout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ppt/diagrams/colors15.xml" ContentType="application/vnd.openxmlformats-officedocument.drawingml.diagramColor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diagrams/data15.xml" ContentType="application/vnd.openxmlformats-officedocument.drawingml.diagramData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Override3.xml" ContentType="application/vnd.openxmlformats-officedocument.themeOverride+xml"/>
  <Default Extension="xls" ContentType="application/vnd.ms-excel"/>
  <Override PartName="/ppt/diagrams/data11.xml" ContentType="application/vnd.openxmlformats-officedocument.drawingml.diagramData+xml"/>
  <Default Extension="rels" ContentType="application/vnd.openxmlformats-package.relationships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diagrams/quickStyle15.xml" ContentType="application/vnd.openxmlformats-officedocument.drawingml.diagramStyle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5.xml" ContentType="application/vnd.openxmlformats-officedocument.drawingml.diagramLayout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diagrams/layout11.xml" ContentType="application/vnd.openxmlformats-officedocument.drawingml.diagramLayout+xml"/>
  <Override PartName="/ppt/diagrams/colors14.xml" ContentType="application/vnd.openxmlformats-officedocument.drawingml.diagramColors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diagrams/data16.xml" ContentType="application/vnd.openxmlformats-officedocument.drawingml.diagramData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diagrams/colors10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80" r:id="rId1"/>
    <p:sldMasterId id="2147483787" r:id="rId2"/>
    <p:sldMasterId id="2147483909" r:id="rId3"/>
  </p:sldMasterIdLst>
  <p:notesMasterIdLst>
    <p:notesMasterId r:id="rId32"/>
  </p:notesMasterIdLst>
  <p:handoutMasterIdLst>
    <p:handoutMasterId r:id="rId33"/>
  </p:handoutMasterIdLst>
  <p:sldIdLst>
    <p:sldId id="256" r:id="rId4"/>
    <p:sldId id="257" r:id="rId5"/>
    <p:sldId id="271" r:id="rId6"/>
    <p:sldId id="259" r:id="rId7"/>
    <p:sldId id="288" r:id="rId8"/>
    <p:sldId id="289" r:id="rId9"/>
    <p:sldId id="261" r:id="rId10"/>
    <p:sldId id="262" r:id="rId11"/>
    <p:sldId id="286" r:id="rId12"/>
    <p:sldId id="291" r:id="rId13"/>
    <p:sldId id="292" r:id="rId14"/>
    <p:sldId id="263" r:id="rId15"/>
    <p:sldId id="296" r:id="rId16"/>
    <p:sldId id="298" r:id="rId17"/>
    <p:sldId id="293" r:id="rId18"/>
    <p:sldId id="297" r:id="rId19"/>
    <p:sldId id="280" r:id="rId20"/>
    <p:sldId id="295" r:id="rId21"/>
    <p:sldId id="294" r:id="rId22"/>
    <p:sldId id="299" r:id="rId23"/>
    <p:sldId id="305" r:id="rId24"/>
    <p:sldId id="306" r:id="rId25"/>
    <p:sldId id="307" r:id="rId26"/>
    <p:sldId id="303" r:id="rId27"/>
    <p:sldId id="300" r:id="rId28"/>
    <p:sldId id="302" r:id="rId29"/>
    <p:sldId id="301" r:id="rId30"/>
    <p:sldId id="284" r:id="rId3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0000CC"/>
    <a:srgbClr val="AFA851"/>
    <a:srgbClr val="00FFCC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7451" autoAdjust="0"/>
  </p:normalViewPr>
  <p:slideViewPr>
    <p:cSldViewPr>
      <p:cViewPr>
        <p:scale>
          <a:sx n="100" d="100"/>
          <a:sy n="100" d="100"/>
        </p:scale>
        <p:origin x="-294" y="-24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image" Target="../media/image11.jpeg"/><Relationship Id="rId4" Type="http://schemas.openxmlformats.org/officeDocument/2006/relationships/image" Target="../media/image14.jpe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image" Target="../media/image16.png"/></Relationships>
</file>

<file path=ppt/diagrams/_rels/data9.xml.rels><?xml version="1.0" encoding="UTF-8" standalone="yes"?>
<Relationships xmlns="http://schemas.openxmlformats.org/package/2006/relationships"><Relationship Id="rId1" Type="http://schemas.openxmlformats.org/officeDocument/2006/relationships/image" Target="../media/image34.jpeg"/></Relationships>
</file>

<file path=ppt/diagrams/_rels/data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6.jpeg"/></Relationships>
</file>

<file path=ppt/diagrams/_rels/data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38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6789A24-AAEF-480E-BACF-514132F0CE7A}" type="doc">
      <dgm:prSet loTypeId="urn:microsoft.com/office/officeart/2005/8/layout/bList2" loCatId="list" qsTypeId="urn:microsoft.com/office/officeart/2005/8/quickstyle/simple1" qsCatId="simple" csTypeId="urn:microsoft.com/office/officeart/2005/8/colors/accent1_2" csCatId="accent1" phldr="1"/>
      <dgm:spPr/>
    </dgm:pt>
    <dgm:pt modelId="{F73DDDCC-6ABE-4171-95B3-6D04079482CC}">
      <dgm:prSet phldrT="[Текст]" custT="1"/>
      <dgm:spPr/>
      <dgm:t>
        <a:bodyPr/>
        <a:lstStyle/>
        <a:p>
          <a:pPr algn="ctr"/>
          <a:r>
            <a:rPr lang="ru-RU" sz="1400" dirty="0" smtClean="0">
              <a:solidFill>
                <a:schemeClr val="bg1"/>
              </a:solidFill>
            </a:rPr>
            <a:t>Недостающие средства берут в долг или из накоплений</a:t>
          </a:r>
          <a:endParaRPr lang="ru-RU" sz="1400" dirty="0">
            <a:solidFill>
              <a:schemeClr val="bg1"/>
            </a:solidFill>
          </a:endParaRPr>
        </a:p>
      </dgm:t>
    </dgm:pt>
    <dgm:pt modelId="{26D0ECB4-FA6E-4203-B38E-8F9A662D9A6D}" type="parTrans" cxnId="{9C158E0C-741F-4E1D-AC96-5B83AC022E90}">
      <dgm:prSet/>
      <dgm:spPr/>
      <dgm:t>
        <a:bodyPr/>
        <a:lstStyle/>
        <a:p>
          <a:endParaRPr lang="ru-RU"/>
        </a:p>
      </dgm:t>
    </dgm:pt>
    <dgm:pt modelId="{76AF24F2-0148-4D67-97E1-3046F1776E88}" type="sibTrans" cxnId="{9C158E0C-741F-4E1D-AC96-5B83AC022E90}">
      <dgm:prSet/>
      <dgm:spPr/>
      <dgm:t>
        <a:bodyPr/>
        <a:lstStyle/>
        <a:p>
          <a:endParaRPr lang="ru-RU"/>
        </a:p>
      </dgm:t>
    </dgm:pt>
    <dgm:pt modelId="{A15F3975-EA31-4E1C-9CB9-A6797FCA47B4}">
      <dgm:prSet phldrT="[Текст]"/>
      <dgm:spPr/>
      <dgm:t>
        <a:bodyPr/>
        <a:lstStyle/>
        <a:p>
          <a:r>
            <a:rPr lang="ru-RU" dirty="0" smtClean="0"/>
            <a:t>Излишки средств направляют на накопления</a:t>
          </a:r>
          <a:endParaRPr lang="ru-RU" dirty="0"/>
        </a:p>
      </dgm:t>
    </dgm:pt>
    <dgm:pt modelId="{2FB6B9CD-59B6-4479-AAD8-DE2BAEDBB118}" type="parTrans" cxnId="{E90A4151-5501-44E3-BAC1-7B7748670B97}">
      <dgm:prSet/>
      <dgm:spPr/>
      <dgm:t>
        <a:bodyPr/>
        <a:lstStyle/>
        <a:p>
          <a:endParaRPr lang="ru-RU"/>
        </a:p>
      </dgm:t>
    </dgm:pt>
    <dgm:pt modelId="{2E437BB0-574E-43AB-9D7B-0595E0343A7D}" type="sibTrans" cxnId="{E90A4151-5501-44E3-BAC1-7B7748670B97}">
      <dgm:prSet/>
      <dgm:spPr/>
      <dgm:t>
        <a:bodyPr/>
        <a:lstStyle/>
        <a:p>
          <a:endParaRPr lang="ru-RU"/>
        </a:p>
      </dgm:t>
    </dgm:pt>
    <dgm:pt modelId="{937DF2C9-61F2-4B6F-B004-1F7AE76C753D}">
      <dgm:prSet phldrT="[Текст]" phldr="1"/>
      <dgm:spPr/>
      <dgm:t>
        <a:bodyPr/>
        <a:lstStyle/>
        <a:p>
          <a:endParaRPr lang="ru-RU" dirty="0"/>
        </a:p>
      </dgm:t>
    </dgm:pt>
    <dgm:pt modelId="{77B7258B-A462-4C7F-A000-5DEC53C7B22D}" type="parTrans" cxnId="{3551B2FD-2425-44B3-8E55-A19F17F2F807}">
      <dgm:prSet/>
      <dgm:spPr/>
      <dgm:t>
        <a:bodyPr/>
        <a:lstStyle/>
        <a:p>
          <a:endParaRPr lang="ru-RU"/>
        </a:p>
      </dgm:t>
    </dgm:pt>
    <dgm:pt modelId="{9D68AFF5-9EA8-4F2D-B65E-994B97CC436D}" type="sibTrans" cxnId="{3551B2FD-2425-44B3-8E55-A19F17F2F807}">
      <dgm:prSet/>
      <dgm:spPr/>
      <dgm:t>
        <a:bodyPr/>
        <a:lstStyle/>
        <a:p>
          <a:endParaRPr lang="ru-RU"/>
        </a:p>
      </dgm:t>
    </dgm:pt>
    <dgm:pt modelId="{98632737-D2D3-46AB-B344-FE99661E3D6C}">
      <dgm:prSet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dirty="0" smtClean="0"/>
            <a:t>ДОХОДЫ </a:t>
          </a:r>
          <a:r>
            <a:rPr lang="en-US" dirty="0" smtClean="0"/>
            <a:t>&lt;</a:t>
          </a:r>
          <a:r>
            <a:rPr lang="ru-RU" dirty="0" smtClean="0"/>
            <a:t> РАСХОДЫ</a:t>
          </a:r>
          <a:endParaRPr lang="ru-RU" dirty="0"/>
        </a:p>
      </dgm:t>
    </dgm:pt>
    <dgm:pt modelId="{6C26C221-93F1-4E34-A350-EC0CAE90FD9D}" type="parTrans" cxnId="{FE367551-11C6-4007-98B3-5B382D768589}">
      <dgm:prSet/>
      <dgm:spPr/>
      <dgm:t>
        <a:bodyPr/>
        <a:lstStyle/>
        <a:p>
          <a:endParaRPr lang="ru-RU"/>
        </a:p>
      </dgm:t>
    </dgm:pt>
    <dgm:pt modelId="{48057132-31B7-4257-92D8-A373504CC330}" type="sibTrans" cxnId="{FE367551-11C6-4007-98B3-5B382D768589}">
      <dgm:prSet/>
      <dgm:spPr/>
      <dgm:t>
        <a:bodyPr/>
        <a:lstStyle/>
        <a:p>
          <a:endParaRPr lang="ru-RU"/>
        </a:p>
      </dgm:t>
    </dgm:pt>
    <dgm:pt modelId="{E59C6489-5EAF-4CD2-B95F-CA1A423F813B}">
      <dgm:prSet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dirty="0" smtClean="0"/>
            <a:t>ДЕФИЦИТ БЮДЖЕТА</a:t>
          </a:r>
        </a:p>
        <a:p>
          <a:pPr marL="285750" indent="0" defTabSz="28892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dirty="0"/>
        </a:p>
      </dgm:t>
    </dgm:pt>
    <dgm:pt modelId="{CD61282B-3E45-4FEC-A10C-F54534A83D60}" type="parTrans" cxnId="{75BEF549-C320-4A0D-A87B-59B0D8D3CA7B}">
      <dgm:prSet/>
      <dgm:spPr/>
      <dgm:t>
        <a:bodyPr/>
        <a:lstStyle/>
        <a:p>
          <a:endParaRPr lang="ru-RU"/>
        </a:p>
      </dgm:t>
    </dgm:pt>
    <dgm:pt modelId="{459CCD80-A666-4B51-AAF1-E7DD726043AB}" type="sibTrans" cxnId="{75BEF549-C320-4A0D-A87B-59B0D8D3CA7B}">
      <dgm:prSet/>
      <dgm:spPr/>
      <dgm:t>
        <a:bodyPr/>
        <a:lstStyle/>
        <a:p>
          <a:endParaRPr lang="ru-RU"/>
        </a:p>
      </dgm:t>
    </dgm:pt>
    <dgm:pt modelId="{2E295672-BE6E-4006-94B7-EA1578F4ADBF}">
      <dgm:prSet/>
      <dgm:spPr/>
      <dgm:t>
        <a:bodyPr/>
        <a:lstStyle/>
        <a:p>
          <a:r>
            <a:rPr lang="ru-RU" dirty="0" smtClean="0"/>
            <a:t>ДОХОДЫ </a:t>
          </a:r>
          <a:r>
            <a:rPr lang="en-US" dirty="0" smtClean="0"/>
            <a:t>&gt;</a:t>
          </a:r>
          <a:r>
            <a:rPr lang="ru-RU" dirty="0" smtClean="0"/>
            <a:t> РАСХОДЫ</a:t>
          </a:r>
          <a:endParaRPr lang="ru-RU" dirty="0"/>
        </a:p>
      </dgm:t>
    </dgm:pt>
    <dgm:pt modelId="{98E9E150-B515-4161-83CD-AF30F3A99699}" type="parTrans" cxnId="{0B1E4AE0-47DA-4760-87A0-FC2CEB709A02}">
      <dgm:prSet/>
      <dgm:spPr/>
      <dgm:t>
        <a:bodyPr/>
        <a:lstStyle/>
        <a:p>
          <a:endParaRPr lang="ru-RU"/>
        </a:p>
      </dgm:t>
    </dgm:pt>
    <dgm:pt modelId="{C76F6267-3A74-435D-967A-A8B8339193D7}" type="sibTrans" cxnId="{0B1E4AE0-47DA-4760-87A0-FC2CEB709A02}">
      <dgm:prSet/>
      <dgm:spPr/>
      <dgm:t>
        <a:bodyPr/>
        <a:lstStyle/>
        <a:p>
          <a:endParaRPr lang="ru-RU"/>
        </a:p>
      </dgm:t>
    </dgm:pt>
    <dgm:pt modelId="{D7777711-1C7F-4F72-AC6C-8D43E2B05069}">
      <dgm:prSet/>
      <dgm:spPr/>
      <dgm:t>
        <a:bodyPr/>
        <a:lstStyle/>
        <a:p>
          <a:r>
            <a:rPr lang="ru-RU" dirty="0" smtClean="0"/>
            <a:t>ПРОФИЦИТ БЮДЖЕТА</a:t>
          </a:r>
        </a:p>
      </dgm:t>
    </dgm:pt>
    <dgm:pt modelId="{3E3DC130-C785-457D-9487-179299B969A5}" type="parTrans" cxnId="{A9B071C5-7BAF-48CB-89FA-ED43D58E5F2B}">
      <dgm:prSet/>
      <dgm:spPr/>
      <dgm:t>
        <a:bodyPr/>
        <a:lstStyle/>
        <a:p>
          <a:endParaRPr lang="ru-RU"/>
        </a:p>
      </dgm:t>
    </dgm:pt>
    <dgm:pt modelId="{17393A2C-13E8-4395-97C7-EB1FDA66FAD6}" type="sibTrans" cxnId="{A9B071C5-7BAF-48CB-89FA-ED43D58E5F2B}">
      <dgm:prSet/>
      <dgm:spPr/>
      <dgm:t>
        <a:bodyPr/>
        <a:lstStyle/>
        <a:p>
          <a:endParaRPr lang="ru-RU"/>
        </a:p>
      </dgm:t>
    </dgm:pt>
    <dgm:pt modelId="{501825E4-E054-4991-875B-CAD1CDD6898B}">
      <dgm:prSet custT="1"/>
      <dgm:spPr/>
      <dgm:t>
        <a:bodyPr/>
        <a:lstStyle/>
        <a:p>
          <a:r>
            <a:rPr lang="ru-RU" sz="1400" u="sng" dirty="0" smtClean="0"/>
            <a:t>Сбалансированность бюджета </a:t>
          </a:r>
          <a:r>
            <a:rPr lang="ru-RU" sz="1400" dirty="0" smtClean="0"/>
            <a:t>по доходам и расходам – основополагающее требование, предъявляемое к органам, составляющим и утверждающим бюджет</a:t>
          </a:r>
          <a:endParaRPr lang="ru-RU" sz="1400" dirty="0"/>
        </a:p>
      </dgm:t>
    </dgm:pt>
    <dgm:pt modelId="{4B2315FD-B663-4193-87F9-57287194286C}" type="parTrans" cxnId="{AC6E7D53-8D68-471E-A303-62B804AA5259}">
      <dgm:prSet/>
      <dgm:spPr/>
      <dgm:t>
        <a:bodyPr/>
        <a:lstStyle/>
        <a:p>
          <a:endParaRPr lang="ru-RU"/>
        </a:p>
      </dgm:t>
    </dgm:pt>
    <dgm:pt modelId="{85A96D95-96B5-4633-8921-B84F808D4EF4}" type="sibTrans" cxnId="{AC6E7D53-8D68-471E-A303-62B804AA5259}">
      <dgm:prSet/>
      <dgm:spPr/>
      <dgm:t>
        <a:bodyPr/>
        <a:lstStyle/>
        <a:p>
          <a:endParaRPr lang="ru-RU"/>
        </a:p>
      </dgm:t>
    </dgm:pt>
    <dgm:pt modelId="{725EE90C-4A2B-40DF-BA3D-11F3E0576150}">
      <dgm:prSet phldrT="[Текст]"/>
      <dgm:spPr/>
      <dgm:t>
        <a:bodyPr/>
        <a:lstStyle/>
        <a:p>
          <a:endParaRPr lang="ru-RU"/>
        </a:p>
      </dgm:t>
    </dgm:pt>
    <dgm:pt modelId="{CD9065DB-84FB-4680-B8F0-A680DD9B6F11}" type="sibTrans" cxnId="{61B585B3-8B2C-43D6-B502-24610C15FFAC}">
      <dgm:prSet/>
      <dgm:spPr/>
      <dgm:t>
        <a:bodyPr/>
        <a:lstStyle/>
        <a:p>
          <a:endParaRPr lang="ru-RU"/>
        </a:p>
      </dgm:t>
    </dgm:pt>
    <dgm:pt modelId="{D5F9AA94-81A4-4D83-AEA2-E1FA86EB1756}" type="parTrans" cxnId="{61B585B3-8B2C-43D6-B502-24610C15FFAC}">
      <dgm:prSet/>
      <dgm:spPr/>
      <dgm:t>
        <a:bodyPr/>
        <a:lstStyle/>
        <a:p>
          <a:endParaRPr lang="ru-RU"/>
        </a:p>
      </dgm:t>
    </dgm:pt>
    <dgm:pt modelId="{E2DFB0D9-BF44-4BB8-8449-44C619DA23D0}">
      <dgm:prSet custT="1"/>
      <dgm:spPr/>
      <dgm:t>
        <a:bodyPr/>
        <a:lstStyle/>
        <a:p>
          <a:r>
            <a:rPr lang="ru-RU" sz="1600" b="1" dirty="0" smtClean="0">
              <a:solidFill>
                <a:srgbClr val="0000CC"/>
              </a:solidFill>
            </a:rPr>
            <a:t>Бюджет</a:t>
          </a:r>
          <a:r>
            <a:rPr lang="ru-RU" sz="1600" dirty="0" smtClean="0">
              <a:solidFill>
                <a:srgbClr val="0000CC"/>
              </a:solidFill>
            </a:rPr>
            <a:t> составляется на три года – очередной финансовый год и плановый период (на 2018 год и плановый период 2019-2020 годов)</a:t>
          </a:r>
          <a:endParaRPr lang="ru-RU" sz="1600" dirty="0">
            <a:solidFill>
              <a:srgbClr val="0000CC"/>
            </a:solidFill>
          </a:endParaRPr>
        </a:p>
      </dgm:t>
    </dgm:pt>
    <dgm:pt modelId="{227E3A43-723E-4520-8DBD-1F6DA99C0842}" type="parTrans" cxnId="{3093FCA7-49BA-4BFE-8431-451850F1BD01}">
      <dgm:prSet/>
      <dgm:spPr/>
      <dgm:t>
        <a:bodyPr/>
        <a:lstStyle/>
        <a:p>
          <a:endParaRPr lang="ru-RU"/>
        </a:p>
      </dgm:t>
    </dgm:pt>
    <dgm:pt modelId="{34D05BDC-2E9D-418B-892F-1D0371B1B3A6}" type="sibTrans" cxnId="{3093FCA7-49BA-4BFE-8431-451850F1BD01}">
      <dgm:prSet/>
      <dgm:spPr/>
      <dgm:t>
        <a:bodyPr/>
        <a:lstStyle/>
        <a:p>
          <a:endParaRPr lang="ru-RU"/>
        </a:p>
      </dgm:t>
    </dgm:pt>
    <dgm:pt modelId="{511B8AFE-A636-4C2C-B9BE-19526094B68D}">
      <dgm:prSet custT="1"/>
      <dgm:spPr/>
      <dgm:t>
        <a:bodyPr/>
        <a:lstStyle/>
        <a:p>
          <a:r>
            <a:rPr lang="ru-RU" sz="1600" b="1" i="0" dirty="0" smtClean="0">
              <a:solidFill>
                <a:srgbClr val="0000CC"/>
              </a:solidFill>
            </a:rPr>
            <a:t>Очередной финансовый год </a:t>
          </a:r>
          <a:r>
            <a:rPr lang="ru-RU" sz="1600" dirty="0" smtClean="0">
              <a:solidFill>
                <a:srgbClr val="0000CC"/>
              </a:solidFill>
            </a:rPr>
            <a:t>– </a:t>
          </a:r>
          <a:r>
            <a:rPr lang="ru-RU" sz="1600" dirty="0" err="1" smtClean="0">
              <a:solidFill>
                <a:srgbClr val="0000CC"/>
              </a:solidFill>
            </a:rPr>
            <a:t>год</a:t>
          </a:r>
          <a:r>
            <a:rPr lang="ru-RU" sz="1600" dirty="0" smtClean="0">
              <a:solidFill>
                <a:srgbClr val="0000CC"/>
              </a:solidFill>
            </a:rPr>
            <a:t>, на который составляется бюджет (2018 год)</a:t>
          </a:r>
          <a:endParaRPr lang="ru-RU" sz="1600" dirty="0">
            <a:solidFill>
              <a:srgbClr val="0000CC"/>
            </a:solidFill>
          </a:endParaRPr>
        </a:p>
      </dgm:t>
    </dgm:pt>
    <dgm:pt modelId="{DF9958B4-16C4-4561-BD9A-5C71BC5811AC}" type="parTrans" cxnId="{67683DE7-B119-4400-A2C9-9DBED25542DB}">
      <dgm:prSet/>
      <dgm:spPr/>
      <dgm:t>
        <a:bodyPr/>
        <a:lstStyle/>
        <a:p>
          <a:endParaRPr lang="ru-RU"/>
        </a:p>
      </dgm:t>
    </dgm:pt>
    <dgm:pt modelId="{DFE47D5C-8C58-4D98-BF9A-731A5B87D256}" type="sibTrans" cxnId="{67683DE7-B119-4400-A2C9-9DBED25542DB}">
      <dgm:prSet/>
      <dgm:spPr/>
      <dgm:t>
        <a:bodyPr/>
        <a:lstStyle/>
        <a:p>
          <a:endParaRPr lang="ru-RU"/>
        </a:p>
      </dgm:t>
    </dgm:pt>
    <dgm:pt modelId="{89FA5C11-3316-4714-B21E-F4AA0D94C2E5}">
      <dgm:prSet custT="1"/>
      <dgm:spPr/>
      <dgm:t>
        <a:bodyPr/>
        <a:lstStyle/>
        <a:p>
          <a:endParaRPr lang="ru-RU" sz="1600" dirty="0">
            <a:solidFill>
              <a:srgbClr val="0000CC"/>
            </a:solidFill>
          </a:endParaRPr>
        </a:p>
      </dgm:t>
    </dgm:pt>
    <dgm:pt modelId="{744D719F-E3AC-4820-841A-C3967F700DB3}" type="parTrans" cxnId="{B50C5673-BB04-4406-887B-025B50B28628}">
      <dgm:prSet/>
      <dgm:spPr/>
      <dgm:t>
        <a:bodyPr/>
        <a:lstStyle/>
        <a:p>
          <a:endParaRPr lang="ru-RU"/>
        </a:p>
      </dgm:t>
    </dgm:pt>
    <dgm:pt modelId="{281A7E24-739A-466B-950D-6A1782EAF183}" type="sibTrans" cxnId="{B50C5673-BB04-4406-887B-025B50B28628}">
      <dgm:prSet/>
      <dgm:spPr/>
      <dgm:t>
        <a:bodyPr/>
        <a:lstStyle/>
        <a:p>
          <a:endParaRPr lang="ru-RU"/>
        </a:p>
      </dgm:t>
    </dgm:pt>
    <dgm:pt modelId="{72FBFF97-FB27-43C6-BD32-1CBD2FEB8BEF}">
      <dgm:prSet custT="1"/>
      <dgm:spPr/>
      <dgm:t>
        <a:bodyPr/>
        <a:lstStyle/>
        <a:p>
          <a:r>
            <a:rPr lang="ru-RU" sz="1600" b="1" dirty="0" smtClean="0">
              <a:solidFill>
                <a:srgbClr val="0000CC"/>
              </a:solidFill>
            </a:rPr>
            <a:t>Плановый период </a:t>
          </a:r>
          <a:r>
            <a:rPr lang="ru-RU" sz="1600" dirty="0" smtClean="0">
              <a:solidFill>
                <a:srgbClr val="0000CC"/>
              </a:solidFill>
            </a:rPr>
            <a:t>– два года, следующих за очередным финансовым годом (2019 и 2020 годы)</a:t>
          </a:r>
          <a:endParaRPr lang="ru-RU" sz="1600" dirty="0">
            <a:solidFill>
              <a:srgbClr val="0000CC"/>
            </a:solidFill>
          </a:endParaRPr>
        </a:p>
      </dgm:t>
    </dgm:pt>
    <dgm:pt modelId="{FD80870E-B555-47B9-938A-28549BC7F686}" type="parTrans" cxnId="{11EEF0F8-042A-497C-91CA-A47350110B18}">
      <dgm:prSet/>
      <dgm:spPr/>
      <dgm:t>
        <a:bodyPr/>
        <a:lstStyle/>
        <a:p>
          <a:endParaRPr lang="ru-RU"/>
        </a:p>
      </dgm:t>
    </dgm:pt>
    <dgm:pt modelId="{7098CF4D-B20C-452D-98A2-08642617E751}" type="sibTrans" cxnId="{11EEF0F8-042A-497C-91CA-A47350110B18}">
      <dgm:prSet/>
      <dgm:spPr/>
      <dgm:t>
        <a:bodyPr/>
        <a:lstStyle/>
        <a:p>
          <a:endParaRPr lang="ru-RU"/>
        </a:p>
      </dgm:t>
    </dgm:pt>
    <dgm:pt modelId="{3C2522E5-CBDD-4C98-B617-6094C4AE24BF}">
      <dgm:prSet custT="1"/>
      <dgm:spPr/>
      <dgm:t>
        <a:bodyPr/>
        <a:lstStyle/>
        <a:p>
          <a:endParaRPr lang="ru-RU" sz="1600" dirty="0">
            <a:solidFill>
              <a:srgbClr val="0000CC"/>
            </a:solidFill>
          </a:endParaRPr>
        </a:p>
      </dgm:t>
    </dgm:pt>
    <dgm:pt modelId="{3131AEE5-1B9E-4807-817E-E722A9D31CEB}" type="parTrans" cxnId="{430B0282-7285-4FFF-B4DE-5861CE7428F3}">
      <dgm:prSet/>
      <dgm:spPr/>
      <dgm:t>
        <a:bodyPr/>
        <a:lstStyle/>
        <a:p>
          <a:endParaRPr lang="ru-RU"/>
        </a:p>
      </dgm:t>
    </dgm:pt>
    <dgm:pt modelId="{E69E3C75-2836-493F-B582-473D054B8851}" type="sibTrans" cxnId="{430B0282-7285-4FFF-B4DE-5861CE7428F3}">
      <dgm:prSet/>
      <dgm:spPr/>
      <dgm:t>
        <a:bodyPr/>
        <a:lstStyle/>
        <a:p>
          <a:endParaRPr lang="ru-RU"/>
        </a:p>
      </dgm:t>
    </dgm:pt>
    <dgm:pt modelId="{99FD3A65-C264-4E30-8C0F-A1D797DF7498}" type="pres">
      <dgm:prSet presAssocID="{66789A24-AAEF-480E-BACF-514132F0CE7A}" presName="diagram" presStyleCnt="0">
        <dgm:presLayoutVars>
          <dgm:dir/>
          <dgm:animLvl val="lvl"/>
          <dgm:resizeHandles val="exact"/>
        </dgm:presLayoutVars>
      </dgm:prSet>
      <dgm:spPr/>
    </dgm:pt>
    <dgm:pt modelId="{6F3AC360-7B19-477B-848F-C33AF2F6A36D}" type="pres">
      <dgm:prSet presAssocID="{F73DDDCC-6ABE-4171-95B3-6D04079482CC}" presName="compNode" presStyleCnt="0"/>
      <dgm:spPr/>
    </dgm:pt>
    <dgm:pt modelId="{22EAAF57-71BF-4D9F-B41B-5ED1B3AAE6D7}" type="pres">
      <dgm:prSet presAssocID="{F73DDDCC-6ABE-4171-95B3-6D04079482CC}" presName="childRect" presStyleLbl="bgAcc1" presStyleIdx="0" presStyleCnt="4" custScaleX="137071" custScaleY="55403" custLinFactNeighborX="-22648" custLinFactNeighborY="-1223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832F0E-D48F-4A5B-BB6F-5CF89438C0AB}" type="pres">
      <dgm:prSet presAssocID="{F73DDDCC-6ABE-4171-95B3-6D04079482CC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17BE22-027A-423E-91E2-4706409CCDA2}" type="pres">
      <dgm:prSet presAssocID="{F73DDDCC-6ABE-4171-95B3-6D04079482CC}" presName="parentRect" presStyleLbl="alignNode1" presStyleIdx="0" presStyleCnt="4" custScaleX="112717" custScaleY="200805" custLinFactNeighborX="-26441" custLinFactNeighborY="-41213"/>
      <dgm:spPr/>
      <dgm:t>
        <a:bodyPr/>
        <a:lstStyle/>
        <a:p>
          <a:endParaRPr lang="ru-RU"/>
        </a:p>
      </dgm:t>
    </dgm:pt>
    <dgm:pt modelId="{0E19A83C-DDEA-4EA6-B992-3689AC7E3D31}" type="pres">
      <dgm:prSet presAssocID="{F73DDDCC-6ABE-4171-95B3-6D04079482CC}" presName="adorn" presStyleLbl="fgAccFollowNode1" presStyleIdx="0" presStyleCnt="4" custScaleX="135004" custScaleY="138823" custLinFactNeighborX="5128" custLinFactNeighborY="-12637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C0C5BD03-8D7C-49CF-82B2-6EE7C914D51F}" type="pres">
      <dgm:prSet presAssocID="{76AF24F2-0148-4D67-97E1-3046F1776E88}" presName="sibTrans" presStyleLbl="sibTrans2D1" presStyleIdx="0" presStyleCnt="0"/>
      <dgm:spPr/>
      <dgm:t>
        <a:bodyPr/>
        <a:lstStyle/>
        <a:p>
          <a:endParaRPr lang="ru-RU"/>
        </a:p>
      </dgm:t>
    </dgm:pt>
    <dgm:pt modelId="{73BC24CA-1B19-43DA-AC49-B81276BEB903}" type="pres">
      <dgm:prSet presAssocID="{725EE90C-4A2B-40DF-BA3D-11F3E0576150}" presName="compNode" presStyleCnt="0"/>
      <dgm:spPr/>
    </dgm:pt>
    <dgm:pt modelId="{897F1D06-C66C-4113-B6C5-C05DC775C8C3}" type="pres">
      <dgm:prSet presAssocID="{725EE90C-4A2B-40DF-BA3D-11F3E0576150}" presName="childRect" presStyleLbl="bgAcc1" presStyleIdx="1" presStyleCnt="4" custScaleX="139687" custScaleY="170298" custLinFactNeighborX="1062" custLinFactNeighborY="-2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D886D1-394F-454F-A5C6-FE2854B71B1D}" type="pres">
      <dgm:prSet presAssocID="{725EE90C-4A2B-40DF-BA3D-11F3E0576150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BF6C722-1DC9-48CE-B047-E8FE01E46D91}" type="pres">
      <dgm:prSet presAssocID="{725EE90C-4A2B-40DF-BA3D-11F3E0576150}" presName="parentRect" presStyleLbl="alignNode1" presStyleIdx="1" presStyleCnt="4" custLinFactNeighborX="-2014" custLinFactNeighborY="24737"/>
      <dgm:spPr/>
      <dgm:t>
        <a:bodyPr/>
        <a:lstStyle/>
        <a:p>
          <a:endParaRPr lang="ru-RU"/>
        </a:p>
      </dgm:t>
    </dgm:pt>
    <dgm:pt modelId="{9D43426B-8D42-4A96-8C2B-5A8403BDF28D}" type="pres">
      <dgm:prSet presAssocID="{725EE90C-4A2B-40DF-BA3D-11F3E0576150}" presName="adorn" presStyleLbl="fgAccFollowNode1" presStyleIdx="1" presStyleCnt="4" custScaleX="124526" custScaleY="117803" custLinFactNeighborX="53319" custLinFactNeighborY="19875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43BDC2FC-C942-4E5A-A095-58E879162844}" type="pres">
      <dgm:prSet presAssocID="{CD9065DB-84FB-4680-B8F0-A680DD9B6F11}" presName="sibTrans" presStyleLbl="sibTrans2D1" presStyleIdx="0" presStyleCnt="0"/>
      <dgm:spPr/>
      <dgm:t>
        <a:bodyPr/>
        <a:lstStyle/>
        <a:p>
          <a:endParaRPr lang="ru-RU"/>
        </a:p>
      </dgm:t>
    </dgm:pt>
    <dgm:pt modelId="{4ABBC83C-9ECD-4BBC-9E5B-42BF9E311947}" type="pres">
      <dgm:prSet presAssocID="{A15F3975-EA31-4E1C-9CB9-A6797FCA47B4}" presName="compNode" presStyleCnt="0"/>
      <dgm:spPr/>
    </dgm:pt>
    <dgm:pt modelId="{AD5F2F82-71D3-415F-B08C-4981CD2BAD00}" type="pres">
      <dgm:prSet presAssocID="{A15F3975-EA31-4E1C-9CB9-A6797FCA47B4}" presName="childRect" presStyleLbl="bgAcc1" presStyleIdx="2" presStyleCnt="4" custScaleX="150417" custScaleY="57480" custLinFactNeighborX="17964" custLinFactNeighborY="-161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ACB9B3-D6BE-4B57-92AE-9306906EB5D9}" type="pres">
      <dgm:prSet presAssocID="{A15F3975-EA31-4E1C-9CB9-A6797FCA47B4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1A8365F-6A4A-46B2-93C7-1E81C4E3FA70}" type="pres">
      <dgm:prSet presAssocID="{A15F3975-EA31-4E1C-9CB9-A6797FCA47B4}" presName="parentRect" presStyleLbl="alignNode1" presStyleIdx="2" presStyleCnt="4" custScaleY="159715" custLinFactNeighborX="17907" custLinFactNeighborY="-73238"/>
      <dgm:spPr/>
      <dgm:t>
        <a:bodyPr/>
        <a:lstStyle/>
        <a:p>
          <a:endParaRPr lang="ru-RU"/>
        </a:p>
      </dgm:t>
    </dgm:pt>
    <dgm:pt modelId="{6559F45E-A25E-476D-84C3-2DF1987928AD}" type="pres">
      <dgm:prSet presAssocID="{A15F3975-EA31-4E1C-9CB9-A6797FCA47B4}" presName="adorn" presStyleLbl="fgAccFollowNode1" presStyleIdx="2" presStyleCnt="4" custScaleX="138178" custScaleY="130787" custLinFactNeighborX="67418" custLinFactNeighborY="-6943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A38B9693-88F7-47E3-A3AE-6D60F334E07B}" type="pres">
      <dgm:prSet presAssocID="{2E437BB0-574E-43AB-9D7B-0595E0343A7D}" presName="sibTrans" presStyleLbl="sibTrans2D1" presStyleIdx="0" presStyleCnt="0"/>
      <dgm:spPr/>
      <dgm:t>
        <a:bodyPr/>
        <a:lstStyle/>
        <a:p>
          <a:endParaRPr lang="ru-RU"/>
        </a:p>
      </dgm:t>
    </dgm:pt>
    <dgm:pt modelId="{F617790B-E4E6-49EB-8AC9-2C71B215DAB2}" type="pres">
      <dgm:prSet presAssocID="{937DF2C9-61F2-4B6F-B004-1F7AE76C753D}" presName="compNode" presStyleCnt="0"/>
      <dgm:spPr/>
    </dgm:pt>
    <dgm:pt modelId="{02152D32-FD2E-4096-AF2D-72A5CE91C04E}" type="pres">
      <dgm:prSet presAssocID="{937DF2C9-61F2-4B6F-B004-1F7AE76C753D}" presName="childRect" presStyleLbl="bgAcc1" presStyleIdx="3" presStyleCnt="4" custScaleX="486670" custScaleY="19190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DA1022-70E1-4B84-9115-F216A8E422D9}" type="pres">
      <dgm:prSet presAssocID="{937DF2C9-61F2-4B6F-B004-1F7AE76C753D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56030D-F38D-418A-8567-CB91FEE18725}" type="pres">
      <dgm:prSet presAssocID="{937DF2C9-61F2-4B6F-B004-1F7AE76C753D}" presName="parentRect" presStyleLbl="alignNode1" presStyleIdx="3" presStyleCnt="4" custLinFactNeighborX="-1910" custLinFactNeighborY="48831"/>
      <dgm:spPr/>
      <dgm:t>
        <a:bodyPr/>
        <a:lstStyle/>
        <a:p>
          <a:endParaRPr lang="ru-RU"/>
        </a:p>
      </dgm:t>
    </dgm:pt>
    <dgm:pt modelId="{79DDFAD9-5792-45F5-AFB8-DE730BB04BE2}" type="pres">
      <dgm:prSet presAssocID="{937DF2C9-61F2-4B6F-B004-1F7AE76C753D}" presName="adorn" presStyleLbl="fgAccFollowNode1" presStyleIdx="3" presStyleCnt="4" custScaleX="287356" custScaleY="175721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</dgm:ptLst>
  <dgm:cxnLst>
    <dgm:cxn modelId="{AA11B64A-C4E2-4105-A664-7B16CBD846EA}" type="presOf" srcId="{725EE90C-4A2B-40DF-BA3D-11F3E0576150}" destId="{C5D886D1-394F-454F-A5C6-FE2854B71B1D}" srcOrd="0" destOrd="0" presId="urn:microsoft.com/office/officeart/2005/8/layout/bList2"/>
    <dgm:cxn modelId="{A9B071C5-7BAF-48CB-89FA-ED43D58E5F2B}" srcId="{A15F3975-EA31-4E1C-9CB9-A6797FCA47B4}" destId="{D7777711-1C7F-4F72-AC6C-8D43E2B05069}" srcOrd="1" destOrd="0" parTransId="{3E3DC130-C785-457D-9487-179299B969A5}" sibTransId="{17393A2C-13E8-4395-97C7-EB1FDA66FAD6}"/>
    <dgm:cxn modelId="{76E8FEBE-B86A-4FA0-AE89-9B801887F46A}" type="presOf" srcId="{76AF24F2-0148-4D67-97E1-3046F1776E88}" destId="{C0C5BD03-8D7C-49CF-82B2-6EE7C914D51F}" srcOrd="0" destOrd="0" presId="urn:microsoft.com/office/officeart/2005/8/layout/bList2"/>
    <dgm:cxn modelId="{11EEF0F8-042A-497C-91CA-A47350110B18}" srcId="{937DF2C9-61F2-4B6F-B004-1F7AE76C753D}" destId="{72FBFF97-FB27-43C6-BD32-1CBD2FEB8BEF}" srcOrd="4" destOrd="0" parTransId="{FD80870E-B555-47B9-938A-28549BC7F686}" sibTransId="{7098CF4D-B20C-452D-98A2-08642617E751}"/>
    <dgm:cxn modelId="{430B0282-7285-4FFF-B4DE-5861CE7428F3}" srcId="{937DF2C9-61F2-4B6F-B004-1F7AE76C753D}" destId="{3C2522E5-CBDD-4C98-B617-6094C4AE24BF}" srcOrd="3" destOrd="0" parTransId="{3131AEE5-1B9E-4807-817E-E722A9D31CEB}" sibTransId="{E69E3C75-2836-493F-B582-473D054B8851}"/>
    <dgm:cxn modelId="{3551B2FD-2425-44B3-8E55-A19F17F2F807}" srcId="{66789A24-AAEF-480E-BACF-514132F0CE7A}" destId="{937DF2C9-61F2-4B6F-B004-1F7AE76C753D}" srcOrd="3" destOrd="0" parTransId="{77B7258B-A462-4C7F-A000-5DEC53C7B22D}" sibTransId="{9D68AFF5-9EA8-4F2D-B65E-994B97CC436D}"/>
    <dgm:cxn modelId="{DE8BA24B-C757-4DF7-908C-9F3836E1848B}" type="presOf" srcId="{F73DDDCC-6ABE-4171-95B3-6D04079482CC}" destId="{5517BE22-027A-423E-91E2-4706409CCDA2}" srcOrd="1" destOrd="0" presId="urn:microsoft.com/office/officeart/2005/8/layout/bList2"/>
    <dgm:cxn modelId="{9C158E0C-741F-4E1D-AC96-5B83AC022E90}" srcId="{66789A24-AAEF-480E-BACF-514132F0CE7A}" destId="{F73DDDCC-6ABE-4171-95B3-6D04079482CC}" srcOrd="0" destOrd="0" parTransId="{26D0ECB4-FA6E-4203-B38E-8F9A662D9A6D}" sibTransId="{76AF24F2-0148-4D67-97E1-3046F1776E88}"/>
    <dgm:cxn modelId="{3093FCA7-49BA-4BFE-8431-451850F1BD01}" srcId="{937DF2C9-61F2-4B6F-B004-1F7AE76C753D}" destId="{E2DFB0D9-BF44-4BB8-8449-44C619DA23D0}" srcOrd="0" destOrd="0" parTransId="{227E3A43-723E-4520-8DBD-1F6DA99C0842}" sibTransId="{34D05BDC-2E9D-418B-892F-1D0371B1B3A6}"/>
    <dgm:cxn modelId="{A21DDECA-6D37-4245-8785-3D04FB807E3E}" type="presOf" srcId="{72FBFF97-FB27-43C6-BD32-1CBD2FEB8BEF}" destId="{02152D32-FD2E-4096-AF2D-72A5CE91C04E}" srcOrd="0" destOrd="4" presId="urn:microsoft.com/office/officeart/2005/8/layout/bList2"/>
    <dgm:cxn modelId="{806BCA22-E978-4CFC-B89C-308832A3857B}" type="presOf" srcId="{501825E4-E054-4991-875B-CAD1CDD6898B}" destId="{897F1D06-C66C-4113-B6C5-C05DC775C8C3}" srcOrd="0" destOrd="0" presId="urn:microsoft.com/office/officeart/2005/8/layout/bList2"/>
    <dgm:cxn modelId="{BD1F452B-060B-4F79-9B95-B204F60C42D8}" type="presOf" srcId="{A15F3975-EA31-4E1C-9CB9-A6797FCA47B4}" destId="{E1A8365F-6A4A-46B2-93C7-1E81C4E3FA70}" srcOrd="1" destOrd="0" presId="urn:microsoft.com/office/officeart/2005/8/layout/bList2"/>
    <dgm:cxn modelId="{E90A4151-5501-44E3-BAC1-7B7748670B97}" srcId="{66789A24-AAEF-480E-BACF-514132F0CE7A}" destId="{A15F3975-EA31-4E1C-9CB9-A6797FCA47B4}" srcOrd="2" destOrd="0" parTransId="{2FB6B9CD-59B6-4479-AAD8-DE2BAEDBB118}" sibTransId="{2E437BB0-574E-43AB-9D7B-0595E0343A7D}"/>
    <dgm:cxn modelId="{8BA29495-3F87-4664-8D64-9C00BA448C3F}" type="presOf" srcId="{2E437BB0-574E-43AB-9D7B-0595E0343A7D}" destId="{A38B9693-88F7-47E3-A3AE-6D60F334E07B}" srcOrd="0" destOrd="0" presId="urn:microsoft.com/office/officeart/2005/8/layout/bList2"/>
    <dgm:cxn modelId="{8FDC62AB-E0F7-42D6-9E78-692B17AE9D77}" type="presOf" srcId="{CD9065DB-84FB-4680-B8F0-A680DD9B6F11}" destId="{43BDC2FC-C942-4E5A-A095-58E879162844}" srcOrd="0" destOrd="0" presId="urn:microsoft.com/office/officeart/2005/8/layout/bList2"/>
    <dgm:cxn modelId="{51FF7189-4ACF-4A38-9120-297F8BE36EE9}" type="presOf" srcId="{E2DFB0D9-BF44-4BB8-8449-44C619DA23D0}" destId="{02152D32-FD2E-4096-AF2D-72A5CE91C04E}" srcOrd="0" destOrd="0" presId="urn:microsoft.com/office/officeart/2005/8/layout/bList2"/>
    <dgm:cxn modelId="{AC6E7D53-8D68-471E-A303-62B804AA5259}" srcId="{725EE90C-4A2B-40DF-BA3D-11F3E0576150}" destId="{501825E4-E054-4991-875B-CAD1CDD6898B}" srcOrd="0" destOrd="0" parTransId="{4B2315FD-B663-4193-87F9-57287194286C}" sibTransId="{85A96D95-96B5-4633-8921-B84F808D4EF4}"/>
    <dgm:cxn modelId="{2D399801-7F3D-4506-819E-4618D59EA799}" type="presOf" srcId="{98632737-D2D3-46AB-B344-FE99661E3D6C}" destId="{22EAAF57-71BF-4D9F-B41B-5ED1B3AAE6D7}" srcOrd="0" destOrd="0" presId="urn:microsoft.com/office/officeart/2005/8/layout/bList2"/>
    <dgm:cxn modelId="{582485C5-5B46-4BE0-B7A5-9475DE6E38F1}" type="presOf" srcId="{F73DDDCC-6ABE-4171-95B3-6D04079482CC}" destId="{EE832F0E-D48F-4A5B-BB6F-5CF89438C0AB}" srcOrd="0" destOrd="0" presId="urn:microsoft.com/office/officeart/2005/8/layout/bList2"/>
    <dgm:cxn modelId="{23010F04-1390-43C8-9E8D-F734871270ED}" type="presOf" srcId="{D7777711-1C7F-4F72-AC6C-8D43E2B05069}" destId="{AD5F2F82-71D3-415F-B08C-4981CD2BAD00}" srcOrd="0" destOrd="1" presId="urn:microsoft.com/office/officeart/2005/8/layout/bList2"/>
    <dgm:cxn modelId="{F27E5DC8-FEFD-46EE-9B05-673A9B9E4AC1}" type="presOf" srcId="{937DF2C9-61F2-4B6F-B004-1F7AE76C753D}" destId="{FCDA1022-70E1-4B84-9115-F216A8E422D9}" srcOrd="0" destOrd="0" presId="urn:microsoft.com/office/officeart/2005/8/layout/bList2"/>
    <dgm:cxn modelId="{1228655F-1357-403B-B062-272A4B5EEC4F}" type="presOf" srcId="{E59C6489-5EAF-4CD2-B95F-CA1A423F813B}" destId="{22EAAF57-71BF-4D9F-B41B-5ED1B3AAE6D7}" srcOrd="0" destOrd="1" presId="urn:microsoft.com/office/officeart/2005/8/layout/bList2"/>
    <dgm:cxn modelId="{2934B76C-FEA3-4270-BD8C-224C2F963516}" type="presOf" srcId="{A15F3975-EA31-4E1C-9CB9-A6797FCA47B4}" destId="{96ACB9B3-D6BE-4B57-92AE-9306906EB5D9}" srcOrd="0" destOrd="0" presId="urn:microsoft.com/office/officeart/2005/8/layout/bList2"/>
    <dgm:cxn modelId="{8A909E3D-1EC0-4A00-B4A0-E193D6798B66}" type="presOf" srcId="{66789A24-AAEF-480E-BACF-514132F0CE7A}" destId="{99FD3A65-C264-4E30-8C0F-A1D797DF7498}" srcOrd="0" destOrd="0" presId="urn:microsoft.com/office/officeart/2005/8/layout/bList2"/>
    <dgm:cxn modelId="{FDA4574E-C489-458C-AD44-71D5A777DF50}" type="presOf" srcId="{89FA5C11-3316-4714-B21E-F4AA0D94C2E5}" destId="{02152D32-FD2E-4096-AF2D-72A5CE91C04E}" srcOrd="0" destOrd="1" presId="urn:microsoft.com/office/officeart/2005/8/layout/bList2"/>
    <dgm:cxn modelId="{61B585B3-8B2C-43D6-B502-24610C15FFAC}" srcId="{66789A24-AAEF-480E-BACF-514132F0CE7A}" destId="{725EE90C-4A2B-40DF-BA3D-11F3E0576150}" srcOrd="1" destOrd="0" parTransId="{D5F9AA94-81A4-4D83-AEA2-E1FA86EB1756}" sibTransId="{CD9065DB-84FB-4680-B8F0-A680DD9B6F11}"/>
    <dgm:cxn modelId="{4A268758-23B3-454E-9813-BD333D0C88F9}" type="presOf" srcId="{937DF2C9-61F2-4B6F-B004-1F7AE76C753D}" destId="{5156030D-F38D-418A-8567-CB91FEE18725}" srcOrd="1" destOrd="0" presId="urn:microsoft.com/office/officeart/2005/8/layout/bList2"/>
    <dgm:cxn modelId="{67683DE7-B119-4400-A2C9-9DBED25542DB}" srcId="{937DF2C9-61F2-4B6F-B004-1F7AE76C753D}" destId="{511B8AFE-A636-4C2C-B9BE-19526094B68D}" srcOrd="2" destOrd="0" parTransId="{DF9958B4-16C4-4561-BD9A-5C71BC5811AC}" sibTransId="{DFE47D5C-8C58-4D98-BF9A-731A5B87D256}"/>
    <dgm:cxn modelId="{44A1D353-5DAD-4860-9298-CE7C57E57EE3}" type="presOf" srcId="{511B8AFE-A636-4C2C-B9BE-19526094B68D}" destId="{02152D32-FD2E-4096-AF2D-72A5CE91C04E}" srcOrd="0" destOrd="2" presId="urn:microsoft.com/office/officeart/2005/8/layout/bList2"/>
    <dgm:cxn modelId="{0B1E4AE0-47DA-4760-87A0-FC2CEB709A02}" srcId="{A15F3975-EA31-4E1C-9CB9-A6797FCA47B4}" destId="{2E295672-BE6E-4006-94B7-EA1578F4ADBF}" srcOrd="0" destOrd="0" parTransId="{98E9E150-B515-4161-83CD-AF30F3A99699}" sibTransId="{C76F6267-3A74-435D-967A-A8B8339193D7}"/>
    <dgm:cxn modelId="{FE367551-11C6-4007-98B3-5B382D768589}" srcId="{F73DDDCC-6ABE-4171-95B3-6D04079482CC}" destId="{98632737-D2D3-46AB-B344-FE99661E3D6C}" srcOrd="0" destOrd="0" parTransId="{6C26C221-93F1-4E34-A350-EC0CAE90FD9D}" sibTransId="{48057132-31B7-4257-92D8-A373504CC330}"/>
    <dgm:cxn modelId="{75BEF549-C320-4A0D-A87B-59B0D8D3CA7B}" srcId="{F73DDDCC-6ABE-4171-95B3-6D04079482CC}" destId="{E59C6489-5EAF-4CD2-B95F-CA1A423F813B}" srcOrd="1" destOrd="0" parTransId="{CD61282B-3E45-4FEC-A10C-F54534A83D60}" sibTransId="{459CCD80-A666-4B51-AAF1-E7DD726043AB}"/>
    <dgm:cxn modelId="{B50C5673-BB04-4406-887B-025B50B28628}" srcId="{937DF2C9-61F2-4B6F-B004-1F7AE76C753D}" destId="{89FA5C11-3316-4714-B21E-F4AA0D94C2E5}" srcOrd="1" destOrd="0" parTransId="{744D719F-E3AC-4820-841A-C3967F700DB3}" sibTransId="{281A7E24-739A-466B-950D-6A1782EAF183}"/>
    <dgm:cxn modelId="{6761FD16-F085-4945-9C4F-B95D0DF9FF20}" type="presOf" srcId="{3C2522E5-CBDD-4C98-B617-6094C4AE24BF}" destId="{02152D32-FD2E-4096-AF2D-72A5CE91C04E}" srcOrd="0" destOrd="3" presId="urn:microsoft.com/office/officeart/2005/8/layout/bList2"/>
    <dgm:cxn modelId="{635686D9-C67E-4D93-B512-07D8612D9EF5}" type="presOf" srcId="{725EE90C-4A2B-40DF-BA3D-11F3E0576150}" destId="{5BF6C722-1DC9-48CE-B047-E8FE01E46D91}" srcOrd="1" destOrd="0" presId="urn:microsoft.com/office/officeart/2005/8/layout/bList2"/>
    <dgm:cxn modelId="{F3CC0BB3-BEA5-429B-A686-2B4B19538128}" type="presOf" srcId="{2E295672-BE6E-4006-94B7-EA1578F4ADBF}" destId="{AD5F2F82-71D3-415F-B08C-4981CD2BAD00}" srcOrd="0" destOrd="0" presId="urn:microsoft.com/office/officeart/2005/8/layout/bList2"/>
    <dgm:cxn modelId="{8EF5F9D7-2A28-4DE9-A29C-91515B2F66FA}" type="presParOf" srcId="{99FD3A65-C264-4E30-8C0F-A1D797DF7498}" destId="{6F3AC360-7B19-477B-848F-C33AF2F6A36D}" srcOrd="0" destOrd="0" presId="urn:microsoft.com/office/officeart/2005/8/layout/bList2"/>
    <dgm:cxn modelId="{D2504D07-921B-40C3-981B-05A7750C0AFE}" type="presParOf" srcId="{6F3AC360-7B19-477B-848F-C33AF2F6A36D}" destId="{22EAAF57-71BF-4D9F-B41B-5ED1B3AAE6D7}" srcOrd="0" destOrd="0" presId="urn:microsoft.com/office/officeart/2005/8/layout/bList2"/>
    <dgm:cxn modelId="{8D33BA42-E706-4839-8C99-E29B99BDBE33}" type="presParOf" srcId="{6F3AC360-7B19-477B-848F-C33AF2F6A36D}" destId="{EE832F0E-D48F-4A5B-BB6F-5CF89438C0AB}" srcOrd="1" destOrd="0" presId="urn:microsoft.com/office/officeart/2005/8/layout/bList2"/>
    <dgm:cxn modelId="{F77F0962-3C25-4FDF-919B-B91CC0EAA41E}" type="presParOf" srcId="{6F3AC360-7B19-477B-848F-C33AF2F6A36D}" destId="{5517BE22-027A-423E-91E2-4706409CCDA2}" srcOrd="2" destOrd="0" presId="urn:microsoft.com/office/officeart/2005/8/layout/bList2"/>
    <dgm:cxn modelId="{1DDFB653-57B1-42B1-8616-85AA489F0ECF}" type="presParOf" srcId="{6F3AC360-7B19-477B-848F-C33AF2F6A36D}" destId="{0E19A83C-DDEA-4EA6-B992-3689AC7E3D31}" srcOrd="3" destOrd="0" presId="urn:microsoft.com/office/officeart/2005/8/layout/bList2"/>
    <dgm:cxn modelId="{1F08358F-6547-47CA-9B44-E87E0C7E2425}" type="presParOf" srcId="{99FD3A65-C264-4E30-8C0F-A1D797DF7498}" destId="{C0C5BD03-8D7C-49CF-82B2-6EE7C914D51F}" srcOrd="1" destOrd="0" presId="urn:microsoft.com/office/officeart/2005/8/layout/bList2"/>
    <dgm:cxn modelId="{757E59F3-5E45-4475-9728-CB71FB9FA0FD}" type="presParOf" srcId="{99FD3A65-C264-4E30-8C0F-A1D797DF7498}" destId="{73BC24CA-1B19-43DA-AC49-B81276BEB903}" srcOrd="2" destOrd="0" presId="urn:microsoft.com/office/officeart/2005/8/layout/bList2"/>
    <dgm:cxn modelId="{0EBD91A9-6EC2-4AF3-AA84-FC9D137310CF}" type="presParOf" srcId="{73BC24CA-1B19-43DA-AC49-B81276BEB903}" destId="{897F1D06-C66C-4113-B6C5-C05DC775C8C3}" srcOrd="0" destOrd="0" presId="urn:microsoft.com/office/officeart/2005/8/layout/bList2"/>
    <dgm:cxn modelId="{09A10913-67A5-4BC1-9473-CA9C906F227B}" type="presParOf" srcId="{73BC24CA-1B19-43DA-AC49-B81276BEB903}" destId="{C5D886D1-394F-454F-A5C6-FE2854B71B1D}" srcOrd="1" destOrd="0" presId="urn:microsoft.com/office/officeart/2005/8/layout/bList2"/>
    <dgm:cxn modelId="{4318F8AA-7F87-4E15-BD92-214D159D7CA7}" type="presParOf" srcId="{73BC24CA-1B19-43DA-AC49-B81276BEB903}" destId="{5BF6C722-1DC9-48CE-B047-E8FE01E46D91}" srcOrd="2" destOrd="0" presId="urn:microsoft.com/office/officeart/2005/8/layout/bList2"/>
    <dgm:cxn modelId="{1C276F36-3C99-47E9-BC08-067D5BF7CE2A}" type="presParOf" srcId="{73BC24CA-1B19-43DA-AC49-B81276BEB903}" destId="{9D43426B-8D42-4A96-8C2B-5A8403BDF28D}" srcOrd="3" destOrd="0" presId="urn:microsoft.com/office/officeart/2005/8/layout/bList2"/>
    <dgm:cxn modelId="{A6CEDEC3-A8D8-45AF-95D4-2AF1B00E505F}" type="presParOf" srcId="{99FD3A65-C264-4E30-8C0F-A1D797DF7498}" destId="{43BDC2FC-C942-4E5A-A095-58E879162844}" srcOrd="3" destOrd="0" presId="urn:microsoft.com/office/officeart/2005/8/layout/bList2"/>
    <dgm:cxn modelId="{D663D8B0-42BA-4394-AF20-47F7200F330B}" type="presParOf" srcId="{99FD3A65-C264-4E30-8C0F-A1D797DF7498}" destId="{4ABBC83C-9ECD-4BBC-9E5B-42BF9E311947}" srcOrd="4" destOrd="0" presId="urn:microsoft.com/office/officeart/2005/8/layout/bList2"/>
    <dgm:cxn modelId="{C156A6D7-1D5B-4858-999D-80B465AD1812}" type="presParOf" srcId="{4ABBC83C-9ECD-4BBC-9E5B-42BF9E311947}" destId="{AD5F2F82-71D3-415F-B08C-4981CD2BAD00}" srcOrd="0" destOrd="0" presId="urn:microsoft.com/office/officeart/2005/8/layout/bList2"/>
    <dgm:cxn modelId="{CE69341B-ACE0-4C71-8D9D-1D7373BFC52A}" type="presParOf" srcId="{4ABBC83C-9ECD-4BBC-9E5B-42BF9E311947}" destId="{96ACB9B3-D6BE-4B57-92AE-9306906EB5D9}" srcOrd="1" destOrd="0" presId="urn:microsoft.com/office/officeart/2005/8/layout/bList2"/>
    <dgm:cxn modelId="{ED6BEE0E-A8F3-4762-8D91-3F03FF2B2C94}" type="presParOf" srcId="{4ABBC83C-9ECD-4BBC-9E5B-42BF9E311947}" destId="{E1A8365F-6A4A-46B2-93C7-1E81C4E3FA70}" srcOrd="2" destOrd="0" presId="urn:microsoft.com/office/officeart/2005/8/layout/bList2"/>
    <dgm:cxn modelId="{1D9AB647-A4A6-41EE-A2E7-5F7AFFC35E71}" type="presParOf" srcId="{4ABBC83C-9ECD-4BBC-9E5B-42BF9E311947}" destId="{6559F45E-A25E-476D-84C3-2DF1987928AD}" srcOrd="3" destOrd="0" presId="urn:microsoft.com/office/officeart/2005/8/layout/bList2"/>
    <dgm:cxn modelId="{722E6D3C-941A-4DB8-9D93-03D159489197}" type="presParOf" srcId="{99FD3A65-C264-4E30-8C0F-A1D797DF7498}" destId="{A38B9693-88F7-47E3-A3AE-6D60F334E07B}" srcOrd="5" destOrd="0" presId="urn:microsoft.com/office/officeart/2005/8/layout/bList2"/>
    <dgm:cxn modelId="{52185A62-ADA7-4A3D-B2F4-65D57C169C4C}" type="presParOf" srcId="{99FD3A65-C264-4E30-8C0F-A1D797DF7498}" destId="{F617790B-E4E6-49EB-8AC9-2C71B215DAB2}" srcOrd="6" destOrd="0" presId="urn:microsoft.com/office/officeart/2005/8/layout/bList2"/>
    <dgm:cxn modelId="{7C7A0556-4BCB-4501-B86B-3C497142D98B}" type="presParOf" srcId="{F617790B-E4E6-49EB-8AC9-2C71B215DAB2}" destId="{02152D32-FD2E-4096-AF2D-72A5CE91C04E}" srcOrd="0" destOrd="0" presId="urn:microsoft.com/office/officeart/2005/8/layout/bList2"/>
    <dgm:cxn modelId="{1A68CC9C-9B92-49EA-BB1B-80A6B9446203}" type="presParOf" srcId="{F617790B-E4E6-49EB-8AC9-2C71B215DAB2}" destId="{FCDA1022-70E1-4B84-9115-F216A8E422D9}" srcOrd="1" destOrd="0" presId="urn:microsoft.com/office/officeart/2005/8/layout/bList2"/>
    <dgm:cxn modelId="{D36AC310-8176-4934-AC85-30AB7D33A667}" type="presParOf" srcId="{F617790B-E4E6-49EB-8AC9-2C71B215DAB2}" destId="{5156030D-F38D-418A-8567-CB91FEE18725}" srcOrd="2" destOrd="0" presId="urn:microsoft.com/office/officeart/2005/8/layout/bList2"/>
    <dgm:cxn modelId="{1444340F-C485-47AB-8E1E-CEBEF5A4AC1A}" type="presParOf" srcId="{F617790B-E4E6-49EB-8AC9-2C71B215DAB2}" destId="{79DDFAD9-5792-45F5-AFB8-DE730BB04BE2}" srcOrd="3" destOrd="0" presId="urn:microsoft.com/office/officeart/2005/8/layout/bList2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632A6EC-16EE-4697-A458-D9535C2EBD38}" type="doc">
      <dgm:prSet loTypeId="urn:microsoft.com/office/officeart/2005/8/layout/process4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3D690CA-9CE9-45E2-810D-1529086718F8}">
      <dgm:prSet custT="1"/>
      <dgm:spPr/>
      <dgm:t>
        <a:bodyPr/>
        <a:lstStyle/>
        <a:p>
          <a:pPr rtl="0"/>
          <a:r>
            <a:rPr lang="ru-RU" sz="3200" dirty="0" smtClean="0"/>
            <a:t>Составление проекта бюджета</a:t>
          </a:r>
          <a:endParaRPr lang="ru-RU" sz="3200" dirty="0"/>
        </a:p>
      </dgm:t>
    </dgm:pt>
    <dgm:pt modelId="{7EB6CE4B-BD73-44EB-AE1B-A69D65309A21}" type="parTrans" cxnId="{F937AE97-BCC3-41EA-8BE6-C16BBACCD8B0}">
      <dgm:prSet/>
      <dgm:spPr/>
      <dgm:t>
        <a:bodyPr/>
        <a:lstStyle/>
        <a:p>
          <a:endParaRPr lang="ru-RU"/>
        </a:p>
      </dgm:t>
    </dgm:pt>
    <dgm:pt modelId="{73DCF918-769F-48DC-8960-68F9DBEB21DF}" type="sibTrans" cxnId="{F937AE97-BCC3-41EA-8BE6-C16BBACCD8B0}">
      <dgm:prSet/>
      <dgm:spPr/>
      <dgm:t>
        <a:bodyPr/>
        <a:lstStyle/>
        <a:p>
          <a:endParaRPr lang="ru-RU"/>
        </a:p>
      </dgm:t>
    </dgm:pt>
    <dgm:pt modelId="{2DA0CC8D-C41B-48FE-B1C0-D7AC6B1CCD15}">
      <dgm:prSet custT="1"/>
      <dgm:spPr/>
      <dgm:t>
        <a:bodyPr/>
        <a:lstStyle/>
        <a:p>
          <a:pPr rtl="0"/>
          <a:r>
            <a:rPr lang="ru-RU" sz="3200" dirty="0" smtClean="0"/>
            <a:t>Рассмотрение и утверждение проекта бюджета</a:t>
          </a:r>
          <a:endParaRPr lang="ru-RU" sz="3200" dirty="0"/>
        </a:p>
      </dgm:t>
    </dgm:pt>
    <dgm:pt modelId="{F91B2626-7115-4468-BB82-2F28BB0A6FD1}" type="parTrans" cxnId="{2945AE4A-BB61-4592-9BCC-23CD7559F903}">
      <dgm:prSet/>
      <dgm:spPr/>
      <dgm:t>
        <a:bodyPr/>
        <a:lstStyle/>
        <a:p>
          <a:endParaRPr lang="ru-RU"/>
        </a:p>
      </dgm:t>
    </dgm:pt>
    <dgm:pt modelId="{18FDD4F8-D623-46D0-8CAF-F69B666AC75D}" type="sibTrans" cxnId="{2945AE4A-BB61-4592-9BCC-23CD7559F903}">
      <dgm:prSet/>
      <dgm:spPr/>
      <dgm:t>
        <a:bodyPr/>
        <a:lstStyle/>
        <a:p>
          <a:endParaRPr lang="ru-RU"/>
        </a:p>
      </dgm:t>
    </dgm:pt>
    <dgm:pt modelId="{5E2A0902-4AB1-4D95-9294-7D9A35B189CE}">
      <dgm:prSet custT="1"/>
      <dgm:spPr/>
      <dgm:t>
        <a:bodyPr/>
        <a:lstStyle/>
        <a:p>
          <a:pPr rtl="0"/>
          <a:r>
            <a:rPr lang="ru-RU" sz="3200" dirty="0" smtClean="0"/>
            <a:t>Исполнение бюджета</a:t>
          </a:r>
          <a:endParaRPr lang="ru-RU" sz="3200" dirty="0"/>
        </a:p>
      </dgm:t>
    </dgm:pt>
    <dgm:pt modelId="{C2A1FEB7-9CAD-461C-9958-C71B32DF23C8}" type="parTrans" cxnId="{C12FC1EF-2E13-45D7-B650-A07ECC47A247}">
      <dgm:prSet/>
      <dgm:spPr/>
      <dgm:t>
        <a:bodyPr/>
        <a:lstStyle/>
        <a:p>
          <a:endParaRPr lang="ru-RU"/>
        </a:p>
      </dgm:t>
    </dgm:pt>
    <dgm:pt modelId="{2A1407A3-9439-4905-8419-364F5B773600}" type="sibTrans" cxnId="{C12FC1EF-2E13-45D7-B650-A07ECC47A247}">
      <dgm:prSet/>
      <dgm:spPr/>
      <dgm:t>
        <a:bodyPr/>
        <a:lstStyle/>
        <a:p>
          <a:endParaRPr lang="ru-RU"/>
        </a:p>
      </dgm:t>
    </dgm:pt>
    <dgm:pt modelId="{488D2055-03DB-4116-98A0-82A22D233E94}">
      <dgm:prSet custT="1"/>
      <dgm:spPr/>
      <dgm:t>
        <a:bodyPr/>
        <a:lstStyle/>
        <a:p>
          <a:pPr rtl="0"/>
          <a:r>
            <a:rPr lang="ru-RU" sz="3600" dirty="0" smtClean="0"/>
            <a:t>Составление, рассмотрение и утверждение бюджетной отчетности</a:t>
          </a:r>
          <a:endParaRPr lang="ru-RU" sz="3600" dirty="0"/>
        </a:p>
      </dgm:t>
    </dgm:pt>
    <dgm:pt modelId="{80E3C8F3-EF07-4081-AC7E-F6C7BD45F579}" type="parTrans" cxnId="{7A36AF6D-5FB6-442D-96CF-7B04E12FF7F6}">
      <dgm:prSet/>
      <dgm:spPr/>
      <dgm:t>
        <a:bodyPr/>
        <a:lstStyle/>
        <a:p>
          <a:endParaRPr lang="ru-RU"/>
        </a:p>
      </dgm:t>
    </dgm:pt>
    <dgm:pt modelId="{0E1DA972-17A2-4F7F-B0BF-C93349532765}" type="sibTrans" cxnId="{7A36AF6D-5FB6-442D-96CF-7B04E12FF7F6}">
      <dgm:prSet/>
      <dgm:spPr/>
      <dgm:t>
        <a:bodyPr/>
        <a:lstStyle/>
        <a:p>
          <a:endParaRPr lang="ru-RU"/>
        </a:p>
      </dgm:t>
    </dgm:pt>
    <dgm:pt modelId="{A1AA0844-6A41-4A06-A30B-989EF486C9A0}" type="pres">
      <dgm:prSet presAssocID="{F632A6EC-16EE-4697-A458-D9535C2EBD3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AD6398C-F63E-4B57-90D5-D9E47ECACF4F}" type="pres">
      <dgm:prSet presAssocID="{488D2055-03DB-4116-98A0-82A22D233E94}" presName="boxAndChildren" presStyleCnt="0"/>
      <dgm:spPr/>
    </dgm:pt>
    <dgm:pt modelId="{F1B284C7-5E68-429D-A368-421C692F38C8}" type="pres">
      <dgm:prSet presAssocID="{488D2055-03DB-4116-98A0-82A22D233E94}" presName="parentTextBox" presStyleLbl="node1" presStyleIdx="0" presStyleCnt="4"/>
      <dgm:spPr/>
      <dgm:t>
        <a:bodyPr/>
        <a:lstStyle/>
        <a:p>
          <a:endParaRPr lang="ru-RU"/>
        </a:p>
      </dgm:t>
    </dgm:pt>
    <dgm:pt modelId="{BC811002-319C-4D9A-A65D-CCA8762355AA}" type="pres">
      <dgm:prSet presAssocID="{2A1407A3-9439-4905-8419-364F5B773600}" presName="sp" presStyleCnt="0"/>
      <dgm:spPr/>
    </dgm:pt>
    <dgm:pt modelId="{70BCB55A-2B4B-47D6-896F-893F1C3C4A10}" type="pres">
      <dgm:prSet presAssocID="{5E2A0902-4AB1-4D95-9294-7D9A35B189CE}" presName="arrowAndChildren" presStyleCnt="0"/>
      <dgm:spPr/>
    </dgm:pt>
    <dgm:pt modelId="{496CF888-E1E6-4703-826B-D7D50A3567C2}" type="pres">
      <dgm:prSet presAssocID="{5E2A0902-4AB1-4D95-9294-7D9A35B189CE}" presName="parentTextArrow" presStyleLbl="node1" presStyleIdx="1" presStyleCnt="4" custScaleY="59966"/>
      <dgm:spPr/>
      <dgm:t>
        <a:bodyPr/>
        <a:lstStyle/>
        <a:p>
          <a:endParaRPr lang="ru-RU"/>
        </a:p>
      </dgm:t>
    </dgm:pt>
    <dgm:pt modelId="{E4FC1350-7DB0-4D73-BE14-E12A0B2D436D}" type="pres">
      <dgm:prSet presAssocID="{18FDD4F8-D623-46D0-8CAF-F69B666AC75D}" presName="sp" presStyleCnt="0"/>
      <dgm:spPr/>
    </dgm:pt>
    <dgm:pt modelId="{8797EDE3-9AE3-44F0-A369-E7E2CBD5C32F}" type="pres">
      <dgm:prSet presAssocID="{2DA0CC8D-C41B-48FE-B1C0-D7AC6B1CCD15}" presName="arrowAndChildren" presStyleCnt="0"/>
      <dgm:spPr/>
    </dgm:pt>
    <dgm:pt modelId="{B51243FD-0937-4D50-A7D2-7FD36B4B5E19}" type="pres">
      <dgm:prSet presAssocID="{2DA0CC8D-C41B-48FE-B1C0-D7AC6B1CCD15}" presName="parentTextArrow" presStyleLbl="node1" presStyleIdx="2" presStyleCnt="4" custScaleY="83542" custLinFactNeighborX="1234" custLinFactNeighborY="332"/>
      <dgm:spPr/>
      <dgm:t>
        <a:bodyPr/>
        <a:lstStyle/>
        <a:p>
          <a:endParaRPr lang="ru-RU"/>
        </a:p>
      </dgm:t>
    </dgm:pt>
    <dgm:pt modelId="{D19451FC-D881-4627-A115-F29179C9B8E4}" type="pres">
      <dgm:prSet presAssocID="{73DCF918-769F-48DC-8960-68F9DBEB21DF}" presName="sp" presStyleCnt="0"/>
      <dgm:spPr/>
    </dgm:pt>
    <dgm:pt modelId="{192D6A61-FC62-437A-8772-7E9BEE0E3F19}" type="pres">
      <dgm:prSet presAssocID="{53D690CA-9CE9-45E2-810D-1529086718F8}" presName="arrowAndChildren" presStyleCnt="0"/>
      <dgm:spPr/>
    </dgm:pt>
    <dgm:pt modelId="{E2446BB9-36A2-4633-BD7E-D2856EA37371}" type="pres">
      <dgm:prSet presAssocID="{53D690CA-9CE9-45E2-810D-1529086718F8}" presName="parentTextArrow" presStyleLbl="node1" presStyleIdx="3" presStyleCnt="4" custScaleY="48962" custLinFactNeighborY="-45"/>
      <dgm:spPr/>
      <dgm:t>
        <a:bodyPr/>
        <a:lstStyle/>
        <a:p>
          <a:endParaRPr lang="ru-RU"/>
        </a:p>
      </dgm:t>
    </dgm:pt>
  </dgm:ptLst>
  <dgm:cxnLst>
    <dgm:cxn modelId="{2945AE4A-BB61-4592-9BCC-23CD7559F903}" srcId="{F632A6EC-16EE-4697-A458-D9535C2EBD38}" destId="{2DA0CC8D-C41B-48FE-B1C0-D7AC6B1CCD15}" srcOrd="1" destOrd="0" parTransId="{F91B2626-7115-4468-BB82-2F28BB0A6FD1}" sibTransId="{18FDD4F8-D623-46D0-8CAF-F69B666AC75D}"/>
    <dgm:cxn modelId="{F937AE97-BCC3-41EA-8BE6-C16BBACCD8B0}" srcId="{F632A6EC-16EE-4697-A458-D9535C2EBD38}" destId="{53D690CA-9CE9-45E2-810D-1529086718F8}" srcOrd="0" destOrd="0" parTransId="{7EB6CE4B-BD73-44EB-AE1B-A69D65309A21}" sibTransId="{73DCF918-769F-48DC-8960-68F9DBEB21DF}"/>
    <dgm:cxn modelId="{C969A95D-BFC9-4109-80F0-406937A3422E}" type="presOf" srcId="{2DA0CC8D-C41B-48FE-B1C0-D7AC6B1CCD15}" destId="{B51243FD-0937-4D50-A7D2-7FD36B4B5E19}" srcOrd="0" destOrd="0" presId="urn:microsoft.com/office/officeart/2005/8/layout/process4"/>
    <dgm:cxn modelId="{0EC6440B-CFD9-4680-B888-284AABE5C64C}" type="presOf" srcId="{F632A6EC-16EE-4697-A458-D9535C2EBD38}" destId="{A1AA0844-6A41-4A06-A30B-989EF486C9A0}" srcOrd="0" destOrd="0" presId="urn:microsoft.com/office/officeart/2005/8/layout/process4"/>
    <dgm:cxn modelId="{99615CE2-E9C4-4AED-AE18-A04562B3C963}" type="presOf" srcId="{5E2A0902-4AB1-4D95-9294-7D9A35B189CE}" destId="{496CF888-E1E6-4703-826B-D7D50A3567C2}" srcOrd="0" destOrd="0" presId="urn:microsoft.com/office/officeart/2005/8/layout/process4"/>
    <dgm:cxn modelId="{A129FA59-0AB8-4A53-9C15-40C38D6A3B18}" type="presOf" srcId="{488D2055-03DB-4116-98A0-82A22D233E94}" destId="{F1B284C7-5E68-429D-A368-421C692F38C8}" srcOrd="0" destOrd="0" presId="urn:microsoft.com/office/officeart/2005/8/layout/process4"/>
    <dgm:cxn modelId="{C12FC1EF-2E13-45D7-B650-A07ECC47A247}" srcId="{F632A6EC-16EE-4697-A458-D9535C2EBD38}" destId="{5E2A0902-4AB1-4D95-9294-7D9A35B189CE}" srcOrd="2" destOrd="0" parTransId="{C2A1FEB7-9CAD-461C-9958-C71B32DF23C8}" sibTransId="{2A1407A3-9439-4905-8419-364F5B773600}"/>
    <dgm:cxn modelId="{411DEC78-98F2-4454-B689-4E4F080E1645}" type="presOf" srcId="{53D690CA-9CE9-45E2-810D-1529086718F8}" destId="{E2446BB9-36A2-4633-BD7E-D2856EA37371}" srcOrd="0" destOrd="0" presId="urn:microsoft.com/office/officeart/2005/8/layout/process4"/>
    <dgm:cxn modelId="{7A36AF6D-5FB6-442D-96CF-7B04E12FF7F6}" srcId="{F632A6EC-16EE-4697-A458-D9535C2EBD38}" destId="{488D2055-03DB-4116-98A0-82A22D233E94}" srcOrd="3" destOrd="0" parTransId="{80E3C8F3-EF07-4081-AC7E-F6C7BD45F579}" sibTransId="{0E1DA972-17A2-4F7F-B0BF-C93349532765}"/>
    <dgm:cxn modelId="{ECC4B3E9-7732-429C-B723-97748ED253DC}" type="presParOf" srcId="{A1AA0844-6A41-4A06-A30B-989EF486C9A0}" destId="{3AD6398C-F63E-4B57-90D5-D9E47ECACF4F}" srcOrd="0" destOrd="0" presId="urn:microsoft.com/office/officeart/2005/8/layout/process4"/>
    <dgm:cxn modelId="{834C8C4E-4F6A-435F-97D4-C6AF25CE30D0}" type="presParOf" srcId="{3AD6398C-F63E-4B57-90D5-D9E47ECACF4F}" destId="{F1B284C7-5E68-429D-A368-421C692F38C8}" srcOrd="0" destOrd="0" presId="urn:microsoft.com/office/officeart/2005/8/layout/process4"/>
    <dgm:cxn modelId="{4660EB9E-8D2C-4692-86A8-E848923E632A}" type="presParOf" srcId="{A1AA0844-6A41-4A06-A30B-989EF486C9A0}" destId="{BC811002-319C-4D9A-A65D-CCA8762355AA}" srcOrd="1" destOrd="0" presId="urn:microsoft.com/office/officeart/2005/8/layout/process4"/>
    <dgm:cxn modelId="{6C4A544A-C244-428F-88B9-162A2C4DA024}" type="presParOf" srcId="{A1AA0844-6A41-4A06-A30B-989EF486C9A0}" destId="{70BCB55A-2B4B-47D6-896F-893F1C3C4A10}" srcOrd="2" destOrd="0" presId="urn:microsoft.com/office/officeart/2005/8/layout/process4"/>
    <dgm:cxn modelId="{CB10184F-DACF-4260-94F9-E309E9E6DC22}" type="presParOf" srcId="{70BCB55A-2B4B-47D6-896F-893F1C3C4A10}" destId="{496CF888-E1E6-4703-826B-D7D50A3567C2}" srcOrd="0" destOrd="0" presId="urn:microsoft.com/office/officeart/2005/8/layout/process4"/>
    <dgm:cxn modelId="{7A4C437A-F405-442D-85F9-05DDF289E8DF}" type="presParOf" srcId="{A1AA0844-6A41-4A06-A30B-989EF486C9A0}" destId="{E4FC1350-7DB0-4D73-BE14-E12A0B2D436D}" srcOrd="3" destOrd="0" presId="urn:microsoft.com/office/officeart/2005/8/layout/process4"/>
    <dgm:cxn modelId="{02C3E9D3-6D4A-4227-9426-E0AED8DDFA22}" type="presParOf" srcId="{A1AA0844-6A41-4A06-A30B-989EF486C9A0}" destId="{8797EDE3-9AE3-44F0-A369-E7E2CBD5C32F}" srcOrd="4" destOrd="0" presId="urn:microsoft.com/office/officeart/2005/8/layout/process4"/>
    <dgm:cxn modelId="{8443E6C5-DED7-4060-880C-F5C16DF56C26}" type="presParOf" srcId="{8797EDE3-9AE3-44F0-A369-E7E2CBD5C32F}" destId="{B51243FD-0937-4D50-A7D2-7FD36B4B5E19}" srcOrd="0" destOrd="0" presId="urn:microsoft.com/office/officeart/2005/8/layout/process4"/>
    <dgm:cxn modelId="{7C986942-2011-496D-9329-4CF9CEF043A2}" type="presParOf" srcId="{A1AA0844-6A41-4A06-A30B-989EF486C9A0}" destId="{D19451FC-D881-4627-A115-F29179C9B8E4}" srcOrd="5" destOrd="0" presId="urn:microsoft.com/office/officeart/2005/8/layout/process4"/>
    <dgm:cxn modelId="{C40DB97E-279B-48FC-9DAE-E489A0EDAA99}" type="presParOf" srcId="{A1AA0844-6A41-4A06-A30B-989EF486C9A0}" destId="{192D6A61-FC62-437A-8772-7E9BEE0E3F19}" srcOrd="6" destOrd="0" presId="urn:microsoft.com/office/officeart/2005/8/layout/process4"/>
    <dgm:cxn modelId="{E3C120E2-DE2D-4E1B-8743-5E723FE55E4C}" type="presParOf" srcId="{192D6A61-FC62-437A-8772-7E9BEE0E3F19}" destId="{E2446BB9-36A2-4633-BD7E-D2856EA37371}" srcOrd="0" destOrd="0" presId="urn:microsoft.com/office/officeart/2005/8/layout/process4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E4CA4B6-D4CC-4F37-966B-B090C37E532C}" type="doc">
      <dgm:prSet loTypeId="urn:microsoft.com/office/officeart/2005/8/layout/vList2" loCatId="list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B8F1BD8D-134E-463C-BC37-801AF0DBB65B}">
      <dgm:prSet custT="1"/>
      <dgm:spPr/>
      <dgm:t>
        <a:bodyPr/>
        <a:lstStyle/>
        <a:p>
          <a:pPr rtl="0"/>
          <a:r>
            <a:rPr lang="ru-RU" sz="2000" dirty="0" smtClean="0"/>
            <a:t>Прогноз социально-экономического развития Протасовского сельского поселения Большеигнатовского муниципального района</a:t>
          </a:r>
          <a:endParaRPr lang="ru-RU" sz="2000" dirty="0"/>
        </a:p>
      </dgm:t>
    </dgm:pt>
    <dgm:pt modelId="{B5D95314-9A70-4873-AD1D-5B0B689D6B11}" type="parTrans" cxnId="{33461AD6-952F-454D-BD94-72F39A0A43AF}">
      <dgm:prSet/>
      <dgm:spPr/>
      <dgm:t>
        <a:bodyPr/>
        <a:lstStyle/>
        <a:p>
          <a:endParaRPr lang="ru-RU"/>
        </a:p>
      </dgm:t>
    </dgm:pt>
    <dgm:pt modelId="{0813FEA0-B548-48D8-A7BC-75598F1D729F}" type="sibTrans" cxnId="{33461AD6-952F-454D-BD94-72F39A0A43AF}">
      <dgm:prSet/>
      <dgm:spPr/>
      <dgm:t>
        <a:bodyPr/>
        <a:lstStyle/>
        <a:p>
          <a:endParaRPr lang="ru-RU"/>
        </a:p>
      </dgm:t>
    </dgm:pt>
    <dgm:pt modelId="{7046A1F0-6C7D-40AC-BD88-655948A46D19}">
      <dgm:prSet custT="1"/>
      <dgm:spPr/>
      <dgm:t>
        <a:bodyPr/>
        <a:lstStyle/>
        <a:p>
          <a:pPr rtl="0"/>
          <a:r>
            <a:rPr lang="ru-RU" sz="2000" dirty="0" smtClean="0"/>
            <a:t>Основные направления бюджетной и налоговой политики Протасовского сельского поселения  Большеигнатовского муниципального района</a:t>
          </a:r>
          <a:endParaRPr lang="ru-RU" sz="2000" dirty="0"/>
        </a:p>
      </dgm:t>
    </dgm:pt>
    <dgm:pt modelId="{D1CCF8A6-D35F-4EFB-A63E-093DF27BE3F4}" type="parTrans" cxnId="{7FD6E70C-DE23-424A-AD18-3AC1646E035C}">
      <dgm:prSet/>
      <dgm:spPr/>
      <dgm:t>
        <a:bodyPr/>
        <a:lstStyle/>
        <a:p>
          <a:endParaRPr lang="ru-RU"/>
        </a:p>
      </dgm:t>
    </dgm:pt>
    <dgm:pt modelId="{A6E767CA-8575-4523-A536-8518A29AAA9F}" type="sibTrans" cxnId="{7FD6E70C-DE23-424A-AD18-3AC1646E035C}">
      <dgm:prSet/>
      <dgm:spPr/>
      <dgm:t>
        <a:bodyPr/>
        <a:lstStyle/>
        <a:p>
          <a:endParaRPr lang="ru-RU"/>
        </a:p>
      </dgm:t>
    </dgm:pt>
    <dgm:pt modelId="{3AEE4568-B688-4FFF-BE8A-4B868A2FCFCC}">
      <dgm:prSet custT="1"/>
      <dgm:spPr/>
      <dgm:t>
        <a:bodyPr/>
        <a:lstStyle/>
        <a:p>
          <a:pPr rtl="0"/>
          <a:r>
            <a:rPr lang="ru-RU" sz="2000" dirty="0" smtClean="0"/>
            <a:t>Муниципальные </a:t>
          </a:r>
          <a:r>
            <a:rPr lang="ru-RU" sz="2000" dirty="0" err="1" smtClean="0"/>
            <a:t>программых</a:t>
          </a:r>
          <a:r>
            <a:rPr lang="ru-RU" sz="2000" dirty="0" smtClean="0"/>
            <a:t> (проектах муниципальных) программ, проектах изменений указанных программ) – разрабатывает администрация Протасовского сельского поселения Большеигнатовского муниципального района.</a:t>
          </a:r>
          <a:endParaRPr lang="ru-RU" sz="2000" dirty="0"/>
        </a:p>
      </dgm:t>
    </dgm:pt>
    <dgm:pt modelId="{D9DCAED7-29E6-46CA-911E-725B0BC8EC70}" type="parTrans" cxnId="{42D89536-88D3-4F32-A916-D83A34A07C84}">
      <dgm:prSet/>
      <dgm:spPr/>
      <dgm:t>
        <a:bodyPr/>
        <a:lstStyle/>
        <a:p>
          <a:endParaRPr lang="ru-RU"/>
        </a:p>
      </dgm:t>
    </dgm:pt>
    <dgm:pt modelId="{A32F5926-EDFC-4D58-A1E8-83FA748D4DC9}" type="sibTrans" cxnId="{42D89536-88D3-4F32-A916-D83A34A07C84}">
      <dgm:prSet/>
      <dgm:spPr/>
      <dgm:t>
        <a:bodyPr/>
        <a:lstStyle/>
        <a:p>
          <a:endParaRPr lang="ru-RU"/>
        </a:p>
      </dgm:t>
    </dgm:pt>
    <dgm:pt modelId="{972F2206-B3A4-4A54-8457-3F29E88DF056}" type="pres">
      <dgm:prSet presAssocID="{1E4CA4B6-D4CC-4F37-966B-B090C37E532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AACD38F-ED42-45B1-9F48-A1FB6F45E25E}" type="pres">
      <dgm:prSet presAssocID="{B8F1BD8D-134E-463C-BC37-801AF0DBB65B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A5BA0D-35FF-4AB1-826C-113D7C98627D}" type="pres">
      <dgm:prSet presAssocID="{0813FEA0-B548-48D8-A7BC-75598F1D729F}" presName="spacer" presStyleCnt="0"/>
      <dgm:spPr/>
    </dgm:pt>
    <dgm:pt modelId="{13185009-9C27-4D02-ADC8-5F2BA7E5B558}" type="pres">
      <dgm:prSet presAssocID="{7046A1F0-6C7D-40AC-BD88-655948A46D19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320895-68A3-4330-BBC7-F1A72045E879}" type="pres">
      <dgm:prSet presAssocID="{A6E767CA-8575-4523-A536-8518A29AAA9F}" presName="spacer" presStyleCnt="0"/>
      <dgm:spPr/>
    </dgm:pt>
    <dgm:pt modelId="{75903DB5-8326-4257-AC91-48BB00F88699}" type="pres">
      <dgm:prSet presAssocID="{3AEE4568-B688-4FFF-BE8A-4B868A2FCFCC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FD6E70C-DE23-424A-AD18-3AC1646E035C}" srcId="{1E4CA4B6-D4CC-4F37-966B-B090C37E532C}" destId="{7046A1F0-6C7D-40AC-BD88-655948A46D19}" srcOrd="1" destOrd="0" parTransId="{D1CCF8A6-D35F-4EFB-A63E-093DF27BE3F4}" sibTransId="{A6E767CA-8575-4523-A536-8518A29AAA9F}"/>
    <dgm:cxn modelId="{720A3E6F-011C-4AE6-AA96-FB233B7DA34E}" type="presOf" srcId="{B8F1BD8D-134E-463C-BC37-801AF0DBB65B}" destId="{5AACD38F-ED42-45B1-9F48-A1FB6F45E25E}" srcOrd="0" destOrd="0" presId="urn:microsoft.com/office/officeart/2005/8/layout/vList2"/>
    <dgm:cxn modelId="{42D89536-88D3-4F32-A916-D83A34A07C84}" srcId="{1E4CA4B6-D4CC-4F37-966B-B090C37E532C}" destId="{3AEE4568-B688-4FFF-BE8A-4B868A2FCFCC}" srcOrd="2" destOrd="0" parTransId="{D9DCAED7-29E6-46CA-911E-725B0BC8EC70}" sibTransId="{A32F5926-EDFC-4D58-A1E8-83FA748D4DC9}"/>
    <dgm:cxn modelId="{959E3366-2A66-4855-9E37-C077263BBC9A}" type="presOf" srcId="{3AEE4568-B688-4FFF-BE8A-4B868A2FCFCC}" destId="{75903DB5-8326-4257-AC91-48BB00F88699}" srcOrd="0" destOrd="0" presId="urn:microsoft.com/office/officeart/2005/8/layout/vList2"/>
    <dgm:cxn modelId="{03A9CAE2-EE9C-41D8-8A5B-828A13D00C2E}" type="presOf" srcId="{7046A1F0-6C7D-40AC-BD88-655948A46D19}" destId="{13185009-9C27-4D02-ADC8-5F2BA7E5B558}" srcOrd="0" destOrd="0" presId="urn:microsoft.com/office/officeart/2005/8/layout/vList2"/>
    <dgm:cxn modelId="{FF69C9A7-12E6-4DDC-9998-F1899EE49B3A}" type="presOf" srcId="{1E4CA4B6-D4CC-4F37-966B-B090C37E532C}" destId="{972F2206-B3A4-4A54-8457-3F29E88DF056}" srcOrd="0" destOrd="0" presId="urn:microsoft.com/office/officeart/2005/8/layout/vList2"/>
    <dgm:cxn modelId="{33461AD6-952F-454D-BD94-72F39A0A43AF}" srcId="{1E4CA4B6-D4CC-4F37-966B-B090C37E532C}" destId="{B8F1BD8D-134E-463C-BC37-801AF0DBB65B}" srcOrd="0" destOrd="0" parTransId="{B5D95314-9A70-4873-AD1D-5B0B689D6B11}" sibTransId="{0813FEA0-B548-48D8-A7BC-75598F1D729F}"/>
    <dgm:cxn modelId="{A3A455D2-E1E7-4C48-8B3C-0880DBD3E115}" type="presParOf" srcId="{972F2206-B3A4-4A54-8457-3F29E88DF056}" destId="{5AACD38F-ED42-45B1-9F48-A1FB6F45E25E}" srcOrd="0" destOrd="0" presId="urn:microsoft.com/office/officeart/2005/8/layout/vList2"/>
    <dgm:cxn modelId="{147C5859-5A71-4A2F-8105-74913C53E738}" type="presParOf" srcId="{972F2206-B3A4-4A54-8457-3F29E88DF056}" destId="{17A5BA0D-35FF-4AB1-826C-113D7C98627D}" srcOrd="1" destOrd="0" presId="urn:microsoft.com/office/officeart/2005/8/layout/vList2"/>
    <dgm:cxn modelId="{9F4454C4-FC06-4D73-97DE-EBA96A5CEE60}" type="presParOf" srcId="{972F2206-B3A4-4A54-8457-3F29E88DF056}" destId="{13185009-9C27-4D02-ADC8-5F2BA7E5B558}" srcOrd="2" destOrd="0" presId="urn:microsoft.com/office/officeart/2005/8/layout/vList2"/>
    <dgm:cxn modelId="{1BA0C5CC-C454-4AE0-9708-B01EC4978A9E}" type="presParOf" srcId="{972F2206-B3A4-4A54-8457-3F29E88DF056}" destId="{D0320895-68A3-4330-BBC7-F1A72045E879}" srcOrd="3" destOrd="0" presId="urn:microsoft.com/office/officeart/2005/8/layout/vList2"/>
    <dgm:cxn modelId="{8C2737B5-23BB-41DB-8A96-32EE5E0DABC1}" type="presParOf" srcId="{972F2206-B3A4-4A54-8457-3F29E88DF056}" destId="{75903DB5-8326-4257-AC91-48BB00F88699}" srcOrd="4" destOrd="0" presId="urn:microsoft.com/office/officeart/2005/8/layout/vList2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4341C2E-9E8B-46E7-B4D5-5EAF252F134E}" type="doc">
      <dgm:prSet loTypeId="urn:microsoft.com/office/officeart/2005/8/layout/vList2" loCatId="list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E5B8638E-81E5-41A5-AAD8-64FFB0723972}">
      <dgm:prSet custT="1"/>
      <dgm:spPr/>
      <dgm:t>
        <a:bodyPr/>
        <a:lstStyle/>
        <a:p>
          <a:pPr rtl="0"/>
          <a:r>
            <a:rPr lang="ru-RU" sz="1600" b="0" i="0" baseline="0" dirty="0" smtClean="0"/>
            <a:t>1) проведение ответственной бюджетной политики, способствующей обеспечению долгосрочной устойчивости бюджета сельского поселения, формированию условий для ускорения темпов экономического роста, укреплению финансовой стабильности. </a:t>
          </a:r>
          <a:endParaRPr lang="ru-RU" sz="1600" b="0" i="0" baseline="0" dirty="0"/>
        </a:p>
      </dgm:t>
    </dgm:pt>
    <dgm:pt modelId="{92242CE0-CB48-4973-8757-BCEB07CD7F0D}" type="parTrans" cxnId="{88891460-38D8-4614-8D7F-A7AA3A9B88C3}">
      <dgm:prSet/>
      <dgm:spPr/>
      <dgm:t>
        <a:bodyPr/>
        <a:lstStyle/>
        <a:p>
          <a:endParaRPr lang="ru-RU"/>
        </a:p>
      </dgm:t>
    </dgm:pt>
    <dgm:pt modelId="{CCAB7F98-469B-46F1-A984-E611B90A3885}" type="sibTrans" cxnId="{88891460-38D8-4614-8D7F-A7AA3A9B88C3}">
      <dgm:prSet/>
      <dgm:spPr/>
      <dgm:t>
        <a:bodyPr/>
        <a:lstStyle/>
        <a:p>
          <a:endParaRPr lang="ru-RU"/>
        </a:p>
      </dgm:t>
    </dgm:pt>
    <dgm:pt modelId="{E675C1C4-FCB0-4D64-A2E4-6AD72BD29EA4}">
      <dgm:prSet/>
      <dgm:spPr/>
      <dgm:t>
        <a:bodyPr/>
        <a:lstStyle/>
        <a:p>
          <a:pPr rtl="0"/>
          <a:r>
            <a:rPr lang="ru-RU" b="0" i="0" baseline="0" dirty="0" smtClean="0"/>
            <a:t>2) улучшение качества администрирования доходов бюджетной системы;</a:t>
          </a:r>
          <a:endParaRPr lang="ru-RU" b="0" i="0" baseline="0" dirty="0"/>
        </a:p>
      </dgm:t>
    </dgm:pt>
    <dgm:pt modelId="{99978EF9-748A-4D56-BCD4-BB3C307EBC66}" type="parTrans" cxnId="{D9B9EE39-2EE5-49B8-ACB6-ED8CC80CC3DD}">
      <dgm:prSet/>
      <dgm:spPr/>
      <dgm:t>
        <a:bodyPr/>
        <a:lstStyle/>
        <a:p>
          <a:endParaRPr lang="ru-RU"/>
        </a:p>
      </dgm:t>
    </dgm:pt>
    <dgm:pt modelId="{41558E01-DBC2-46C0-9989-72E1585D0790}" type="sibTrans" cxnId="{D9B9EE39-2EE5-49B8-ACB6-ED8CC80CC3DD}">
      <dgm:prSet/>
      <dgm:spPr/>
      <dgm:t>
        <a:bodyPr/>
        <a:lstStyle/>
        <a:p>
          <a:endParaRPr lang="ru-RU"/>
        </a:p>
      </dgm:t>
    </dgm:pt>
    <dgm:pt modelId="{12ACC989-DA12-4F79-9584-7ED5F3174941}">
      <dgm:prSet/>
      <dgm:spPr/>
      <dgm:t>
        <a:bodyPr/>
        <a:lstStyle/>
        <a:p>
          <a:pPr rtl="0"/>
          <a:r>
            <a:rPr lang="ru-RU" b="0" i="0" baseline="0" dirty="0" smtClean="0"/>
            <a:t>3) реализация задач, поставленных в ежегодных посланиях Президента Российской Федерации Федеральному Собранию и Главы Республики Мордовия Государственному Собранию Республики Мордовия;</a:t>
          </a:r>
          <a:endParaRPr lang="ru-RU" b="0" i="0" baseline="0" dirty="0"/>
        </a:p>
      </dgm:t>
    </dgm:pt>
    <dgm:pt modelId="{090049EB-AAD7-4199-A9D0-9991DA4E314F}" type="parTrans" cxnId="{D1E9329B-1431-47BF-A657-0DCEDC6BB436}">
      <dgm:prSet/>
      <dgm:spPr/>
      <dgm:t>
        <a:bodyPr/>
        <a:lstStyle/>
        <a:p>
          <a:endParaRPr lang="ru-RU"/>
        </a:p>
      </dgm:t>
    </dgm:pt>
    <dgm:pt modelId="{57A47263-B47C-4018-A6BA-12AE86F96A93}" type="sibTrans" cxnId="{D1E9329B-1431-47BF-A657-0DCEDC6BB436}">
      <dgm:prSet/>
      <dgm:spPr/>
      <dgm:t>
        <a:bodyPr/>
        <a:lstStyle/>
        <a:p>
          <a:endParaRPr lang="ru-RU"/>
        </a:p>
      </dgm:t>
    </dgm:pt>
    <dgm:pt modelId="{0084AE86-85F6-4DE1-9509-1B8A615F151D}">
      <dgm:prSet/>
      <dgm:spPr/>
      <dgm:t>
        <a:bodyPr/>
        <a:lstStyle/>
        <a:p>
          <a:pPr rtl="0"/>
          <a:r>
            <a:rPr lang="ru-RU" b="0" i="0" baseline="0" dirty="0" smtClean="0"/>
            <a:t>4) расширение использования муниципальных программ в бюджетном планировании и повышение качества их исполнения;</a:t>
          </a:r>
          <a:endParaRPr lang="ru-RU" b="0" i="0" baseline="0" dirty="0"/>
        </a:p>
      </dgm:t>
    </dgm:pt>
    <dgm:pt modelId="{72517FA7-1F7C-4DAD-A281-8B0FA6EA2F1C}" type="parTrans" cxnId="{1B47E753-7145-4B8A-9B3F-0402582592FB}">
      <dgm:prSet/>
      <dgm:spPr/>
      <dgm:t>
        <a:bodyPr/>
        <a:lstStyle/>
        <a:p>
          <a:endParaRPr lang="ru-RU"/>
        </a:p>
      </dgm:t>
    </dgm:pt>
    <dgm:pt modelId="{0B52818C-9EBD-4D12-A2FE-35E30874ED20}" type="sibTrans" cxnId="{1B47E753-7145-4B8A-9B3F-0402582592FB}">
      <dgm:prSet/>
      <dgm:spPr/>
      <dgm:t>
        <a:bodyPr/>
        <a:lstStyle/>
        <a:p>
          <a:endParaRPr lang="ru-RU"/>
        </a:p>
      </dgm:t>
    </dgm:pt>
    <dgm:pt modelId="{21F9D5B5-05A7-4B49-A8D8-4E11D0D456C3}">
      <dgm:prSet/>
      <dgm:spPr/>
      <dgm:t>
        <a:bodyPr/>
        <a:lstStyle/>
        <a:p>
          <a:pPr rtl="0"/>
          <a:r>
            <a:rPr lang="ru-RU" b="0" i="0" baseline="0" dirty="0" smtClean="0"/>
            <a:t>5) повышение эффективного расходования бюджетных средств, выявление и использование резервов для достижения планируемых результатов, сокращение неэффективных расходов;</a:t>
          </a:r>
          <a:endParaRPr lang="ru-RU" b="0" i="0" baseline="0" dirty="0"/>
        </a:p>
      </dgm:t>
    </dgm:pt>
    <dgm:pt modelId="{A698A038-83BF-4F71-9EFD-07FCEF1195A2}" type="parTrans" cxnId="{874A9972-896A-4964-9153-05439F46AEFF}">
      <dgm:prSet/>
      <dgm:spPr/>
      <dgm:t>
        <a:bodyPr/>
        <a:lstStyle/>
        <a:p>
          <a:endParaRPr lang="ru-RU"/>
        </a:p>
      </dgm:t>
    </dgm:pt>
    <dgm:pt modelId="{E982F113-CCAC-4E84-8E7F-071E8E960AE3}" type="sibTrans" cxnId="{874A9972-896A-4964-9153-05439F46AEFF}">
      <dgm:prSet/>
      <dgm:spPr/>
      <dgm:t>
        <a:bodyPr/>
        <a:lstStyle/>
        <a:p>
          <a:endParaRPr lang="ru-RU"/>
        </a:p>
      </dgm:t>
    </dgm:pt>
    <dgm:pt modelId="{084AB274-7E28-455D-B4F1-830C64116E29}" type="pres">
      <dgm:prSet presAssocID="{A4341C2E-9E8B-46E7-B4D5-5EAF252F134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BC52CC8-8019-474D-89CE-B517EE6DDB62}" type="pres">
      <dgm:prSet presAssocID="{E5B8638E-81E5-41A5-AAD8-64FFB0723972}" presName="parentText" presStyleLbl="node1" presStyleIdx="0" presStyleCnt="5" custScaleY="94062" custLinFactY="-51906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BDB2DD-B1FF-499C-BD3E-A3CDC2301227}" type="pres">
      <dgm:prSet presAssocID="{CCAB7F98-469B-46F1-A984-E611B90A3885}" presName="spacer" presStyleCnt="0"/>
      <dgm:spPr/>
    </dgm:pt>
    <dgm:pt modelId="{A4B4F8A0-DBCF-4860-B5A3-F1253A67682A}" type="pres">
      <dgm:prSet presAssocID="{E675C1C4-FCB0-4D64-A2E4-6AD72BD29EA4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BD81E22-CCDF-4A94-A376-A88B60163512}" type="pres">
      <dgm:prSet presAssocID="{41558E01-DBC2-46C0-9989-72E1585D0790}" presName="spacer" presStyleCnt="0"/>
      <dgm:spPr/>
    </dgm:pt>
    <dgm:pt modelId="{FBDD251D-ACA7-447E-9305-57677904EFCD}" type="pres">
      <dgm:prSet presAssocID="{12ACC989-DA12-4F79-9584-7ED5F3174941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433CDFC-306F-4ADD-9712-6573C2B119D0}" type="pres">
      <dgm:prSet presAssocID="{57A47263-B47C-4018-A6BA-12AE86F96A93}" presName="spacer" presStyleCnt="0"/>
      <dgm:spPr/>
    </dgm:pt>
    <dgm:pt modelId="{EE5C904A-F265-4BED-88F7-CA7C2474EA57}" type="pres">
      <dgm:prSet presAssocID="{0084AE86-85F6-4DE1-9509-1B8A615F151D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1460FF-6DDF-4382-8CCF-9A109F4AA612}" type="pres">
      <dgm:prSet presAssocID="{0B52818C-9EBD-4D12-A2FE-35E30874ED20}" presName="spacer" presStyleCnt="0"/>
      <dgm:spPr/>
    </dgm:pt>
    <dgm:pt modelId="{CC7E5A8E-0FF7-424E-AD5D-04C8EC55C569}" type="pres">
      <dgm:prSet presAssocID="{21F9D5B5-05A7-4B49-A8D8-4E11D0D456C3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8891460-38D8-4614-8D7F-A7AA3A9B88C3}" srcId="{A4341C2E-9E8B-46E7-B4D5-5EAF252F134E}" destId="{E5B8638E-81E5-41A5-AAD8-64FFB0723972}" srcOrd="0" destOrd="0" parTransId="{92242CE0-CB48-4973-8757-BCEB07CD7F0D}" sibTransId="{CCAB7F98-469B-46F1-A984-E611B90A3885}"/>
    <dgm:cxn modelId="{1B47E753-7145-4B8A-9B3F-0402582592FB}" srcId="{A4341C2E-9E8B-46E7-B4D5-5EAF252F134E}" destId="{0084AE86-85F6-4DE1-9509-1B8A615F151D}" srcOrd="3" destOrd="0" parTransId="{72517FA7-1F7C-4DAD-A281-8B0FA6EA2F1C}" sibTransId="{0B52818C-9EBD-4D12-A2FE-35E30874ED20}"/>
    <dgm:cxn modelId="{5C5E4CF3-7807-48DA-BDD7-C8D6303537EA}" type="presOf" srcId="{12ACC989-DA12-4F79-9584-7ED5F3174941}" destId="{FBDD251D-ACA7-447E-9305-57677904EFCD}" srcOrd="0" destOrd="0" presId="urn:microsoft.com/office/officeart/2005/8/layout/vList2"/>
    <dgm:cxn modelId="{874A9972-896A-4964-9153-05439F46AEFF}" srcId="{A4341C2E-9E8B-46E7-B4D5-5EAF252F134E}" destId="{21F9D5B5-05A7-4B49-A8D8-4E11D0D456C3}" srcOrd="4" destOrd="0" parTransId="{A698A038-83BF-4F71-9EFD-07FCEF1195A2}" sibTransId="{E982F113-CCAC-4E84-8E7F-071E8E960AE3}"/>
    <dgm:cxn modelId="{BDB74AD8-5924-4FAE-B545-1AC946284A91}" type="presOf" srcId="{E5B8638E-81E5-41A5-AAD8-64FFB0723972}" destId="{EBC52CC8-8019-474D-89CE-B517EE6DDB62}" srcOrd="0" destOrd="0" presId="urn:microsoft.com/office/officeart/2005/8/layout/vList2"/>
    <dgm:cxn modelId="{D9B9EE39-2EE5-49B8-ACB6-ED8CC80CC3DD}" srcId="{A4341C2E-9E8B-46E7-B4D5-5EAF252F134E}" destId="{E675C1C4-FCB0-4D64-A2E4-6AD72BD29EA4}" srcOrd="1" destOrd="0" parTransId="{99978EF9-748A-4D56-BCD4-BB3C307EBC66}" sibTransId="{41558E01-DBC2-46C0-9989-72E1585D0790}"/>
    <dgm:cxn modelId="{423BEA6A-2729-440D-A981-3FBADCF3DA11}" type="presOf" srcId="{21F9D5B5-05A7-4B49-A8D8-4E11D0D456C3}" destId="{CC7E5A8E-0FF7-424E-AD5D-04C8EC55C569}" srcOrd="0" destOrd="0" presId="urn:microsoft.com/office/officeart/2005/8/layout/vList2"/>
    <dgm:cxn modelId="{D1E9329B-1431-47BF-A657-0DCEDC6BB436}" srcId="{A4341C2E-9E8B-46E7-B4D5-5EAF252F134E}" destId="{12ACC989-DA12-4F79-9584-7ED5F3174941}" srcOrd="2" destOrd="0" parTransId="{090049EB-AAD7-4199-A9D0-9991DA4E314F}" sibTransId="{57A47263-B47C-4018-A6BA-12AE86F96A93}"/>
    <dgm:cxn modelId="{C4957463-19B7-4BD8-82F3-9E98F7154B84}" type="presOf" srcId="{0084AE86-85F6-4DE1-9509-1B8A615F151D}" destId="{EE5C904A-F265-4BED-88F7-CA7C2474EA57}" srcOrd="0" destOrd="0" presId="urn:microsoft.com/office/officeart/2005/8/layout/vList2"/>
    <dgm:cxn modelId="{C5C24737-DBDD-4EEF-89A8-9BB0019C23A6}" type="presOf" srcId="{A4341C2E-9E8B-46E7-B4D5-5EAF252F134E}" destId="{084AB274-7E28-455D-B4F1-830C64116E29}" srcOrd="0" destOrd="0" presId="urn:microsoft.com/office/officeart/2005/8/layout/vList2"/>
    <dgm:cxn modelId="{ADC23378-9966-4FA7-ABB5-52A19B934F50}" type="presOf" srcId="{E675C1C4-FCB0-4D64-A2E4-6AD72BD29EA4}" destId="{A4B4F8A0-DBCF-4860-B5A3-F1253A67682A}" srcOrd="0" destOrd="0" presId="urn:microsoft.com/office/officeart/2005/8/layout/vList2"/>
    <dgm:cxn modelId="{8244373E-73AA-42FC-9F3E-40CE97D03ECB}" type="presParOf" srcId="{084AB274-7E28-455D-B4F1-830C64116E29}" destId="{EBC52CC8-8019-474D-89CE-B517EE6DDB62}" srcOrd="0" destOrd="0" presId="urn:microsoft.com/office/officeart/2005/8/layout/vList2"/>
    <dgm:cxn modelId="{84F7BA0E-3D66-433D-A719-8D4908A3C03F}" type="presParOf" srcId="{084AB274-7E28-455D-B4F1-830C64116E29}" destId="{9CBDB2DD-B1FF-499C-BD3E-A3CDC2301227}" srcOrd="1" destOrd="0" presId="urn:microsoft.com/office/officeart/2005/8/layout/vList2"/>
    <dgm:cxn modelId="{94E67D9B-743D-4B39-8B7F-81CD8C1958EA}" type="presParOf" srcId="{084AB274-7E28-455D-B4F1-830C64116E29}" destId="{A4B4F8A0-DBCF-4860-B5A3-F1253A67682A}" srcOrd="2" destOrd="0" presId="urn:microsoft.com/office/officeart/2005/8/layout/vList2"/>
    <dgm:cxn modelId="{DB03C11C-4408-4C94-B13B-8D356D30D01A}" type="presParOf" srcId="{084AB274-7E28-455D-B4F1-830C64116E29}" destId="{8BD81E22-CCDF-4A94-A376-A88B60163512}" srcOrd="3" destOrd="0" presId="urn:microsoft.com/office/officeart/2005/8/layout/vList2"/>
    <dgm:cxn modelId="{EFE9010B-EF07-4486-853A-AA8407468E22}" type="presParOf" srcId="{084AB274-7E28-455D-B4F1-830C64116E29}" destId="{FBDD251D-ACA7-447E-9305-57677904EFCD}" srcOrd="4" destOrd="0" presId="urn:microsoft.com/office/officeart/2005/8/layout/vList2"/>
    <dgm:cxn modelId="{9228308C-B19E-4D89-9550-753825AA50D7}" type="presParOf" srcId="{084AB274-7E28-455D-B4F1-830C64116E29}" destId="{8433CDFC-306F-4ADD-9712-6573C2B119D0}" srcOrd="5" destOrd="0" presId="urn:microsoft.com/office/officeart/2005/8/layout/vList2"/>
    <dgm:cxn modelId="{DD737DB4-8C6F-4087-926B-5B3E6FC5217C}" type="presParOf" srcId="{084AB274-7E28-455D-B4F1-830C64116E29}" destId="{EE5C904A-F265-4BED-88F7-CA7C2474EA57}" srcOrd="6" destOrd="0" presId="urn:microsoft.com/office/officeart/2005/8/layout/vList2"/>
    <dgm:cxn modelId="{9E7B6DF5-10E6-4F0E-9AA9-607CC32AFB7C}" type="presParOf" srcId="{084AB274-7E28-455D-B4F1-830C64116E29}" destId="{781460FF-6DDF-4382-8CCF-9A109F4AA612}" srcOrd="7" destOrd="0" presId="urn:microsoft.com/office/officeart/2005/8/layout/vList2"/>
    <dgm:cxn modelId="{398D7FE5-1737-4CF1-969F-F17441C2BF65}" type="presParOf" srcId="{084AB274-7E28-455D-B4F1-830C64116E29}" destId="{CC7E5A8E-0FF7-424E-AD5D-04C8EC55C569}" srcOrd="8" destOrd="0" presId="urn:microsoft.com/office/officeart/2005/8/layout/vList2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4341C2E-9E8B-46E7-B4D5-5EAF252F134E}" type="doc">
      <dgm:prSet loTypeId="urn:microsoft.com/office/officeart/2005/8/layout/vList2" loCatId="list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BC4030F3-8C90-4E9A-920C-7F4E9B9F19A9}">
      <dgm:prSet custT="1"/>
      <dgm:spPr/>
      <dgm:t>
        <a:bodyPr/>
        <a:lstStyle/>
        <a:p>
          <a:r>
            <a:rPr lang="ru-RU" sz="1800" dirty="0" smtClean="0"/>
            <a:t>7) своевременное и полное исполнение долговых обязательств при минимизации расходов на обслуживание муниципального долга;</a:t>
          </a:r>
          <a:endParaRPr lang="ru-RU" sz="1800" dirty="0"/>
        </a:p>
      </dgm:t>
    </dgm:pt>
    <dgm:pt modelId="{94AA6F92-FF76-45C6-81BC-E6BCA0A0A0E6}" type="parTrans" cxnId="{0F40D355-68ED-4F93-9316-DE2910288B30}">
      <dgm:prSet/>
      <dgm:spPr/>
      <dgm:t>
        <a:bodyPr/>
        <a:lstStyle/>
        <a:p>
          <a:endParaRPr lang="ru-RU"/>
        </a:p>
      </dgm:t>
    </dgm:pt>
    <dgm:pt modelId="{F3A99F5E-9F49-4474-8A38-2659385B7F98}" type="sibTrans" cxnId="{0F40D355-68ED-4F93-9316-DE2910288B30}">
      <dgm:prSet/>
      <dgm:spPr/>
      <dgm:t>
        <a:bodyPr/>
        <a:lstStyle/>
        <a:p>
          <a:endParaRPr lang="ru-RU"/>
        </a:p>
      </dgm:t>
    </dgm:pt>
    <dgm:pt modelId="{9F5DA8D9-A301-4AB9-B17F-7FF06905C332}">
      <dgm:prSet custT="1"/>
      <dgm:spPr/>
      <dgm:t>
        <a:bodyPr/>
        <a:lstStyle/>
        <a:p>
          <a:r>
            <a:rPr lang="ru-RU" sz="1800" dirty="0" smtClean="0"/>
            <a:t>8) повышение доступности и качества оказания муниципальных услуг (выполнения работ);</a:t>
          </a:r>
          <a:endParaRPr lang="ru-RU" sz="1800" dirty="0"/>
        </a:p>
      </dgm:t>
    </dgm:pt>
    <dgm:pt modelId="{1681B503-7F0A-4923-ADE4-FC8EA327FAD0}" type="parTrans" cxnId="{A881CA9B-4CA7-4C13-AAD4-91C2ED941CBF}">
      <dgm:prSet/>
      <dgm:spPr/>
      <dgm:t>
        <a:bodyPr/>
        <a:lstStyle/>
        <a:p>
          <a:endParaRPr lang="ru-RU"/>
        </a:p>
      </dgm:t>
    </dgm:pt>
    <dgm:pt modelId="{2F3E252C-6FD2-4477-9672-B193552B93EF}" type="sibTrans" cxnId="{A881CA9B-4CA7-4C13-AAD4-91C2ED941CBF}">
      <dgm:prSet/>
      <dgm:spPr/>
      <dgm:t>
        <a:bodyPr/>
        <a:lstStyle/>
        <a:p>
          <a:endParaRPr lang="ru-RU"/>
        </a:p>
      </dgm:t>
    </dgm:pt>
    <dgm:pt modelId="{C1A7921C-3B0D-47F9-BC67-F9833EDD762C}">
      <dgm:prSet custT="1"/>
      <dgm:spPr/>
      <dgm:t>
        <a:bodyPr/>
        <a:lstStyle/>
        <a:p>
          <a:r>
            <a:rPr lang="ru-RU" sz="1800" dirty="0" smtClean="0"/>
            <a:t>9) повышение эффективности деятельности муниципальных учреждений</a:t>
          </a:r>
          <a:endParaRPr lang="ru-RU" sz="1800" dirty="0"/>
        </a:p>
      </dgm:t>
    </dgm:pt>
    <dgm:pt modelId="{73F24B14-BB45-4A52-A505-64258B17385D}" type="parTrans" cxnId="{B771002B-E4C0-4B2F-BBD8-F72FDFA9199D}">
      <dgm:prSet/>
      <dgm:spPr/>
      <dgm:t>
        <a:bodyPr/>
        <a:lstStyle/>
        <a:p>
          <a:endParaRPr lang="ru-RU"/>
        </a:p>
      </dgm:t>
    </dgm:pt>
    <dgm:pt modelId="{BE8785AA-840C-4357-B083-89DE6B161FB9}" type="sibTrans" cxnId="{B771002B-E4C0-4B2F-BBD8-F72FDFA9199D}">
      <dgm:prSet/>
      <dgm:spPr/>
      <dgm:t>
        <a:bodyPr/>
        <a:lstStyle/>
        <a:p>
          <a:endParaRPr lang="ru-RU"/>
        </a:p>
      </dgm:t>
    </dgm:pt>
    <dgm:pt modelId="{85DC6A5F-D563-4C35-A1BD-BDD6FDC64839}">
      <dgm:prSet custT="1"/>
      <dgm:spPr/>
      <dgm:t>
        <a:bodyPr/>
        <a:lstStyle/>
        <a:p>
          <a:r>
            <a:rPr lang="ru-RU" sz="1800" dirty="0" smtClean="0"/>
            <a:t>10) совершенствование межбюджетных отношений, повышение прозрачности, эффективности предоставления и распределения межбюджетных трансфертов, </a:t>
          </a:r>
          <a:endParaRPr lang="ru-RU" sz="1800" dirty="0"/>
        </a:p>
      </dgm:t>
    </dgm:pt>
    <dgm:pt modelId="{F3236654-2534-44F2-9082-90C4150DB9DB}" type="parTrans" cxnId="{6E82DFF9-BE40-42A1-92C6-6CEACE7B923C}">
      <dgm:prSet/>
      <dgm:spPr/>
      <dgm:t>
        <a:bodyPr/>
        <a:lstStyle/>
        <a:p>
          <a:endParaRPr lang="ru-RU"/>
        </a:p>
      </dgm:t>
    </dgm:pt>
    <dgm:pt modelId="{2D63D3F4-D614-4E34-BAB3-A28AFC6D51F4}" type="sibTrans" cxnId="{6E82DFF9-BE40-42A1-92C6-6CEACE7B923C}">
      <dgm:prSet/>
      <dgm:spPr/>
      <dgm:t>
        <a:bodyPr/>
        <a:lstStyle/>
        <a:p>
          <a:endParaRPr lang="ru-RU"/>
        </a:p>
      </dgm:t>
    </dgm:pt>
    <dgm:pt modelId="{C971B325-C9B7-47C4-B692-4F90239EFBB3}">
      <dgm:prSet/>
      <dgm:spPr/>
      <dgm:t>
        <a:bodyPr/>
        <a:lstStyle/>
        <a:p>
          <a:r>
            <a:rPr lang="ru-RU" dirty="0" smtClean="0"/>
            <a:t>11) повышение результативности и экономической эффективности муниципального финансового контроля, внутреннего финансового контроля;</a:t>
          </a:r>
          <a:endParaRPr lang="ru-RU" dirty="0"/>
        </a:p>
      </dgm:t>
    </dgm:pt>
    <dgm:pt modelId="{AAAF0E1F-4237-413C-ACE4-0B7DF97E9D94}" type="parTrans" cxnId="{F1D2BB9E-FEAA-40D7-8583-089540FFB361}">
      <dgm:prSet/>
      <dgm:spPr/>
      <dgm:t>
        <a:bodyPr/>
        <a:lstStyle/>
        <a:p>
          <a:endParaRPr lang="ru-RU"/>
        </a:p>
      </dgm:t>
    </dgm:pt>
    <dgm:pt modelId="{72900332-8874-4829-8E23-ADFCFE391520}" type="sibTrans" cxnId="{F1D2BB9E-FEAA-40D7-8583-089540FFB361}">
      <dgm:prSet/>
      <dgm:spPr/>
      <dgm:t>
        <a:bodyPr/>
        <a:lstStyle/>
        <a:p>
          <a:endParaRPr lang="ru-RU"/>
        </a:p>
      </dgm:t>
    </dgm:pt>
    <dgm:pt modelId="{D05A9770-217D-4C58-A231-E2886A999F33}">
      <dgm:prSet/>
      <dgm:spPr/>
      <dgm:t>
        <a:bodyPr/>
        <a:lstStyle/>
        <a:p>
          <a:r>
            <a:rPr lang="ru-RU" smtClean="0"/>
            <a:t>12) обеспечение прозрачности и открытости бюджета сельского поселения и бюджетного процесса для общества.</a:t>
          </a:r>
          <a:endParaRPr lang="ru-RU"/>
        </a:p>
      </dgm:t>
    </dgm:pt>
    <dgm:pt modelId="{FB7D8ADB-6E4B-4133-B0DA-130323A22BD3}" type="parTrans" cxnId="{6425EADF-3358-476E-ADB0-C062238A9C59}">
      <dgm:prSet/>
      <dgm:spPr/>
      <dgm:t>
        <a:bodyPr/>
        <a:lstStyle/>
        <a:p>
          <a:endParaRPr lang="ru-RU"/>
        </a:p>
      </dgm:t>
    </dgm:pt>
    <dgm:pt modelId="{A2613FF5-334B-4969-8D92-782B30ADD924}" type="sibTrans" cxnId="{6425EADF-3358-476E-ADB0-C062238A9C59}">
      <dgm:prSet/>
      <dgm:spPr/>
      <dgm:t>
        <a:bodyPr/>
        <a:lstStyle/>
        <a:p>
          <a:endParaRPr lang="ru-RU"/>
        </a:p>
      </dgm:t>
    </dgm:pt>
    <dgm:pt modelId="{8695A6AD-2E66-444C-B4F8-06E95F747588}">
      <dgm:prSet custT="1"/>
      <dgm:spPr/>
      <dgm:t>
        <a:bodyPr/>
        <a:lstStyle/>
        <a:p>
          <a:r>
            <a:rPr lang="ru-RU" sz="1800" dirty="0" smtClean="0"/>
            <a:t>6) безусловное исполнение действующих социально значимых расходных обязательств;</a:t>
          </a:r>
          <a:endParaRPr lang="ru-RU" sz="1800" dirty="0"/>
        </a:p>
      </dgm:t>
    </dgm:pt>
    <dgm:pt modelId="{99316E09-E9C4-472E-A530-B267FE1EF23D}" type="sibTrans" cxnId="{B7DE0745-B7BC-47DE-B036-2FD552CD4D8C}">
      <dgm:prSet/>
      <dgm:spPr/>
      <dgm:t>
        <a:bodyPr/>
        <a:lstStyle/>
        <a:p>
          <a:endParaRPr lang="ru-RU"/>
        </a:p>
      </dgm:t>
    </dgm:pt>
    <dgm:pt modelId="{06182345-6745-4DE3-A6E8-8FA65DB3B515}" type="parTrans" cxnId="{B7DE0745-B7BC-47DE-B036-2FD552CD4D8C}">
      <dgm:prSet/>
      <dgm:spPr/>
      <dgm:t>
        <a:bodyPr/>
        <a:lstStyle/>
        <a:p>
          <a:endParaRPr lang="ru-RU"/>
        </a:p>
      </dgm:t>
    </dgm:pt>
    <dgm:pt modelId="{084AB274-7E28-455D-B4F1-830C64116E29}" type="pres">
      <dgm:prSet presAssocID="{A4341C2E-9E8B-46E7-B4D5-5EAF252F134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BCF0FA6-10FC-4DA9-A265-854F1586AD7C}" type="pres">
      <dgm:prSet presAssocID="{8695A6AD-2E66-444C-B4F8-06E95F747588}" presName="parentText" presStyleLbl="node1" presStyleIdx="0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9EDE4B-8B27-4584-B119-EE5FEDC897D8}" type="pres">
      <dgm:prSet presAssocID="{99316E09-E9C4-472E-A530-B267FE1EF23D}" presName="spacer" presStyleCnt="0"/>
      <dgm:spPr/>
    </dgm:pt>
    <dgm:pt modelId="{4B0F0862-FA3B-4C3B-A852-8C9E651107BF}" type="pres">
      <dgm:prSet presAssocID="{BC4030F3-8C90-4E9A-920C-7F4E9B9F19A9}" presName="parentText" presStyleLbl="node1" presStyleIdx="1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C2C926D-7A96-4D64-90F7-C6601F2F5DD5}" type="pres">
      <dgm:prSet presAssocID="{F3A99F5E-9F49-4474-8A38-2659385B7F98}" presName="spacer" presStyleCnt="0"/>
      <dgm:spPr/>
    </dgm:pt>
    <dgm:pt modelId="{EBF69B7B-E9B9-43DF-871D-723572631741}" type="pres">
      <dgm:prSet presAssocID="{9F5DA8D9-A301-4AB9-B17F-7FF06905C332}" presName="parentText" presStyleLbl="node1" presStyleIdx="2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44678E4-823D-463F-8C3A-9293E63B7A47}" type="pres">
      <dgm:prSet presAssocID="{2F3E252C-6FD2-4477-9672-B193552B93EF}" presName="spacer" presStyleCnt="0"/>
      <dgm:spPr/>
    </dgm:pt>
    <dgm:pt modelId="{6FAF0A02-C3D9-4D2A-9576-FF18073A9206}" type="pres">
      <dgm:prSet presAssocID="{C1A7921C-3B0D-47F9-BC67-F9833EDD762C}" presName="parentText" presStyleLbl="node1" presStyleIdx="3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727C3E-8666-4729-81F7-6D0EBF698536}" type="pres">
      <dgm:prSet presAssocID="{BE8785AA-840C-4357-B083-89DE6B161FB9}" presName="spacer" presStyleCnt="0"/>
      <dgm:spPr/>
    </dgm:pt>
    <dgm:pt modelId="{6873F048-4CF5-4C4E-932E-33530574939F}" type="pres">
      <dgm:prSet presAssocID="{85DC6A5F-D563-4C35-A1BD-BDD6FDC64839}" presName="parentText" presStyleLbl="node1" presStyleIdx="4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6819D5-B292-47DA-BEAF-8A280DA4A603}" type="pres">
      <dgm:prSet presAssocID="{2D63D3F4-D614-4E34-BAB3-A28AFC6D51F4}" presName="spacer" presStyleCnt="0"/>
      <dgm:spPr/>
    </dgm:pt>
    <dgm:pt modelId="{2785E72D-9610-4319-9972-1A91ADBE17D5}" type="pres">
      <dgm:prSet presAssocID="{C971B325-C9B7-47C4-B692-4F90239EFBB3}" presName="parentText" presStyleLbl="node1" presStyleIdx="5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4F8076-122E-4EBE-9EC3-08FFCAAFA8D7}" type="pres">
      <dgm:prSet presAssocID="{72900332-8874-4829-8E23-ADFCFE391520}" presName="spacer" presStyleCnt="0"/>
      <dgm:spPr/>
    </dgm:pt>
    <dgm:pt modelId="{C9F4D899-BAE0-427D-AF0E-F12A5D16DF65}" type="pres">
      <dgm:prSet presAssocID="{D05A9770-217D-4C58-A231-E2886A999F33}" presName="parentText" presStyleLbl="node1" presStyleIdx="6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FE09148-6AEF-4205-B2F3-2E146F81AC3F}" type="presOf" srcId="{C971B325-C9B7-47C4-B692-4F90239EFBB3}" destId="{2785E72D-9610-4319-9972-1A91ADBE17D5}" srcOrd="0" destOrd="0" presId="urn:microsoft.com/office/officeart/2005/8/layout/vList2"/>
    <dgm:cxn modelId="{B771002B-E4C0-4B2F-BBD8-F72FDFA9199D}" srcId="{A4341C2E-9E8B-46E7-B4D5-5EAF252F134E}" destId="{C1A7921C-3B0D-47F9-BC67-F9833EDD762C}" srcOrd="3" destOrd="0" parTransId="{73F24B14-BB45-4A52-A505-64258B17385D}" sibTransId="{BE8785AA-840C-4357-B083-89DE6B161FB9}"/>
    <dgm:cxn modelId="{882F9B6A-4381-4413-92E1-2A0053354F7C}" type="presOf" srcId="{8695A6AD-2E66-444C-B4F8-06E95F747588}" destId="{1BCF0FA6-10FC-4DA9-A265-854F1586AD7C}" srcOrd="0" destOrd="0" presId="urn:microsoft.com/office/officeart/2005/8/layout/vList2"/>
    <dgm:cxn modelId="{8A305B54-AC71-431D-A2B5-07BA5E8EB949}" type="presOf" srcId="{D05A9770-217D-4C58-A231-E2886A999F33}" destId="{C9F4D899-BAE0-427D-AF0E-F12A5D16DF65}" srcOrd="0" destOrd="0" presId="urn:microsoft.com/office/officeart/2005/8/layout/vList2"/>
    <dgm:cxn modelId="{A881CA9B-4CA7-4C13-AAD4-91C2ED941CBF}" srcId="{A4341C2E-9E8B-46E7-B4D5-5EAF252F134E}" destId="{9F5DA8D9-A301-4AB9-B17F-7FF06905C332}" srcOrd="2" destOrd="0" parTransId="{1681B503-7F0A-4923-ADE4-FC8EA327FAD0}" sibTransId="{2F3E252C-6FD2-4477-9672-B193552B93EF}"/>
    <dgm:cxn modelId="{5BF1B6BB-B4AF-4479-B63C-D7A5C8805389}" type="presOf" srcId="{A4341C2E-9E8B-46E7-B4D5-5EAF252F134E}" destId="{084AB274-7E28-455D-B4F1-830C64116E29}" srcOrd="0" destOrd="0" presId="urn:microsoft.com/office/officeart/2005/8/layout/vList2"/>
    <dgm:cxn modelId="{B7DE0745-B7BC-47DE-B036-2FD552CD4D8C}" srcId="{A4341C2E-9E8B-46E7-B4D5-5EAF252F134E}" destId="{8695A6AD-2E66-444C-B4F8-06E95F747588}" srcOrd="0" destOrd="0" parTransId="{06182345-6745-4DE3-A6E8-8FA65DB3B515}" sibTransId="{99316E09-E9C4-472E-A530-B267FE1EF23D}"/>
    <dgm:cxn modelId="{D1AE3EFE-F75F-4C2D-A3CA-67AF396EFFAD}" type="presOf" srcId="{C1A7921C-3B0D-47F9-BC67-F9833EDD762C}" destId="{6FAF0A02-C3D9-4D2A-9576-FF18073A9206}" srcOrd="0" destOrd="0" presId="urn:microsoft.com/office/officeart/2005/8/layout/vList2"/>
    <dgm:cxn modelId="{6E82DFF9-BE40-42A1-92C6-6CEACE7B923C}" srcId="{A4341C2E-9E8B-46E7-B4D5-5EAF252F134E}" destId="{85DC6A5F-D563-4C35-A1BD-BDD6FDC64839}" srcOrd="4" destOrd="0" parTransId="{F3236654-2534-44F2-9082-90C4150DB9DB}" sibTransId="{2D63D3F4-D614-4E34-BAB3-A28AFC6D51F4}"/>
    <dgm:cxn modelId="{0F40D355-68ED-4F93-9316-DE2910288B30}" srcId="{A4341C2E-9E8B-46E7-B4D5-5EAF252F134E}" destId="{BC4030F3-8C90-4E9A-920C-7F4E9B9F19A9}" srcOrd="1" destOrd="0" parTransId="{94AA6F92-FF76-45C6-81BC-E6BCA0A0A0E6}" sibTransId="{F3A99F5E-9F49-4474-8A38-2659385B7F98}"/>
    <dgm:cxn modelId="{0D0D6276-69DC-44F0-B523-D8A8255E75B0}" type="presOf" srcId="{85DC6A5F-D563-4C35-A1BD-BDD6FDC64839}" destId="{6873F048-4CF5-4C4E-932E-33530574939F}" srcOrd="0" destOrd="0" presId="urn:microsoft.com/office/officeart/2005/8/layout/vList2"/>
    <dgm:cxn modelId="{1FE7FED4-9181-4838-A151-28649EAE4020}" type="presOf" srcId="{9F5DA8D9-A301-4AB9-B17F-7FF06905C332}" destId="{EBF69B7B-E9B9-43DF-871D-723572631741}" srcOrd="0" destOrd="0" presId="urn:microsoft.com/office/officeart/2005/8/layout/vList2"/>
    <dgm:cxn modelId="{F1D2BB9E-FEAA-40D7-8583-089540FFB361}" srcId="{A4341C2E-9E8B-46E7-B4D5-5EAF252F134E}" destId="{C971B325-C9B7-47C4-B692-4F90239EFBB3}" srcOrd="5" destOrd="0" parTransId="{AAAF0E1F-4237-413C-ACE4-0B7DF97E9D94}" sibTransId="{72900332-8874-4829-8E23-ADFCFE391520}"/>
    <dgm:cxn modelId="{6425EADF-3358-476E-ADB0-C062238A9C59}" srcId="{A4341C2E-9E8B-46E7-B4D5-5EAF252F134E}" destId="{D05A9770-217D-4C58-A231-E2886A999F33}" srcOrd="6" destOrd="0" parTransId="{FB7D8ADB-6E4B-4133-B0DA-130323A22BD3}" sibTransId="{A2613FF5-334B-4969-8D92-782B30ADD924}"/>
    <dgm:cxn modelId="{0841F963-52DB-4AFF-9292-E830E1068FAD}" type="presOf" srcId="{BC4030F3-8C90-4E9A-920C-7F4E9B9F19A9}" destId="{4B0F0862-FA3B-4C3B-A852-8C9E651107BF}" srcOrd="0" destOrd="0" presId="urn:microsoft.com/office/officeart/2005/8/layout/vList2"/>
    <dgm:cxn modelId="{DDACD2CD-3D68-4EC3-9328-25543A396F0D}" type="presParOf" srcId="{084AB274-7E28-455D-B4F1-830C64116E29}" destId="{1BCF0FA6-10FC-4DA9-A265-854F1586AD7C}" srcOrd="0" destOrd="0" presId="urn:microsoft.com/office/officeart/2005/8/layout/vList2"/>
    <dgm:cxn modelId="{6C4C8572-5518-45C8-8380-13CAED2E6330}" type="presParOf" srcId="{084AB274-7E28-455D-B4F1-830C64116E29}" destId="{4C9EDE4B-8B27-4584-B119-EE5FEDC897D8}" srcOrd="1" destOrd="0" presId="urn:microsoft.com/office/officeart/2005/8/layout/vList2"/>
    <dgm:cxn modelId="{932A9F38-1DAB-4718-8227-D2F597DE6996}" type="presParOf" srcId="{084AB274-7E28-455D-B4F1-830C64116E29}" destId="{4B0F0862-FA3B-4C3B-A852-8C9E651107BF}" srcOrd="2" destOrd="0" presId="urn:microsoft.com/office/officeart/2005/8/layout/vList2"/>
    <dgm:cxn modelId="{95711704-1214-41D3-940E-F4AB2E365C90}" type="presParOf" srcId="{084AB274-7E28-455D-B4F1-830C64116E29}" destId="{AC2C926D-7A96-4D64-90F7-C6601F2F5DD5}" srcOrd="3" destOrd="0" presId="urn:microsoft.com/office/officeart/2005/8/layout/vList2"/>
    <dgm:cxn modelId="{90652469-9B91-4729-8600-D14D679702A0}" type="presParOf" srcId="{084AB274-7E28-455D-B4F1-830C64116E29}" destId="{EBF69B7B-E9B9-43DF-871D-723572631741}" srcOrd="4" destOrd="0" presId="urn:microsoft.com/office/officeart/2005/8/layout/vList2"/>
    <dgm:cxn modelId="{371DC9F7-EE03-46BA-B793-A5EEDE4C8F68}" type="presParOf" srcId="{084AB274-7E28-455D-B4F1-830C64116E29}" destId="{844678E4-823D-463F-8C3A-9293E63B7A47}" srcOrd="5" destOrd="0" presId="urn:microsoft.com/office/officeart/2005/8/layout/vList2"/>
    <dgm:cxn modelId="{00B83A6D-4B3A-4B84-9FE9-5B38D8CDDCB1}" type="presParOf" srcId="{084AB274-7E28-455D-B4F1-830C64116E29}" destId="{6FAF0A02-C3D9-4D2A-9576-FF18073A9206}" srcOrd="6" destOrd="0" presId="urn:microsoft.com/office/officeart/2005/8/layout/vList2"/>
    <dgm:cxn modelId="{A2E1702A-DEE9-4EBF-B65F-6E89920EA5BB}" type="presParOf" srcId="{084AB274-7E28-455D-B4F1-830C64116E29}" destId="{37727C3E-8666-4729-81F7-6D0EBF698536}" srcOrd="7" destOrd="0" presId="urn:microsoft.com/office/officeart/2005/8/layout/vList2"/>
    <dgm:cxn modelId="{77F31AF1-4E8A-42CF-8687-FC80B922FB10}" type="presParOf" srcId="{084AB274-7E28-455D-B4F1-830C64116E29}" destId="{6873F048-4CF5-4C4E-932E-33530574939F}" srcOrd="8" destOrd="0" presId="urn:microsoft.com/office/officeart/2005/8/layout/vList2"/>
    <dgm:cxn modelId="{7F5EEAFB-7141-4E25-8306-EA5C2A29A9AB}" type="presParOf" srcId="{084AB274-7E28-455D-B4F1-830C64116E29}" destId="{106819D5-B292-47DA-BEAF-8A280DA4A603}" srcOrd="9" destOrd="0" presId="urn:microsoft.com/office/officeart/2005/8/layout/vList2"/>
    <dgm:cxn modelId="{EFC1BD59-194A-4FE3-B043-A6EE168D614B}" type="presParOf" srcId="{084AB274-7E28-455D-B4F1-830C64116E29}" destId="{2785E72D-9610-4319-9972-1A91ADBE17D5}" srcOrd="10" destOrd="0" presId="urn:microsoft.com/office/officeart/2005/8/layout/vList2"/>
    <dgm:cxn modelId="{F34D3948-0524-4C8A-A662-66A87B656175}" type="presParOf" srcId="{084AB274-7E28-455D-B4F1-830C64116E29}" destId="{FF4F8076-122E-4EBE-9EC3-08FFCAAFA8D7}" srcOrd="11" destOrd="0" presId="urn:microsoft.com/office/officeart/2005/8/layout/vList2"/>
    <dgm:cxn modelId="{A6D74A81-C8F8-45DA-A088-A32831373BF7}" type="presParOf" srcId="{084AB274-7E28-455D-B4F1-830C64116E29}" destId="{C9F4D899-BAE0-427D-AF0E-F12A5D16DF65}" srcOrd="12" destOrd="0" presId="urn:microsoft.com/office/officeart/2005/8/layout/vList2"/>
  </dgm:cxnLst>
  <dgm:bg/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3DB89BF-7058-4F87-A9A4-91D560A28838}" type="doc">
      <dgm:prSet loTypeId="urn:microsoft.com/office/officeart/2005/8/layout/h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7A3CD69-9C09-41EC-B47E-83BA0ECBB064}">
      <dgm:prSet/>
      <dgm:spPr/>
      <dgm:t>
        <a:bodyPr/>
        <a:lstStyle/>
        <a:p>
          <a:pPr rtl="0"/>
          <a:endParaRPr lang="ru-RU" dirty="0"/>
        </a:p>
      </dgm:t>
    </dgm:pt>
    <dgm:pt modelId="{F2D5D98F-8D52-4837-84C6-11290851A368}" type="parTrans" cxnId="{546B6617-426E-4779-9617-5A4B811E923E}">
      <dgm:prSet/>
      <dgm:spPr/>
      <dgm:t>
        <a:bodyPr/>
        <a:lstStyle/>
        <a:p>
          <a:endParaRPr lang="ru-RU"/>
        </a:p>
      </dgm:t>
    </dgm:pt>
    <dgm:pt modelId="{26F70669-9B8E-4517-AC06-12F266158F68}" type="sibTrans" cxnId="{546B6617-426E-4779-9617-5A4B811E923E}">
      <dgm:prSet/>
      <dgm:spPr/>
      <dgm:t>
        <a:bodyPr/>
        <a:lstStyle/>
        <a:p>
          <a:endParaRPr lang="ru-RU"/>
        </a:p>
      </dgm:t>
    </dgm:pt>
    <dgm:pt modelId="{8B23DEBD-0BF4-49D4-8388-647B98171337}">
      <dgm:prSet/>
      <dgm:spPr/>
      <dgm:t>
        <a:bodyPr/>
        <a:lstStyle/>
        <a:p>
          <a:pPr rtl="0"/>
          <a:r>
            <a:rPr lang="ru-RU" dirty="0" smtClean="0"/>
            <a:t>;</a:t>
          </a:r>
          <a:endParaRPr lang="ru-RU" dirty="0"/>
        </a:p>
      </dgm:t>
    </dgm:pt>
    <dgm:pt modelId="{C98944D6-8752-45D1-B546-4C25394A45A8}" type="parTrans" cxnId="{96AEFBFF-3C29-454F-A55F-BF5EB5AA9458}">
      <dgm:prSet/>
      <dgm:spPr/>
      <dgm:t>
        <a:bodyPr/>
        <a:lstStyle/>
        <a:p>
          <a:endParaRPr lang="ru-RU"/>
        </a:p>
      </dgm:t>
    </dgm:pt>
    <dgm:pt modelId="{013FDCD3-0AA9-4086-A76B-423EC4C66515}" type="sibTrans" cxnId="{96AEFBFF-3C29-454F-A55F-BF5EB5AA9458}">
      <dgm:prSet/>
      <dgm:spPr/>
      <dgm:t>
        <a:bodyPr/>
        <a:lstStyle/>
        <a:p>
          <a:endParaRPr lang="ru-RU"/>
        </a:p>
      </dgm:t>
    </dgm:pt>
    <dgm:pt modelId="{FC1F4F16-EC9A-4F19-9034-2B51ECD5BEC6}">
      <dgm:prSet/>
      <dgm:spPr/>
      <dgm:t>
        <a:bodyPr/>
        <a:lstStyle/>
        <a:p>
          <a:pPr rtl="0"/>
          <a:endParaRPr lang="ru-RU" dirty="0"/>
        </a:p>
      </dgm:t>
    </dgm:pt>
    <dgm:pt modelId="{C405C722-44B3-442C-B970-9A4E1E42036B}" type="parTrans" cxnId="{F3A98335-CA3C-4972-AD4F-6A7F0E635B3E}">
      <dgm:prSet/>
      <dgm:spPr/>
      <dgm:t>
        <a:bodyPr/>
        <a:lstStyle/>
        <a:p>
          <a:endParaRPr lang="ru-RU"/>
        </a:p>
      </dgm:t>
    </dgm:pt>
    <dgm:pt modelId="{EE0FD1D6-79FB-45BD-B2C1-B115C54C88B1}" type="sibTrans" cxnId="{F3A98335-CA3C-4972-AD4F-6A7F0E635B3E}">
      <dgm:prSet/>
      <dgm:spPr/>
      <dgm:t>
        <a:bodyPr/>
        <a:lstStyle/>
        <a:p>
          <a:endParaRPr lang="ru-RU"/>
        </a:p>
      </dgm:t>
    </dgm:pt>
    <dgm:pt modelId="{D5B15BBC-57C4-409F-9798-60405E346AF2}">
      <dgm:prSet custT="1"/>
      <dgm:spPr>
        <a:solidFill>
          <a:schemeClr val="accent4">
            <a:lumMod val="40000"/>
            <a:lumOff val="60000"/>
            <a:alpha val="73000"/>
          </a:schemeClr>
        </a:solidFill>
      </dgm:spPr>
      <dgm:t>
        <a:bodyPr/>
        <a:lstStyle/>
        <a:p>
          <a:r>
            <a:rPr lang="ru-RU" sz="1600" dirty="0" smtClean="0">
              <a:solidFill>
                <a:schemeClr val="accent2">
                  <a:lumMod val="50000"/>
                </a:schemeClr>
              </a:solidFill>
            </a:rPr>
            <a:t>Поступления от уплаты, установленных Налоговым Кодексом РФ:</a:t>
          </a:r>
          <a:endParaRPr lang="ru-RU" sz="1600" dirty="0">
            <a:solidFill>
              <a:schemeClr val="accent2">
                <a:lumMod val="50000"/>
              </a:schemeClr>
            </a:solidFill>
          </a:endParaRPr>
        </a:p>
      </dgm:t>
    </dgm:pt>
    <dgm:pt modelId="{490C3F72-778D-4BB8-A595-695826872561}" type="parTrans" cxnId="{4D39CB68-3360-4A7D-ADCB-37F4C3F2DF12}">
      <dgm:prSet/>
      <dgm:spPr/>
      <dgm:t>
        <a:bodyPr/>
        <a:lstStyle/>
        <a:p>
          <a:endParaRPr lang="ru-RU"/>
        </a:p>
      </dgm:t>
    </dgm:pt>
    <dgm:pt modelId="{532C5AB2-4F58-4361-9D5E-EFAD2E7D53C5}" type="sibTrans" cxnId="{4D39CB68-3360-4A7D-ADCB-37F4C3F2DF12}">
      <dgm:prSet/>
      <dgm:spPr/>
      <dgm:t>
        <a:bodyPr/>
        <a:lstStyle/>
        <a:p>
          <a:endParaRPr lang="ru-RU"/>
        </a:p>
      </dgm:t>
    </dgm:pt>
    <dgm:pt modelId="{64B8FE1A-0414-45C3-9CCF-109D45979DA9}">
      <dgm:prSet custT="1"/>
      <dgm:spPr>
        <a:solidFill>
          <a:schemeClr val="accent4">
            <a:lumMod val="40000"/>
            <a:lumOff val="60000"/>
            <a:alpha val="73000"/>
          </a:schemeClr>
        </a:solidFill>
      </dgm:spPr>
      <dgm:t>
        <a:bodyPr/>
        <a:lstStyle/>
        <a:p>
          <a:r>
            <a:rPr lang="ru-RU" sz="1600" dirty="0" smtClean="0">
              <a:solidFill>
                <a:schemeClr val="accent2">
                  <a:lumMod val="50000"/>
                </a:schemeClr>
              </a:solidFill>
            </a:rPr>
            <a:t>-налог на доходы физических лиц;</a:t>
          </a:r>
          <a:endParaRPr lang="ru-RU" sz="1600" dirty="0">
            <a:solidFill>
              <a:schemeClr val="accent2">
                <a:lumMod val="50000"/>
              </a:schemeClr>
            </a:solidFill>
          </a:endParaRPr>
        </a:p>
      </dgm:t>
    </dgm:pt>
    <dgm:pt modelId="{F7CD7F57-B98E-4177-A7DC-71BC507E4FC5}" type="parTrans" cxnId="{3AF77E34-1B58-4A09-8C6B-CB88D0C7F725}">
      <dgm:prSet/>
      <dgm:spPr/>
      <dgm:t>
        <a:bodyPr/>
        <a:lstStyle/>
        <a:p>
          <a:endParaRPr lang="ru-RU"/>
        </a:p>
      </dgm:t>
    </dgm:pt>
    <dgm:pt modelId="{8D07B763-CF74-4E4A-9146-77FA114A7D62}" type="sibTrans" cxnId="{3AF77E34-1B58-4A09-8C6B-CB88D0C7F725}">
      <dgm:prSet/>
      <dgm:spPr/>
      <dgm:t>
        <a:bodyPr/>
        <a:lstStyle/>
        <a:p>
          <a:endParaRPr lang="ru-RU"/>
        </a:p>
      </dgm:t>
    </dgm:pt>
    <dgm:pt modelId="{C344A873-2C43-4682-819B-EC5EF1CF9C60}">
      <dgm:prSet custT="1"/>
      <dgm:spPr>
        <a:solidFill>
          <a:schemeClr val="accent4">
            <a:lumMod val="40000"/>
            <a:lumOff val="60000"/>
            <a:alpha val="73000"/>
          </a:schemeClr>
        </a:solidFill>
      </dgm:spPr>
      <dgm:t>
        <a:bodyPr/>
        <a:lstStyle/>
        <a:p>
          <a:r>
            <a:rPr lang="ru-RU" sz="1600" dirty="0" smtClean="0">
              <a:solidFill>
                <a:schemeClr val="accent2">
                  <a:lumMod val="50000"/>
                </a:schemeClr>
              </a:solidFill>
            </a:rPr>
            <a:t>- Налог на имущество;</a:t>
          </a:r>
          <a:endParaRPr lang="ru-RU" sz="1600" dirty="0">
            <a:solidFill>
              <a:schemeClr val="accent2">
                <a:lumMod val="50000"/>
              </a:schemeClr>
            </a:solidFill>
          </a:endParaRPr>
        </a:p>
      </dgm:t>
    </dgm:pt>
    <dgm:pt modelId="{992717ED-2C68-42DD-88E8-1C5FCB7D591E}" type="parTrans" cxnId="{5561B508-37B1-46CE-92FB-79BA543D33D1}">
      <dgm:prSet/>
      <dgm:spPr/>
      <dgm:t>
        <a:bodyPr/>
        <a:lstStyle/>
        <a:p>
          <a:endParaRPr lang="ru-RU"/>
        </a:p>
      </dgm:t>
    </dgm:pt>
    <dgm:pt modelId="{E3491411-BCE9-49F8-8813-E5A0EEE9C5C8}" type="sibTrans" cxnId="{5561B508-37B1-46CE-92FB-79BA543D33D1}">
      <dgm:prSet/>
      <dgm:spPr/>
      <dgm:t>
        <a:bodyPr/>
        <a:lstStyle/>
        <a:p>
          <a:endParaRPr lang="ru-RU"/>
        </a:p>
      </dgm:t>
    </dgm:pt>
    <dgm:pt modelId="{D11F6CE7-7EB8-4855-BC27-9EFCEF82F3C4}">
      <dgm:prSet custT="1"/>
      <dgm:spPr>
        <a:solidFill>
          <a:schemeClr val="accent4">
            <a:lumMod val="40000"/>
            <a:lumOff val="60000"/>
            <a:alpha val="73000"/>
          </a:schemeClr>
        </a:solidFill>
      </dgm:spPr>
      <dgm:t>
        <a:bodyPr/>
        <a:lstStyle/>
        <a:p>
          <a:r>
            <a:rPr lang="ru-RU" sz="1600" dirty="0" smtClean="0">
              <a:solidFill>
                <a:schemeClr val="accent2">
                  <a:lumMod val="50000"/>
                </a:schemeClr>
              </a:solidFill>
            </a:rPr>
            <a:t>- Земельный налог:</a:t>
          </a:r>
          <a:endParaRPr lang="ru-RU" sz="1600" dirty="0">
            <a:solidFill>
              <a:schemeClr val="accent2">
                <a:lumMod val="50000"/>
              </a:schemeClr>
            </a:solidFill>
          </a:endParaRPr>
        </a:p>
      </dgm:t>
    </dgm:pt>
    <dgm:pt modelId="{7696D8A9-B855-4B5D-BBFB-60ED772CA7F9}" type="parTrans" cxnId="{D6A81125-5283-43E4-B1D9-4CDE22AC9FC1}">
      <dgm:prSet/>
      <dgm:spPr/>
      <dgm:t>
        <a:bodyPr/>
        <a:lstStyle/>
        <a:p>
          <a:endParaRPr lang="ru-RU"/>
        </a:p>
      </dgm:t>
    </dgm:pt>
    <dgm:pt modelId="{C6CCC279-9C7F-4ED9-9F16-A3F379A72F45}" type="sibTrans" cxnId="{D6A81125-5283-43E4-B1D9-4CDE22AC9FC1}">
      <dgm:prSet/>
      <dgm:spPr/>
      <dgm:t>
        <a:bodyPr/>
        <a:lstStyle/>
        <a:p>
          <a:endParaRPr lang="ru-RU"/>
        </a:p>
      </dgm:t>
    </dgm:pt>
    <dgm:pt modelId="{F8061FFD-D274-4433-B6B5-7D867A099BF8}">
      <dgm:prSet custT="1"/>
      <dgm:spPr>
        <a:solidFill>
          <a:schemeClr val="accent4">
            <a:lumMod val="40000"/>
            <a:lumOff val="60000"/>
            <a:alpha val="73000"/>
          </a:schemeClr>
        </a:solidFill>
      </dgm:spPr>
      <dgm:t>
        <a:bodyPr/>
        <a:lstStyle/>
        <a:p>
          <a:r>
            <a:rPr lang="ru-RU" sz="1600" dirty="0" smtClean="0">
              <a:solidFill>
                <a:schemeClr val="accent2">
                  <a:lumMod val="50000"/>
                </a:schemeClr>
              </a:solidFill>
            </a:rPr>
            <a:t>Единый сельхоз налог</a:t>
          </a:r>
          <a:endParaRPr lang="ru-RU" sz="1600" dirty="0">
            <a:solidFill>
              <a:schemeClr val="accent2">
                <a:lumMod val="50000"/>
              </a:schemeClr>
            </a:solidFill>
          </a:endParaRPr>
        </a:p>
      </dgm:t>
    </dgm:pt>
    <dgm:pt modelId="{54A083E2-815A-41B1-9184-6A6F7E76D653}" type="parTrans" cxnId="{E844BB3D-9216-47E1-AF98-2DFCC7BD6ACA}">
      <dgm:prSet/>
      <dgm:spPr/>
      <dgm:t>
        <a:bodyPr/>
        <a:lstStyle/>
        <a:p>
          <a:endParaRPr lang="ru-RU"/>
        </a:p>
      </dgm:t>
    </dgm:pt>
    <dgm:pt modelId="{AB5EA5BC-FBAD-4C5D-80B3-01A56B4E06C4}" type="sibTrans" cxnId="{E844BB3D-9216-47E1-AF98-2DFCC7BD6ACA}">
      <dgm:prSet/>
      <dgm:spPr/>
      <dgm:t>
        <a:bodyPr/>
        <a:lstStyle/>
        <a:p>
          <a:endParaRPr lang="ru-RU"/>
        </a:p>
      </dgm:t>
    </dgm:pt>
    <dgm:pt modelId="{B3B7383B-4013-4634-9914-D87BC173A1E8}">
      <dgm:prSet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r>
            <a:rPr lang="ru-RU" sz="1400" dirty="0" smtClean="0">
              <a:solidFill>
                <a:schemeClr val="accent2">
                  <a:lumMod val="50000"/>
                </a:schemeClr>
              </a:solidFill>
            </a:rPr>
            <a:t>Платежи, установленные законодательством РФ:</a:t>
          </a:r>
          <a:endParaRPr lang="ru-RU" sz="1400" dirty="0">
            <a:solidFill>
              <a:schemeClr val="accent2">
                <a:lumMod val="50000"/>
              </a:schemeClr>
            </a:solidFill>
          </a:endParaRPr>
        </a:p>
      </dgm:t>
    </dgm:pt>
    <dgm:pt modelId="{C062D88B-7AB3-40CB-ABED-978E76BB7A7E}" type="parTrans" cxnId="{BE069952-3076-4727-BCE4-D1D3BAE7B77E}">
      <dgm:prSet/>
      <dgm:spPr/>
      <dgm:t>
        <a:bodyPr/>
        <a:lstStyle/>
        <a:p>
          <a:endParaRPr lang="ru-RU"/>
        </a:p>
      </dgm:t>
    </dgm:pt>
    <dgm:pt modelId="{8453EF66-3D48-41DD-B02A-5F69F9F03F7F}" type="sibTrans" cxnId="{BE069952-3076-4727-BCE4-D1D3BAE7B77E}">
      <dgm:prSet/>
      <dgm:spPr/>
      <dgm:t>
        <a:bodyPr/>
        <a:lstStyle/>
        <a:p>
          <a:endParaRPr lang="ru-RU"/>
        </a:p>
      </dgm:t>
    </dgm:pt>
    <dgm:pt modelId="{0B09F735-C558-470A-9CC0-7FF8C9474E0C}">
      <dgm:prSet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r>
            <a:rPr lang="ru-RU" sz="1400" dirty="0" smtClean="0">
              <a:solidFill>
                <a:schemeClr val="accent2">
                  <a:lumMod val="50000"/>
                </a:schemeClr>
              </a:solidFill>
            </a:rPr>
            <a:t>- </a:t>
          </a:r>
          <a:r>
            <a:rPr lang="ru-RU" altLang="ru-RU" sz="1400" dirty="0" smtClean="0">
              <a:solidFill>
                <a:schemeClr val="accent2">
                  <a:lumMod val="50000"/>
                </a:schemeClr>
              </a:solidFill>
            </a:rPr>
            <a:t>-арендная плата за землю;</a:t>
          </a:r>
          <a:endParaRPr lang="ru-RU" sz="1400" dirty="0">
            <a:solidFill>
              <a:schemeClr val="accent2">
                <a:lumMod val="50000"/>
              </a:schemeClr>
            </a:solidFill>
          </a:endParaRPr>
        </a:p>
      </dgm:t>
    </dgm:pt>
    <dgm:pt modelId="{57C3A7E4-44B8-42E4-B67F-3B8084CE5E6B}" type="parTrans" cxnId="{95CB0A27-8358-44B2-93B4-C7C4B7E26224}">
      <dgm:prSet/>
      <dgm:spPr/>
      <dgm:t>
        <a:bodyPr/>
        <a:lstStyle/>
        <a:p>
          <a:endParaRPr lang="ru-RU"/>
        </a:p>
      </dgm:t>
    </dgm:pt>
    <dgm:pt modelId="{CE84F3F5-E70C-4369-90B9-533E802158E1}" type="sibTrans" cxnId="{95CB0A27-8358-44B2-93B4-C7C4B7E26224}">
      <dgm:prSet/>
      <dgm:spPr/>
      <dgm:t>
        <a:bodyPr/>
        <a:lstStyle/>
        <a:p>
          <a:endParaRPr lang="ru-RU"/>
        </a:p>
      </dgm:t>
    </dgm:pt>
    <dgm:pt modelId="{C3962D50-7486-4951-89F9-E73C366578E4}">
      <dgm:prSet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r>
            <a:rPr lang="ru-RU" altLang="ru-RU" sz="1400" dirty="0" smtClean="0">
              <a:solidFill>
                <a:schemeClr val="accent2">
                  <a:lumMod val="50000"/>
                </a:schemeClr>
              </a:solidFill>
            </a:rPr>
            <a:t>-доходы от использования</a:t>
          </a:r>
          <a:endParaRPr lang="ru-RU" altLang="ru-RU" sz="1400" dirty="0">
            <a:solidFill>
              <a:schemeClr val="accent2">
                <a:lumMod val="50000"/>
              </a:schemeClr>
            </a:solidFill>
          </a:endParaRPr>
        </a:p>
      </dgm:t>
    </dgm:pt>
    <dgm:pt modelId="{627235C1-2EBF-4C46-8B23-D0CFC71F5141}" type="parTrans" cxnId="{49D22BCA-7160-48E3-A3FF-CDC43861475B}">
      <dgm:prSet/>
      <dgm:spPr/>
      <dgm:t>
        <a:bodyPr/>
        <a:lstStyle/>
        <a:p>
          <a:endParaRPr lang="ru-RU"/>
        </a:p>
      </dgm:t>
    </dgm:pt>
    <dgm:pt modelId="{CE979577-E627-4473-916C-016D286D3B5F}" type="sibTrans" cxnId="{49D22BCA-7160-48E3-A3FF-CDC43861475B}">
      <dgm:prSet/>
      <dgm:spPr/>
      <dgm:t>
        <a:bodyPr/>
        <a:lstStyle/>
        <a:p>
          <a:endParaRPr lang="ru-RU"/>
        </a:p>
      </dgm:t>
    </dgm:pt>
    <dgm:pt modelId="{44AE997F-2F33-47D5-A245-4C0114B237F9}">
      <dgm:prSet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r>
            <a:rPr lang="ru-RU" altLang="ru-RU" sz="1400" dirty="0" smtClean="0">
              <a:solidFill>
                <a:schemeClr val="accent2">
                  <a:lumMod val="50000"/>
                </a:schemeClr>
              </a:solidFill>
            </a:rPr>
            <a:t>муниципального имущества;</a:t>
          </a:r>
          <a:endParaRPr lang="ru-RU" altLang="ru-RU" sz="1400" dirty="0">
            <a:solidFill>
              <a:schemeClr val="accent2">
                <a:lumMod val="50000"/>
              </a:schemeClr>
            </a:solidFill>
          </a:endParaRPr>
        </a:p>
      </dgm:t>
    </dgm:pt>
    <dgm:pt modelId="{A96A8BBA-6A9F-4363-8243-033C8D27D896}" type="parTrans" cxnId="{63918984-1844-4282-94CA-559DDEC645C9}">
      <dgm:prSet/>
      <dgm:spPr/>
      <dgm:t>
        <a:bodyPr/>
        <a:lstStyle/>
        <a:p>
          <a:endParaRPr lang="ru-RU"/>
        </a:p>
      </dgm:t>
    </dgm:pt>
    <dgm:pt modelId="{A19A325D-8E4E-4271-8313-4527F7984246}" type="sibTrans" cxnId="{63918984-1844-4282-94CA-559DDEC645C9}">
      <dgm:prSet/>
      <dgm:spPr/>
      <dgm:t>
        <a:bodyPr/>
        <a:lstStyle/>
        <a:p>
          <a:endParaRPr lang="ru-RU"/>
        </a:p>
      </dgm:t>
    </dgm:pt>
    <dgm:pt modelId="{DE59688A-7F36-4B73-8ACD-E3BF92572E4A}">
      <dgm:prSet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r>
            <a:rPr lang="ru-RU" altLang="ru-RU" sz="1400" dirty="0" smtClean="0">
              <a:solidFill>
                <a:schemeClr val="accent2">
                  <a:lumMod val="50000"/>
                </a:schemeClr>
              </a:solidFill>
            </a:rPr>
            <a:t>-доходы от реализации</a:t>
          </a:r>
          <a:endParaRPr lang="ru-RU" altLang="ru-RU" sz="1400" dirty="0">
            <a:solidFill>
              <a:schemeClr val="accent2">
                <a:lumMod val="50000"/>
              </a:schemeClr>
            </a:solidFill>
          </a:endParaRPr>
        </a:p>
      </dgm:t>
    </dgm:pt>
    <dgm:pt modelId="{84F06D78-4368-4DBF-BE09-DA605F181C84}" type="parTrans" cxnId="{570554DC-D580-447B-9BB6-EA0F6742F175}">
      <dgm:prSet/>
      <dgm:spPr/>
      <dgm:t>
        <a:bodyPr/>
        <a:lstStyle/>
        <a:p>
          <a:endParaRPr lang="ru-RU"/>
        </a:p>
      </dgm:t>
    </dgm:pt>
    <dgm:pt modelId="{9601E946-05E5-43D9-B5B9-46E1BB904F5A}" type="sibTrans" cxnId="{570554DC-D580-447B-9BB6-EA0F6742F175}">
      <dgm:prSet/>
      <dgm:spPr/>
      <dgm:t>
        <a:bodyPr/>
        <a:lstStyle/>
        <a:p>
          <a:endParaRPr lang="ru-RU"/>
        </a:p>
      </dgm:t>
    </dgm:pt>
    <dgm:pt modelId="{F9E03454-326B-4074-8E2C-63B254211F61}">
      <dgm:prSet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r>
            <a:rPr lang="ru-RU" altLang="ru-RU" sz="1400" dirty="0" smtClean="0">
              <a:solidFill>
                <a:schemeClr val="accent2">
                  <a:lumMod val="50000"/>
                </a:schemeClr>
              </a:solidFill>
            </a:rPr>
            <a:t>муниципального имущества;</a:t>
          </a:r>
          <a:endParaRPr lang="ru-RU" altLang="ru-RU" sz="1400" dirty="0">
            <a:solidFill>
              <a:schemeClr val="accent2">
                <a:lumMod val="50000"/>
              </a:schemeClr>
            </a:solidFill>
          </a:endParaRPr>
        </a:p>
      </dgm:t>
    </dgm:pt>
    <dgm:pt modelId="{5F8E038D-851B-430C-9373-0C71FE1C078C}" type="parTrans" cxnId="{1ABA78A3-EE56-4539-B8C6-D0D8D093FE4F}">
      <dgm:prSet/>
      <dgm:spPr/>
      <dgm:t>
        <a:bodyPr/>
        <a:lstStyle/>
        <a:p>
          <a:endParaRPr lang="ru-RU"/>
        </a:p>
      </dgm:t>
    </dgm:pt>
    <dgm:pt modelId="{26F6145D-66BD-401F-A72B-0CB92CFDFE92}" type="sibTrans" cxnId="{1ABA78A3-EE56-4539-B8C6-D0D8D093FE4F}">
      <dgm:prSet/>
      <dgm:spPr/>
      <dgm:t>
        <a:bodyPr/>
        <a:lstStyle/>
        <a:p>
          <a:endParaRPr lang="ru-RU"/>
        </a:p>
      </dgm:t>
    </dgm:pt>
    <dgm:pt modelId="{92DA77CB-B4F1-41CF-9EB6-DA3315F8599F}">
      <dgm:prSet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r>
            <a:rPr lang="ru-RU" altLang="ru-RU" sz="1400" dirty="0" smtClean="0">
              <a:solidFill>
                <a:schemeClr val="accent2">
                  <a:lumMod val="50000"/>
                </a:schemeClr>
              </a:solidFill>
            </a:rPr>
            <a:t>-доходы от продажи</a:t>
          </a:r>
          <a:endParaRPr lang="ru-RU" altLang="ru-RU" sz="1400" dirty="0">
            <a:solidFill>
              <a:schemeClr val="accent2">
                <a:lumMod val="50000"/>
              </a:schemeClr>
            </a:solidFill>
          </a:endParaRPr>
        </a:p>
      </dgm:t>
    </dgm:pt>
    <dgm:pt modelId="{8155F9EA-F4D6-4DE7-B44A-900DB4CE832D}" type="parTrans" cxnId="{883E0AAF-6227-4D7D-ACAA-1101664E7EF3}">
      <dgm:prSet/>
      <dgm:spPr/>
      <dgm:t>
        <a:bodyPr/>
        <a:lstStyle/>
        <a:p>
          <a:endParaRPr lang="ru-RU"/>
        </a:p>
      </dgm:t>
    </dgm:pt>
    <dgm:pt modelId="{CD66B29E-845C-477F-8761-F4A272F339C9}" type="sibTrans" cxnId="{883E0AAF-6227-4D7D-ACAA-1101664E7EF3}">
      <dgm:prSet/>
      <dgm:spPr/>
      <dgm:t>
        <a:bodyPr/>
        <a:lstStyle/>
        <a:p>
          <a:endParaRPr lang="ru-RU"/>
        </a:p>
      </dgm:t>
    </dgm:pt>
    <dgm:pt modelId="{C616810C-656C-4445-9DE4-309E7FD5EF27}">
      <dgm:prSet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r>
            <a:rPr lang="ru-RU" altLang="ru-RU" sz="1400" dirty="0" smtClean="0">
              <a:solidFill>
                <a:schemeClr val="accent2">
                  <a:lumMod val="50000"/>
                </a:schemeClr>
              </a:solidFill>
            </a:rPr>
            <a:t>земельных участков;</a:t>
          </a:r>
          <a:endParaRPr lang="ru-RU" altLang="ru-RU" sz="1400" dirty="0">
            <a:solidFill>
              <a:schemeClr val="accent2">
                <a:lumMod val="50000"/>
              </a:schemeClr>
            </a:solidFill>
          </a:endParaRPr>
        </a:p>
      </dgm:t>
    </dgm:pt>
    <dgm:pt modelId="{32C33A2B-4070-4721-9FEA-7CB53A93CB7E}" type="parTrans" cxnId="{87FF407C-A314-44B6-A6B7-680C60C82A06}">
      <dgm:prSet/>
      <dgm:spPr/>
      <dgm:t>
        <a:bodyPr/>
        <a:lstStyle/>
        <a:p>
          <a:endParaRPr lang="ru-RU"/>
        </a:p>
      </dgm:t>
    </dgm:pt>
    <dgm:pt modelId="{DFA43B90-6130-429E-BEA1-9B7C02921CF9}" type="sibTrans" cxnId="{87FF407C-A314-44B6-A6B7-680C60C82A06}">
      <dgm:prSet/>
      <dgm:spPr/>
      <dgm:t>
        <a:bodyPr/>
        <a:lstStyle/>
        <a:p>
          <a:endParaRPr lang="ru-RU"/>
        </a:p>
      </dgm:t>
    </dgm:pt>
    <dgm:pt modelId="{618481D0-1252-48E4-B5F5-7C596BF7238B}">
      <dgm:prSet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r>
            <a:rPr lang="ru-RU" altLang="ru-RU" sz="1400" dirty="0" smtClean="0">
              <a:solidFill>
                <a:schemeClr val="accent2">
                  <a:lumMod val="50000"/>
                </a:schemeClr>
              </a:solidFill>
            </a:rPr>
            <a:t>-штрафы за нарушение </a:t>
          </a:r>
          <a:endParaRPr lang="ru-RU" altLang="ru-RU" sz="1400" dirty="0">
            <a:solidFill>
              <a:schemeClr val="accent2">
                <a:lumMod val="50000"/>
              </a:schemeClr>
            </a:solidFill>
          </a:endParaRPr>
        </a:p>
      </dgm:t>
    </dgm:pt>
    <dgm:pt modelId="{5CDB4AB1-5C1D-49C2-B79A-22BA5C53632F}" type="parTrans" cxnId="{AD75F142-C5B6-4B81-BB7F-31092D81ED58}">
      <dgm:prSet/>
      <dgm:spPr/>
      <dgm:t>
        <a:bodyPr/>
        <a:lstStyle/>
        <a:p>
          <a:endParaRPr lang="ru-RU"/>
        </a:p>
      </dgm:t>
    </dgm:pt>
    <dgm:pt modelId="{8A1966A6-086C-40FA-9051-07FFF13598F2}" type="sibTrans" cxnId="{AD75F142-C5B6-4B81-BB7F-31092D81ED58}">
      <dgm:prSet/>
      <dgm:spPr/>
      <dgm:t>
        <a:bodyPr/>
        <a:lstStyle/>
        <a:p>
          <a:endParaRPr lang="ru-RU"/>
        </a:p>
      </dgm:t>
    </dgm:pt>
    <dgm:pt modelId="{85B2B67F-F929-4EF6-91B2-FD927AD6A2C3}">
      <dgm:prSet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r>
            <a:rPr lang="ru-RU" altLang="ru-RU" sz="1400" dirty="0" smtClean="0">
              <a:solidFill>
                <a:schemeClr val="accent2">
                  <a:lumMod val="50000"/>
                </a:schemeClr>
              </a:solidFill>
            </a:rPr>
            <a:t>законодательства;</a:t>
          </a:r>
          <a:endParaRPr lang="ru-RU" altLang="ru-RU" sz="1400" dirty="0">
            <a:solidFill>
              <a:schemeClr val="accent2">
                <a:lumMod val="50000"/>
              </a:schemeClr>
            </a:solidFill>
          </a:endParaRPr>
        </a:p>
      </dgm:t>
    </dgm:pt>
    <dgm:pt modelId="{6BFCF3E9-2670-4958-88ED-BE138E6CB01C}" type="parTrans" cxnId="{AD68A6C8-785A-498E-8AE3-DAEE3E34C397}">
      <dgm:prSet/>
      <dgm:spPr/>
      <dgm:t>
        <a:bodyPr/>
        <a:lstStyle/>
        <a:p>
          <a:endParaRPr lang="ru-RU"/>
        </a:p>
      </dgm:t>
    </dgm:pt>
    <dgm:pt modelId="{E75ECAB1-3C34-476D-8E2C-ACA513EAD67A}" type="sibTrans" cxnId="{AD68A6C8-785A-498E-8AE3-DAEE3E34C397}">
      <dgm:prSet/>
      <dgm:spPr/>
      <dgm:t>
        <a:bodyPr/>
        <a:lstStyle/>
        <a:p>
          <a:endParaRPr lang="ru-RU"/>
        </a:p>
      </dgm:t>
    </dgm:pt>
    <dgm:pt modelId="{7DFE1917-5B5F-4EE9-A71C-E65B539C6A8B}">
      <dgm:prSet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r>
            <a:rPr lang="ru-RU" altLang="ru-RU" sz="1400" dirty="0" smtClean="0">
              <a:solidFill>
                <a:schemeClr val="accent2">
                  <a:lumMod val="50000"/>
                </a:schemeClr>
              </a:solidFill>
            </a:rPr>
            <a:t>-прочие </a:t>
          </a:r>
          <a:endParaRPr lang="ru-RU" altLang="ru-RU" sz="1400" dirty="0">
            <a:solidFill>
              <a:schemeClr val="accent2">
                <a:lumMod val="50000"/>
              </a:schemeClr>
            </a:solidFill>
          </a:endParaRPr>
        </a:p>
      </dgm:t>
    </dgm:pt>
    <dgm:pt modelId="{3623E089-0640-491D-9B21-88407464ED63}" type="parTrans" cxnId="{C5D4BC3B-8B8C-4197-A528-DCF34E69EDFC}">
      <dgm:prSet/>
      <dgm:spPr/>
      <dgm:t>
        <a:bodyPr/>
        <a:lstStyle/>
        <a:p>
          <a:endParaRPr lang="ru-RU"/>
        </a:p>
      </dgm:t>
    </dgm:pt>
    <dgm:pt modelId="{C59A763C-082C-436F-AD92-DB202DA59A6F}" type="sibTrans" cxnId="{C5D4BC3B-8B8C-4197-A528-DCF34E69EDFC}">
      <dgm:prSet/>
      <dgm:spPr/>
      <dgm:t>
        <a:bodyPr/>
        <a:lstStyle/>
        <a:p>
          <a:endParaRPr lang="ru-RU"/>
        </a:p>
      </dgm:t>
    </dgm:pt>
    <dgm:pt modelId="{6CD5165D-3084-4954-B5E9-3450FF7FC872}">
      <dgm:prSet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lang="ru-RU" sz="1800" dirty="0" smtClean="0">
              <a:solidFill>
                <a:schemeClr val="accent2">
                  <a:lumMod val="50000"/>
                </a:schemeClr>
              </a:solidFill>
            </a:rPr>
            <a:t>Поступления от других бюджетов  (субсидии, субвенции, дотации, иные межбюджетные трансферты)</a:t>
          </a:r>
          <a:endParaRPr lang="ru-RU" sz="1800" dirty="0">
            <a:solidFill>
              <a:schemeClr val="accent2">
                <a:lumMod val="50000"/>
              </a:schemeClr>
            </a:solidFill>
          </a:endParaRPr>
        </a:p>
      </dgm:t>
    </dgm:pt>
    <dgm:pt modelId="{5E939850-46C5-4D83-8254-F70F148AEFF9}" type="parTrans" cxnId="{0F7395DB-7ECB-4B4D-924A-263F5BAEC6DC}">
      <dgm:prSet/>
      <dgm:spPr/>
      <dgm:t>
        <a:bodyPr/>
        <a:lstStyle/>
        <a:p>
          <a:endParaRPr lang="ru-RU"/>
        </a:p>
      </dgm:t>
    </dgm:pt>
    <dgm:pt modelId="{7720EF03-8982-4EF3-BF06-FABD229E9BF3}" type="sibTrans" cxnId="{0F7395DB-7ECB-4B4D-924A-263F5BAEC6DC}">
      <dgm:prSet/>
      <dgm:spPr/>
      <dgm:t>
        <a:bodyPr/>
        <a:lstStyle/>
        <a:p>
          <a:endParaRPr lang="ru-RU"/>
        </a:p>
      </dgm:t>
    </dgm:pt>
    <dgm:pt modelId="{951F5538-5C5C-402F-9392-1748E83BFC6F}" type="pres">
      <dgm:prSet presAssocID="{63DB89BF-7058-4F87-A9A4-91D560A28838}" presName="linearFlow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B951A973-9660-4DD4-8D0F-59ACCF91596E}" type="pres">
      <dgm:prSet presAssocID="{87A3CD69-9C09-41EC-B47E-83BA0ECBB064}" presName="compositeNode" presStyleCnt="0">
        <dgm:presLayoutVars>
          <dgm:bulletEnabled val="1"/>
        </dgm:presLayoutVars>
      </dgm:prSet>
      <dgm:spPr/>
    </dgm:pt>
    <dgm:pt modelId="{736F0AB9-75A0-4461-88C6-738FD1BDD98A}" type="pres">
      <dgm:prSet presAssocID="{87A3CD69-9C09-41EC-B47E-83BA0ECBB064}" presName="image" presStyleLbl="fgImgPlace1" presStyleIdx="0" presStyleCnt="3" custScaleX="247824" custScaleY="153329" custLinFactNeighborX="-42533" custLinFactNeighborY="-46222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14B70D3D-1E5E-4E94-A576-1BB4ACE8F784}" type="pres">
      <dgm:prSet presAssocID="{87A3CD69-9C09-41EC-B47E-83BA0ECBB064}" presName="childNode" presStyleLbl="node1" presStyleIdx="0" presStyleCnt="3" custScaleX="165988" custScaleY="110771" custLinFactNeighborX="-16188" custLinFactNeighborY="1019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5ADBEB-E4FF-4E48-B7DE-D1EFBA1CA6E8}" type="pres">
      <dgm:prSet presAssocID="{87A3CD69-9C09-41EC-B47E-83BA0ECBB064}" presName="parentNode" presStyleLbl="revTx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A0503A1-DAB6-4BA7-AD1E-3A9646D9789F}" type="pres">
      <dgm:prSet presAssocID="{26F70669-9B8E-4517-AC06-12F266158F68}" presName="sibTrans" presStyleCnt="0"/>
      <dgm:spPr/>
    </dgm:pt>
    <dgm:pt modelId="{F6DC669B-6716-4E94-A060-3611BA9BFD9D}" type="pres">
      <dgm:prSet presAssocID="{8B23DEBD-0BF4-49D4-8388-647B98171337}" presName="compositeNode" presStyleCnt="0">
        <dgm:presLayoutVars>
          <dgm:bulletEnabled val="1"/>
        </dgm:presLayoutVars>
      </dgm:prSet>
      <dgm:spPr/>
    </dgm:pt>
    <dgm:pt modelId="{76876650-CC62-421B-8C5C-2519B5F3BB3D}" type="pres">
      <dgm:prSet presAssocID="{8B23DEBD-0BF4-49D4-8388-647B98171337}" presName="image" presStyleLbl="fgImgPlace1" presStyleIdx="1" presStyleCnt="3" custScaleX="274822" custScaleY="134721" custLinFactNeighborX="3304" custLinFactNeighborY="-31416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1031F00C-99C4-472E-B1F7-9A0AA1091E53}" type="pres">
      <dgm:prSet presAssocID="{8B23DEBD-0BF4-49D4-8388-647B98171337}" presName="childNode" presStyleLbl="node1" presStyleIdx="1" presStyleCnt="3" custScaleX="205704" custScaleY="112982" custLinFactNeighborX="-11517" custLinFactNeighborY="38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BF0E49-523A-4851-9C35-20D8392CF613}" type="pres">
      <dgm:prSet presAssocID="{8B23DEBD-0BF4-49D4-8388-647B98171337}" presName="parentNode" presStyleLbl="revTx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AF03B5-5651-4299-A5B4-0A358202CD5B}" type="pres">
      <dgm:prSet presAssocID="{013FDCD3-0AA9-4086-A76B-423EC4C66515}" presName="sibTrans" presStyleCnt="0"/>
      <dgm:spPr/>
    </dgm:pt>
    <dgm:pt modelId="{00C7DC3D-5200-4334-B520-C178A7BB966B}" type="pres">
      <dgm:prSet presAssocID="{FC1F4F16-EC9A-4F19-9034-2B51ECD5BEC6}" presName="compositeNode" presStyleCnt="0">
        <dgm:presLayoutVars>
          <dgm:bulletEnabled val="1"/>
        </dgm:presLayoutVars>
      </dgm:prSet>
      <dgm:spPr/>
    </dgm:pt>
    <dgm:pt modelId="{A0781182-CADD-4B37-834A-1992EA84AFB5}" type="pres">
      <dgm:prSet presAssocID="{FC1F4F16-EC9A-4F19-9034-2B51ECD5BEC6}" presName="image" presStyleLbl="fgImgPlace1" presStyleIdx="2" presStyleCnt="3" custScaleX="285007" custScaleY="166524" custLinFactNeighborX="46351" custLinFactNeighborY="-31416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87D80D87-0460-49FE-B71D-0938918E53FC}" type="pres">
      <dgm:prSet presAssocID="{FC1F4F16-EC9A-4F19-9034-2B51ECD5BEC6}" presName="childNode" presStyleLbl="node1" presStyleIdx="2" presStyleCnt="3" custScaleX="174524" custScaleY="103110" custLinFactNeighborX="-1345" custLinFactNeighborY="845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84B1DE9-4A73-4EAD-B4EA-D4E8AE0C34ED}" type="pres">
      <dgm:prSet presAssocID="{FC1F4F16-EC9A-4F19-9034-2B51ECD5BEC6}" presName="parentNode" presStyleLbl="revTx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2CC8FE8-4249-425C-BDF8-33A989DE645D}" type="presOf" srcId="{D11F6CE7-7EB8-4855-BC27-9EFCEF82F3C4}" destId="{14B70D3D-1E5E-4E94-A576-1BB4ACE8F784}" srcOrd="0" destOrd="3" presId="urn:microsoft.com/office/officeart/2005/8/layout/hList2"/>
    <dgm:cxn modelId="{49D22BCA-7160-48E3-A3FF-CDC43861475B}" srcId="{8B23DEBD-0BF4-49D4-8388-647B98171337}" destId="{C3962D50-7486-4951-89F9-E73C366578E4}" srcOrd="2" destOrd="0" parTransId="{627235C1-2EBF-4C46-8B23-D0CFC71F5141}" sibTransId="{CE979577-E627-4473-916C-016D286D3B5F}"/>
    <dgm:cxn modelId="{96AEFBFF-3C29-454F-A55F-BF5EB5AA9458}" srcId="{63DB89BF-7058-4F87-A9A4-91D560A28838}" destId="{8B23DEBD-0BF4-49D4-8388-647B98171337}" srcOrd="1" destOrd="0" parTransId="{C98944D6-8752-45D1-B546-4C25394A45A8}" sibTransId="{013FDCD3-0AA9-4086-A76B-423EC4C66515}"/>
    <dgm:cxn modelId="{3363F85C-3CDD-4E4C-B518-DD89CD793367}" type="presOf" srcId="{63DB89BF-7058-4F87-A9A4-91D560A28838}" destId="{951F5538-5C5C-402F-9392-1748E83BFC6F}" srcOrd="0" destOrd="0" presId="urn:microsoft.com/office/officeart/2005/8/layout/hList2"/>
    <dgm:cxn modelId="{E844BB3D-9216-47E1-AF98-2DFCC7BD6ACA}" srcId="{87A3CD69-9C09-41EC-B47E-83BA0ECBB064}" destId="{F8061FFD-D274-4433-B6B5-7D867A099BF8}" srcOrd="4" destOrd="0" parTransId="{54A083E2-815A-41B1-9184-6A6F7E76D653}" sibTransId="{AB5EA5BC-FBAD-4C5D-80B3-01A56B4E06C4}"/>
    <dgm:cxn modelId="{322A49E8-C884-4001-8843-7E5BA084ECA7}" type="presOf" srcId="{C616810C-656C-4445-9DE4-309E7FD5EF27}" destId="{1031F00C-99C4-472E-B1F7-9A0AA1091E53}" srcOrd="0" destOrd="7" presId="urn:microsoft.com/office/officeart/2005/8/layout/hList2"/>
    <dgm:cxn modelId="{44DDCDED-6719-4452-9180-2C5C42CEBB47}" type="presOf" srcId="{64B8FE1A-0414-45C3-9CCF-109D45979DA9}" destId="{14B70D3D-1E5E-4E94-A576-1BB4ACE8F784}" srcOrd="0" destOrd="1" presId="urn:microsoft.com/office/officeart/2005/8/layout/hList2"/>
    <dgm:cxn modelId="{DF0F9613-9535-4807-B92C-4D448A99B31F}" type="presOf" srcId="{6CD5165D-3084-4954-B5E9-3450FF7FC872}" destId="{87D80D87-0460-49FE-B71D-0938918E53FC}" srcOrd="0" destOrd="0" presId="urn:microsoft.com/office/officeart/2005/8/layout/hList2"/>
    <dgm:cxn modelId="{D7F90F17-B10F-4566-8500-C1D89AD20CE4}" type="presOf" srcId="{85B2B67F-F929-4EF6-91B2-FD927AD6A2C3}" destId="{1031F00C-99C4-472E-B1F7-9A0AA1091E53}" srcOrd="0" destOrd="9" presId="urn:microsoft.com/office/officeart/2005/8/layout/hList2"/>
    <dgm:cxn modelId="{27F346A8-D88A-4390-8AB4-79400E762ED9}" type="presOf" srcId="{F9E03454-326B-4074-8E2C-63B254211F61}" destId="{1031F00C-99C4-472E-B1F7-9A0AA1091E53}" srcOrd="0" destOrd="5" presId="urn:microsoft.com/office/officeart/2005/8/layout/hList2"/>
    <dgm:cxn modelId="{3019F06E-374F-4194-8135-1C85AB5FDBCE}" type="presOf" srcId="{8B23DEBD-0BF4-49D4-8388-647B98171337}" destId="{0CBF0E49-523A-4851-9C35-20D8392CF613}" srcOrd="0" destOrd="0" presId="urn:microsoft.com/office/officeart/2005/8/layout/hList2"/>
    <dgm:cxn modelId="{546B6617-426E-4779-9617-5A4B811E923E}" srcId="{63DB89BF-7058-4F87-A9A4-91D560A28838}" destId="{87A3CD69-9C09-41EC-B47E-83BA0ECBB064}" srcOrd="0" destOrd="0" parTransId="{F2D5D98F-8D52-4837-84C6-11290851A368}" sibTransId="{26F70669-9B8E-4517-AC06-12F266158F68}"/>
    <dgm:cxn modelId="{F3A98335-CA3C-4972-AD4F-6A7F0E635B3E}" srcId="{63DB89BF-7058-4F87-A9A4-91D560A28838}" destId="{FC1F4F16-EC9A-4F19-9034-2B51ECD5BEC6}" srcOrd="2" destOrd="0" parTransId="{C405C722-44B3-442C-B970-9A4E1E42036B}" sibTransId="{EE0FD1D6-79FB-45BD-B2C1-B115C54C88B1}"/>
    <dgm:cxn modelId="{46C4C50A-4118-46EA-AEFE-1A925B422322}" type="presOf" srcId="{C344A873-2C43-4682-819B-EC5EF1CF9C60}" destId="{14B70D3D-1E5E-4E94-A576-1BB4ACE8F784}" srcOrd="0" destOrd="2" presId="urn:microsoft.com/office/officeart/2005/8/layout/hList2"/>
    <dgm:cxn modelId="{D6A81125-5283-43E4-B1D9-4CDE22AC9FC1}" srcId="{87A3CD69-9C09-41EC-B47E-83BA0ECBB064}" destId="{D11F6CE7-7EB8-4855-BC27-9EFCEF82F3C4}" srcOrd="3" destOrd="0" parTransId="{7696D8A9-B855-4B5D-BBFB-60ED772CA7F9}" sibTransId="{C6CCC279-9C7F-4ED9-9F16-A3F379A72F45}"/>
    <dgm:cxn modelId="{BDB0921F-2C70-4B69-B3C7-CBBE0BD6D86F}" type="presOf" srcId="{C3962D50-7486-4951-89F9-E73C366578E4}" destId="{1031F00C-99C4-472E-B1F7-9A0AA1091E53}" srcOrd="0" destOrd="2" presId="urn:microsoft.com/office/officeart/2005/8/layout/hList2"/>
    <dgm:cxn modelId="{883E0AAF-6227-4D7D-ACAA-1101664E7EF3}" srcId="{8B23DEBD-0BF4-49D4-8388-647B98171337}" destId="{92DA77CB-B4F1-41CF-9EB6-DA3315F8599F}" srcOrd="6" destOrd="0" parTransId="{8155F9EA-F4D6-4DE7-B44A-900DB4CE832D}" sibTransId="{CD66B29E-845C-477F-8761-F4A272F339C9}"/>
    <dgm:cxn modelId="{AD68A6C8-785A-498E-8AE3-DAEE3E34C397}" srcId="{8B23DEBD-0BF4-49D4-8388-647B98171337}" destId="{85B2B67F-F929-4EF6-91B2-FD927AD6A2C3}" srcOrd="9" destOrd="0" parTransId="{6BFCF3E9-2670-4958-88ED-BE138E6CB01C}" sibTransId="{E75ECAB1-3C34-476D-8E2C-ACA513EAD67A}"/>
    <dgm:cxn modelId="{E117D057-22FD-44B3-A5A0-B05684C07365}" type="presOf" srcId="{D5B15BBC-57C4-409F-9798-60405E346AF2}" destId="{14B70D3D-1E5E-4E94-A576-1BB4ACE8F784}" srcOrd="0" destOrd="0" presId="urn:microsoft.com/office/officeart/2005/8/layout/hList2"/>
    <dgm:cxn modelId="{067E5C56-B774-4AE6-87D0-80C959A985F8}" type="presOf" srcId="{DE59688A-7F36-4B73-8ACD-E3BF92572E4A}" destId="{1031F00C-99C4-472E-B1F7-9A0AA1091E53}" srcOrd="0" destOrd="4" presId="urn:microsoft.com/office/officeart/2005/8/layout/hList2"/>
    <dgm:cxn modelId="{9C96B139-BC66-4162-8B51-A2DFAF968682}" type="presOf" srcId="{B3B7383B-4013-4634-9914-D87BC173A1E8}" destId="{1031F00C-99C4-472E-B1F7-9A0AA1091E53}" srcOrd="0" destOrd="0" presId="urn:microsoft.com/office/officeart/2005/8/layout/hList2"/>
    <dgm:cxn modelId="{63918984-1844-4282-94CA-559DDEC645C9}" srcId="{8B23DEBD-0BF4-49D4-8388-647B98171337}" destId="{44AE997F-2F33-47D5-A245-4C0114B237F9}" srcOrd="3" destOrd="0" parTransId="{A96A8BBA-6A9F-4363-8243-033C8D27D896}" sibTransId="{A19A325D-8E4E-4271-8313-4527F7984246}"/>
    <dgm:cxn modelId="{5561B508-37B1-46CE-92FB-79BA543D33D1}" srcId="{87A3CD69-9C09-41EC-B47E-83BA0ECBB064}" destId="{C344A873-2C43-4682-819B-EC5EF1CF9C60}" srcOrd="2" destOrd="0" parTransId="{992717ED-2C68-42DD-88E8-1C5FCB7D591E}" sibTransId="{E3491411-BCE9-49F8-8813-E5A0EEE9C5C8}"/>
    <dgm:cxn modelId="{3AF77E34-1B58-4A09-8C6B-CB88D0C7F725}" srcId="{87A3CD69-9C09-41EC-B47E-83BA0ECBB064}" destId="{64B8FE1A-0414-45C3-9CCF-109D45979DA9}" srcOrd="1" destOrd="0" parTransId="{F7CD7F57-B98E-4177-A7DC-71BC507E4FC5}" sibTransId="{8D07B763-CF74-4E4A-9146-77FA114A7D62}"/>
    <dgm:cxn modelId="{BE069952-3076-4727-BCE4-D1D3BAE7B77E}" srcId="{8B23DEBD-0BF4-49D4-8388-647B98171337}" destId="{B3B7383B-4013-4634-9914-D87BC173A1E8}" srcOrd="0" destOrd="0" parTransId="{C062D88B-7AB3-40CB-ABED-978E76BB7A7E}" sibTransId="{8453EF66-3D48-41DD-B02A-5F69F9F03F7F}"/>
    <dgm:cxn modelId="{AD75F142-C5B6-4B81-BB7F-31092D81ED58}" srcId="{8B23DEBD-0BF4-49D4-8388-647B98171337}" destId="{618481D0-1252-48E4-B5F5-7C596BF7238B}" srcOrd="8" destOrd="0" parTransId="{5CDB4AB1-5C1D-49C2-B79A-22BA5C53632F}" sibTransId="{8A1966A6-086C-40FA-9051-07FFF13598F2}"/>
    <dgm:cxn modelId="{265D714E-5A4A-495F-A663-D811397221C8}" type="presOf" srcId="{44AE997F-2F33-47D5-A245-4C0114B237F9}" destId="{1031F00C-99C4-472E-B1F7-9A0AA1091E53}" srcOrd="0" destOrd="3" presId="urn:microsoft.com/office/officeart/2005/8/layout/hList2"/>
    <dgm:cxn modelId="{4D39CB68-3360-4A7D-ADCB-37F4C3F2DF12}" srcId="{87A3CD69-9C09-41EC-B47E-83BA0ECBB064}" destId="{D5B15BBC-57C4-409F-9798-60405E346AF2}" srcOrd="0" destOrd="0" parTransId="{490C3F72-778D-4BB8-A595-695826872561}" sibTransId="{532C5AB2-4F58-4361-9D5E-EFAD2E7D53C5}"/>
    <dgm:cxn modelId="{87FF407C-A314-44B6-A6B7-680C60C82A06}" srcId="{8B23DEBD-0BF4-49D4-8388-647B98171337}" destId="{C616810C-656C-4445-9DE4-309E7FD5EF27}" srcOrd="7" destOrd="0" parTransId="{32C33A2B-4070-4721-9FEA-7CB53A93CB7E}" sibTransId="{DFA43B90-6130-429E-BEA1-9B7C02921CF9}"/>
    <dgm:cxn modelId="{570554DC-D580-447B-9BB6-EA0F6742F175}" srcId="{8B23DEBD-0BF4-49D4-8388-647B98171337}" destId="{DE59688A-7F36-4B73-8ACD-E3BF92572E4A}" srcOrd="4" destOrd="0" parTransId="{84F06D78-4368-4DBF-BE09-DA605F181C84}" sibTransId="{9601E946-05E5-43D9-B5B9-46E1BB904F5A}"/>
    <dgm:cxn modelId="{86A7677C-7358-4583-8052-24CF560B0E2A}" type="presOf" srcId="{87A3CD69-9C09-41EC-B47E-83BA0ECBB064}" destId="{515ADBEB-E4FF-4E48-B7DE-D1EFBA1CA6E8}" srcOrd="0" destOrd="0" presId="urn:microsoft.com/office/officeart/2005/8/layout/hList2"/>
    <dgm:cxn modelId="{95CB0A27-8358-44B2-93B4-C7C4B7E26224}" srcId="{8B23DEBD-0BF4-49D4-8388-647B98171337}" destId="{0B09F735-C558-470A-9CC0-7FF8C9474E0C}" srcOrd="1" destOrd="0" parTransId="{57C3A7E4-44B8-42E4-B67F-3B8084CE5E6B}" sibTransId="{CE84F3F5-E70C-4369-90B9-533E802158E1}"/>
    <dgm:cxn modelId="{FC591B2B-47DA-4B64-ABB9-571DE043AACC}" type="presOf" srcId="{F8061FFD-D274-4433-B6B5-7D867A099BF8}" destId="{14B70D3D-1E5E-4E94-A576-1BB4ACE8F784}" srcOrd="0" destOrd="4" presId="urn:microsoft.com/office/officeart/2005/8/layout/hList2"/>
    <dgm:cxn modelId="{0F7395DB-7ECB-4B4D-924A-263F5BAEC6DC}" srcId="{FC1F4F16-EC9A-4F19-9034-2B51ECD5BEC6}" destId="{6CD5165D-3084-4954-B5E9-3450FF7FC872}" srcOrd="0" destOrd="0" parTransId="{5E939850-46C5-4D83-8254-F70F148AEFF9}" sibTransId="{7720EF03-8982-4EF3-BF06-FABD229E9BF3}"/>
    <dgm:cxn modelId="{B79668EF-2221-4F32-B3F2-CA9193A6157D}" type="presOf" srcId="{FC1F4F16-EC9A-4F19-9034-2B51ECD5BEC6}" destId="{D84B1DE9-4A73-4EAD-B4EA-D4E8AE0C34ED}" srcOrd="0" destOrd="0" presId="urn:microsoft.com/office/officeart/2005/8/layout/hList2"/>
    <dgm:cxn modelId="{5100CF5F-D9BF-4447-B98B-ACEB163B3A47}" type="presOf" srcId="{618481D0-1252-48E4-B5F5-7C596BF7238B}" destId="{1031F00C-99C4-472E-B1F7-9A0AA1091E53}" srcOrd="0" destOrd="8" presId="urn:microsoft.com/office/officeart/2005/8/layout/hList2"/>
    <dgm:cxn modelId="{1ABA78A3-EE56-4539-B8C6-D0D8D093FE4F}" srcId="{8B23DEBD-0BF4-49D4-8388-647B98171337}" destId="{F9E03454-326B-4074-8E2C-63B254211F61}" srcOrd="5" destOrd="0" parTransId="{5F8E038D-851B-430C-9373-0C71FE1C078C}" sibTransId="{26F6145D-66BD-401F-A72B-0CB92CFDFE92}"/>
    <dgm:cxn modelId="{C5D4BC3B-8B8C-4197-A528-DCF34E69EDFC}" srcId="{8B23DEBD-0BF4-49D4-8388-647B98171337}" destId="{7DFE1917-5B5F-4EE9-A71C-E65B539C6A8B}" srcOrd="10" destOrd="0" parTransId="{3623E089-0640-491D-9B21-88407464ED63}" sibTransId="{C59A763C-082C-436F-AD92-DB202DA59A6F}"/>
    <dgm:cxn modelId="{F4699F17-B235-470D-8D54-8D7B6827F1FB}" type="presOf" srcId="{0B09F735-C558-470A-9CC0-7FF8C9474E0C}" destId="{1031F00C-99C4-472E-B1F7-9A0AA1091E53}" srcOrd="0" destOrd="1" presId="urn:microsoft.com/office/officeart/2005/8/layout/hList2"/>
    <dgm:cxn modelId="{DB9C5085-757A-48A0-807B-EF39B6D9CC64}" type="presOf" srcId="{92DA77CB-B4F1-41CF-9EB6-DA3315F8599F}" destId="{1031F00C-99C4-472E-B1F7-9A0AA1091E53}" srcOrd="0" destOrd="6" presId="urn:microsoft.com/office/officeart/2005/8/layout/hList2"/>
    <dgm:cxn modelId="{6FE5F644-4323-491F-A3D1-89A842540A0E}" type="presOf" srcId="{7DFE1917-5B5F-4EE9-A71C-E65B539C6A8B}" destId="{1031F00C-99C4-472E-B1F7-9A0AA1091E53}" srcOrd="0" destOrd="10" presId="urn:microsoft.com/office/officeart/2005/8/layout/hList2"/>
    <dgm:cxn modelId="{6D5AE46C-A5C2-4CEC-92D3-35A01FEF96DB}" type="presParOf" srcId="{951F5538-5C5C-402F-9392-1748E83BFC6F}" destId="{B951A973-9660-4DD4-8D0F-59ACCF91596E}" srcOrd="0" destOrd="0" presId="urn:microsoft.com/office/officeart/2005/8/layout/hList2"/>
    <dgm:cxn modelId="{1613202A-005F-4FA4-804D-DD6338760D49}" type="presParOf" srcId="{B951A973-9660-4DD4-8D0F-59ACCF91596E}" destId="{736F0AB9-75A0-4461-88C6-738FD1BDD98A}" srcOrd="0" destOrd="0" presId="urn:microsoft.com/office/officeart/2005/8/layout/hList2"/>
    <dgm:cxn modelId="{72AC997A-AAF5-4867-B550-E093E46013B8}" type="presParOf" srcId="{B951A973-9660-4DD4-8D0F-59ACCF91596E}" destId="{14B70D3D-1E5E-4E94-A576-1BB4ACE8F784}" srcOrd="1" destOrd="0" presId="urn:microsoft.com/office/officeart/2005/8/layout/hList2"/>
    <dgm:cxn modelId="{FBAD36DA-5800-453E-ABF3-2E8A5D8ACF00}" type="presParOf" srcId="{B951A973-9660-4DD4-8D0F-59ACCF91596E}" destId="{515ADBEB-E4FF-4E48-B7DE-D1EFBA1CA6E8}" srcOrd="2" destOrd="0" presId="urn:microsoft.com/office/officeart/2005/8/layout/hList2"/>
    <dgm:cxn modelId="{46E3D1EA-73FA-47D1-8049-3A2D8BE7ABC9}" type="presParOf" srcId="{951F5538-5C5C-402F-9392-1748E83BFC6F}" destId="{DA0503A1-DAB6-4BA7-AD1E-3A9646D9789F}" srcOrd="1" destOrd="0" presId="urn:microsoft.com/office/officeart/2005/8/layout/hList2"/>
    <dgm:cxn modelId="{A46528E5-E299-4DC1-9D6A-852B6944E8B7}" type="presParOf" srcId="{951F5538-5C5C-402F-9392-1748E83BFC6F}" destId="{F6DC669B-6716-4E94-A060-3611BA9BFD9D}" srcOrd="2" destOrd="0" presId="urn:microsoft.com/office/officeart/2005/8/layout/hList2"/>
    <dgm:cxn modelId="{1113F91C-9761-41BA-A89D-DCF740D6984F}" type="presParOf" srcId="{F6DC669B-6716-4E94-A060-3611BA9BFD9D}" destId="{76876650-CC62-421B-8C5C-2519B5F3BB3D}" srcOrd="0" destOrd="0" presId="urn:microsoft.com/office/officeart/2005/8/layout/hList2"/>
    <dgm:cxn modelId="{09778765-AEF3-4A07-B47D-D46131C471D1}" type="presParOf" srcId="{F6DC669B-6716-4E94-A060-3611BA9BFD9D}" destId="{1031F00C-99C4-472E-B1F7-9A0AA1091E53}" srcOrd="1" destOrd="0" presId="urn:microsoft.com/office/officeart/2005/8/layout/hList2"/>
    <dgm:cxn modelId="{CB2F6FF5-BC15-4FCA-9A83-2FCF90D584C0}" type="presParOf" srcId="{F6DC669B-6716-4E94-A060-3611BA9BFD9D}" destId="{0CBF0E49-523A-4851-9C35-20D8392CF613}" srcOrd="2" destOrd="0" presId="urn:microsoft.com/office/officeart/2005/8/layout/hList2"/>
    <dgm:cxn modelId="{AE287BA0-CB92-41E3-B1DC-3F15E7E9F860}" type="presParOf" srcId="{951F5538-5C5C-402F-9392-1748E83BFC6F}" destId="{FBAF03B5-5651-4299-A5B4-0A358202CD5B}" srcOrd="3" destOrd="0" presId="urn:microsoft.com/office/officeart/2005/8/layout/hList2"/>
    <dgm:cxn modelId="{CC822B91-F8B5-43DC-9764-7CB14C510E8B}" type="presParOf" srcId="{951F5538-5C5C-402F-9392-1748E83BFC6F}" destId="{00C7DC3D-5200-4334-B520-C178A7BB966B}" srcOrd="4" destOrd="0" presId="urn:microsoft.com/office/officeart/2005/8/layout/hList2"/>
    <dgm:cxn modelId="{E4E7556D-408D-40EE-B584-AA54194E64EB}" type="presParOf" srcId="{00C7DC3D-5200-4334-B520-C178A7BB966B}" destId="{A0781182-CADD-4B37-834A-1992EA84AFB5}" srcOrd="0" destOrd="0" presId="urn:microsoft.com/office/officeart/2005/8/layout/hList2"/>
    <dgm:cxn modelId="{FD03E91D-CD69-4B4D-844B-E65616CCAF49}" type="presParOf" srcId="{00C7DC3D-5200-4334-B520-C178A7BB966B}" destId="{87D80D87-0460-49FE-B71D-0938918E53FC}" srcOrd="1" destOrd="0" presId="urn:microsoft.com/office/officeart/2005/8/layout/hList2"/>
    <dgm:cxn modelId="{E483922F-8AA6-4F8D-B20F-617D160FC4B3}" type="presParOf" srcId="{00C7DC3D-5200-4334-B520-C178A7BB966B}" destId="{D84B1DE9-4A73-4EAD-B4EA-D4E8AE0C34ED}" srcOrd="2" destOrd="0" presId="urn:microsoft.com/office/officeart/2005/8/layout/hList2"/>
  </dgm:cxnLst>
  <dgm:bg/>
  <dgm:whole/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C6989C9-D618-481E-B079-E0F1B41C250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1DF1A04-8684-4301-B544-F9363B256DF3}">
      <dgm:prSet custT="1"/>
      <dgm:spPr>
        <a:gradFill rotWithShape="0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</dgm:spPr>
      <dgm:t>
        <a:bodyPr/>
        <a:lstStyle/>
        <a:p>
          <a:pPr algn="ctr" rtl="0"/>
          <a:r>
            <a:rPr lang="ru-RU" sz="2400" b="1" dirty="0" smtClean="0">
              <a:solidFill>
                <a:srgbClr val="0000CC"/>
              </a:solidFill>
            </a:rPr>
            <a:t>Расходы </a:t>
          </a:r>
        </a:p>
        <a:p>
          <a:pPr algn="ctr" rtl="0"/>
          <a:r>
            <a:rPr lang="ru-RU" sz="2400" b="1" dirty="0" smtClean="0">
              <a:solidFill>
                <a:srgbClr val="0000CC"/>
              </a:solidFill>
            </a:rPr>
            <a:t>на общегосударственные вопросы</a:t>
          </a:r>
          <a:endParaRPr lang="ru-RU" sz="2400" b="1" dirty="0">
            <a:solidFill>
              <a:srgbClr val="0000CC"/>
            </a:solidFill>
          </a:endParaRPr>
        </a:p>
      </dgm:t>
    </dgm:pt>
    <dgm:pt modelId="{159DAB9E-8B81-48AC-B76D-18F0DDCF835B}" type="parTrans" cxnId="{123B60FF-DF95-418B-BD73-966C9D525038}">
      <dgm:prSet/>
      <dgm:spPr/>
      <dgm:t>
        <a:bodyPr/>
        <a:lstStyle/>
        <a:p>
          <a:endParaRPr lang="ru-RU"/>
        </a:p>
      </dgm:t>
    </dgm:pt>
    <dgm:pt modelId="{649130F4-543E-478F-8E37-5C64CAFBA4D9}" type="sibTrans" cxnId="{123B60FF-DF95-418B-BD73-966C9D525038}">
      <dgm:prSet/>
      <dgm:spPr/>
      <dgm:t>
        <a:bodyPr/>
        <a:lstStyle/>
        <a:p>
          <a:endParaRPr lang="ru-RU"/>
        </a:p>
      </dgm:t>
    </dgm:pt>
    <dgm:pt modelId="{33C615A5-0D0B-4768-BCCB-DAF743171C6B}" type="pres">
      <dgm:prSet presAssocID="{2C6989C9-D618-481E-B079-E0F1B41C250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EB956EA-A9BB-47B6-93A2-10F2F1DB58AC}" type="pres">
      <dgm:prSet presAssocID="{91DF1A04-8684-4301-B544-F9363B256DF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0D681F4-8DF1-4654-82BC-632AFAF6760C}" type="presOf" srcId="{91DF1A04-8684-4301-B544-F9363B256DF3}" destId="{CEB956EA-A9BB-47B6-93A2-10F2F1DB58AC}" srcOrd="0" destOrd="0" presId="urn:microsoft.com/office/officeart/2005/8/layout/vList2"/>
    <dgm:cxn modelId="{123B60FF-DF95-418B-BD73-966C9D525038}" srcId="{2C6989C9-D618-481E-B079-E0F1B41C250F}" destId="{91DF1A04-8684-4301-B544-F9363B256DF3}" srcOrd="0" destOrd="0" parTransId="{159DAB9E-8B81-48AC-B76D-18F0DDCF835B}" sibTransId="{649130F4-543E-478F-8E37-5C64CAFBA4D9}"/>
    <dgm:cxn modelId="{CC80F222-3DD3-4594-A0C7-E6C7779ED001}" type="presOf" srcId="{2C6989C9-D618-481E-B079-E0F1B41C250F}" destId="{33C615A5-0D0B-4768-BCCB-DAF743171C6B}" srcOrd="0" destOrd="0" presId="urn:microsoft.com/office/officeart/2005/8/layout/vList2"/>
    <dgm:cxn modelId="{20A603D0-4093-42CE-979B-E66F84D1FAF2}" type="presParOf" srcId="{33C615A5-0D0B-4768-BCCB-DAF743171C6B}" destId="{CEB956EA-A9BB-47B6-93A2-10F2F1DB58AC}" srcOrd="0" destOrd="0" presId="urn:microsoft.com/office/officeart/2005/8/layout/vList2"/>
  </dgm:cxnLst>
  <dgm:bg/>
  <dgm:whole/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2C6989C9-D618-481E-B079-E0F1B41C250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1DF1A04-8684-4301-B544-F9363B256DF3}">
      <dgm:prSet custT="1"/>
      <dgm:spPr>
        <a:gradFill rotWithShape="0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</dgm:spPr>
      <dgm:t>
        <a:bodyPr/>
        <a:lstStyle/>
        <a:p>
          <a:pPr algn="ctr" rtl="0"/>
          <a:r>
            <a:rPr lang="ru-RU" sz="2400" b="1" dirty="0" smtClean="0">
              <a:solidFill>
                <a:srgbClr val="0000CC"/>
              </a:solidFill>
            </a:rPr>
            <a:t>Расходы </a:t>
          </a:r>
        </a:p>
        <a:p>
          <a:pPr algn="ctr" rtl="0"/>
          <a:r>
            <a:rPr lang="ru-RU" sz="2400" b="1" dirty="0" smtClean="0">
              <a:solidFill>
                <a:srgbClr val="0000CC"/>
              </a:solidFill>
            </a:rPr>
            <a:t>на национальную оборону</a:t>
          </a:r>
          <a:endParaRPr lang="ru-RU" sz="2400" b="1" dirty="0">
            <a:solidFill>
              <a:srgbClr val="0000CC"/>
            </a:solidFill>
          </a:endParaRPr>
        </a:p>
      </dgm:t>
    </dgm:pt>
    <dgm:pt modelId="{159DAB9E-8B81-48AC-B76D-18F0DDCF835B}" type="parTrans" cxnId="{123B60FF-DF95-418B-BD73-966C9D525038}">
      <dgm:prSet/>
      <dgm:spPr/>
      <dgm:t>
        <a:bodyPr/>
        <a:lstStyle/>
        <a:p>
          <a:endParaRPr lang="ru-RU"/>
        </a:p>
      </dgm:t>
    </dgm:pt>
    <dgm:pt modelId="{649130F4-543E-478F-8E37-5C64CAFBA4D9}" type="sibTrans" cxnId="{123B60FF-DF95-418B-BD73-966C9D525038}">
      <dgm:prSet/>
      <dgm:spPr/>
      <dgm:t>
        <a:bodyPr/>
        <a:lstStyle/>
        <a:p>
          <a:endParaRPr lang="ru-RU"/>
        </a:p>
      </dgm:t>
    </dgm:pt>
    <dgm:pt modelId="{33C615A5-0D0B-4768-BCCB-DAF743171C6B}" type="pres">
      <dgm:prSet presAssocID="{2C6989C9-D618-481E-B079-E0F1B41C250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EB956EA-A9BB-47B6-93A2-10F2F1DB58AC}" type="pres">
      <dgm:prSet presAssocID="{91DF1A04-8684-4301-B544-F9363B256DF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96EB66C-476C-453D-82C3-E6620BD5E364}" type="presOf" srcId="{2C6989C9-D618-481E-B079-E0F1B41C250F}" destId="{33C615A5-0D0B-4768-BCCB-DAF743171C6B}" srcOrd="0" destOrd="0" presId="urn:microsoft.com/office/officeart/2005/8/layout/vList2"/>
    <dgm:cxn modelId="{0BEB7601-BDEC-467D-883D-631E42BE75FB}" type="presOf" srcId="{91DF1A04-8684-4301-B544-F9363B256DF3}" destId="{CEB956EA-A9BB-47B6-93A2-10F2F1DB58AC}" srcOrd="0" destOrd="0" presId="urn:microsoft.com/office/officeart/2005/8/layout/vList2"/>
    <dgm:cxn modelId="{123B60FF-DF95-418B-BD73-966C9D525038}" srcId="{2C6989C9-D618-481E-B079-E0F1B41C250F}" destId="{91DF1A04-8684-4301-B544-F9363B256DF3}" srcOrd="0" destOrd="0" parTransId="{159DAB9E-8B81-48AC-B76D-18F0DDCF835B}" sibTransId="{649130F4-543E-478F-8E37-5C64CAFBA4D9}"/>
    <dgm:cxn modelId="{32FD3F98-2F0C-41DE-9A11-F180464D11EB}" type="presParOf" srcId="{33C615A5-0D0B-4768-BCCB-DAF743171C6B}" destId="{CEB956EA-A9BB-47B6-93A2-10F2F1DB58AC}" srcOrd="0" destOrd="0" presId="urn:microsoft.com/office/officeart/2005/8/layout/vList2"/>
  </dgm:cxnLst>
  <dgm:bg/>
  <dgm:whole/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69A9724F-706C-40E4-9850-72D0D7A3BFE1}" type="doc">
      <dgm:prSet loTypeId="urn:microsoft.com/office/officeart/2005/8/layout/vList3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26A2B40-D6FC-4BDB-B45E-E62E1A832CA1}">
      <dgm:prSet/>
      <dgm:spPr/>
      <dgm:t>
        <a:bodyPr/>
        <a:lstStyle/>
        <a:p>
          <a:pPr rtl="0"/>
          <a:r>
            <a:rPr lang="ru-RU" dirty="0" smtClean="0"/>
            <a:t>На осуществление первичного воинского учета на территории, где отсутствуют военные комиссариаты в рамках </a:t>
          </a:r>
          <a:r>
            <a:rPr lang="ru-RU" dirty="0" err="1" smtClean="0"/>
            <a:t>непрограммных</a:t>
          </a:r>
          <a:r>
            <a:rPr lang="ru-RU" dirty="0" smtClean="0"/>
            <a:t> расходов органов местного самоуправления Протасовского сельского поселения</a:t>
          </a:r>
          <a:endParaRPr lang="ru-RU" dirty="0"/>
        </a:p>
      </dgm:t>
    </dgm:pt>
    <dgm:pt modelId="{D2E58B25-CB92-46A5-BD76-02561C000ABC}" type="parTrans" cxnId="{FE18037F-5B7E-4208-98D2-FCF76DF3C1E9}">
      <dgm:prSet/>
      <dgm:spPr/>
      <dgm:t>
        <a:bodyPr/>
        <a:lstStyle/>
        <a:p>
          <a:endParaRPr lang="ru-RU"/>
        </a:p>
      </dgm:t>
    </dgm:pt>
    <dgm:pt modelId="{AA8CFDA4-6EEB-4E5E-8DE3-5D4307D924BA}" type="sibTrans" cxnId="{FE18037F-5B7E-4208-98D2-FCF76DF3C1E9}">
      <dgm:prSet/>
      <dgm:spPr/>
      <dgm:t>
        <a:bodyPr/>
        <a:lstStyle/>
        <a:p>
          <a:endParaRPr lang="ru-RU"/>
        </a:p>
      </dgm:t>
    </dgm:pt>
    <dgm:pt modelId="{52CBDB8E-3A1A-4D13-8874-8087E58611E3}" type="pres">
      <dgm:prSet presAssocID="{69A9724F-706C-40E4-9850-72D0D7A3BFE1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AF0393B-08F8-4BDA-A4BB-7D45AA272EF7}" type="pres">
      <dgm:prSet presAssocID="{326A2B40-D6FC-4BDB-B45E-E62E1A832CA1}" presName="composite" presStyleCnt="0"/>
      <dgm:spPr/>
    </dgm:pt>
    <dgm:pt modelId="{6963ABA6-6ECD-4B9E-84F0-1B9A6172B509}" type="pres">
      <dgm:prSet presAssocID="{326A2B40-D6FC-4BDB-B45E-E62E1A832CA1}" presName="imgShp" presStyleLbl="fgImgPlace1" presStyleIdx="0" presStyleCnt="1" custScaleX="57037" custScaleY="62463" custLinFactX="-4533" custLinFactNeighborX="-100000" custLinFactNeighborY="-49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22A8EDB3-4E9F-440C-95A2-DED403610B3C}" type="pres">
      <dgm:prSet presAssocID="{326A2B40-D6FC-4BDB-B45E-E62E1A832CA1}" presName="txShp" presStyleLbl="node1" presStyleIdx="0" presStyleCnt="1" custScaleX="15037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E18037F-5B7E-4208-98D2-FCF76DF3C1E9}" srcId="{69A9724F-706C-40E4-9850-72D0D7A3BFE1}" destId="{326A2B40-D6FC-4BDB-B45E-E62E1A832CA1}" srcOrd="0" destOrd="0" parTransId="{D2E58B25-CB92-46A5-BD76-02561C000ABC}" sibTransId="{AA8CFDA4-6EEB-4E5E-8DE3-5D4307D924BA}"/>
    <dgm:cxn modelId="{0B02FBDC-61D0-452E-B584-D85BB122066C}" type="presOf" srcId="{69A9724F-706C-40E4-9850-72D0D7A3BFE1}" destId="{52CBDB8E-3A1A-4D13-8874-8087E58611E3}" srcOrd="0" destOrd="0" presId="urn:microsoft.com/office/officeart/2005/8/layout/vList3"/>
    <dgm:cxn modelId="{6ED90C7B-4744-4188-A0E5-EC0856C84773}" type="presOf" srcId="{326A2B40-D6FC-4BDB-B45E-E62E1A832CA1}" destId="{22A8EDB3-4E9F-440C-95A2-DED403610B3C}" srcOrd="0" destOrd="0" presId="urn:microsoft.com/office/officeart/2005/8/layout/vList3"/>
    <dgm:cxn modelId="{530AD20F-BE33-4FBA-AF1A-43ED407BE7DC}" type="presParOf" srcId="{52CBDB8E-3A1A-4D13-8874-8087E58611E3}" destId="{DAF0393B-08F8-4BDA-A4BB-7D45AA272EF7}" srcOrd="0" destOrd="0" presId="urn:microsoft.com/office/officeart/2005/8/layout/vList3"/>
    <dgm:cxn modelId="{A9034169-2F55-42FD-B43A-676FD31F0BBE}" type="presParOf" srcId="{DAF0393B-08F8-4BDA-A4BB-7D45AA272EF7}" destId="{6963ABA6-6ECD-4B9E-84F0-1B9A6172B509}" srcOrd="0" destOrd="0" presId="urn:microsoft.com/office/officeart/2005/8/layout/vList3"/>
    <dgm:cxn modelId="{2E42A142-817A-40CC-8E69-A3AD3C1C5922}" type="presParOf" srcId="{DAF0393B-08F8-4BDA-A4BB-7D45AA272EF7}" destId="{22A8EDB3-4E9F-440C-95A2-DED403610B3C}" srcOrd="1" destOrd="0" presId="urn:microsoft.com/office/officeart/2005/8/layout/vList3"/>
  </dgm:cxnLst>
  <dgm:bg/>
  <dgm:whole/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2C6989C9-D618-481E-B079-E0F1B41C250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1DF1A04-8684-4301-B544-F9363B256DF3}">
      <dgm:prSet custT="1"/>
      <dgm:spPr>
        <a:gradFill rotWithShape="0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</dgm:spPr>
      <dgm:t>
        <a:bodyPr/>
        <a:lstStyle/>
        <a:p>
          <a:pPr algn="ctr" rtl="0"/>
          <a:r>
            <a:rPr lang="ru-RU" sz="2400" b="1" dirty="0" smtClean="0">
              <a:solidFill>
                <a:srgbClr val="0000CC"/>
              </a:solidFill>
            </a:rPr>
            <a:t>Расходы </a:t>
          </a:r>
        </a:p>
        <a:p>
          <a:pPr algn="ctr" rtl="0"/>
          <a:r>
            <a:rPr lang="ru-RU" sz="2400" b="1" dirty="0" smtClean="0">
              <a:solidFill>
                <a:srgbClr val="0000CC"/>
              </a:solidFill>
            </a:rPr>
            <a:t>на пожарную безопасность</a:t>
          </a:r>
          <a:endParaRPr lang="ru-RU" sz="2400" b="1" dirty="0">
            <a:solidFill>
              <a:srgbClr val="0000CC"/>
            </a:solidFill>
          </a:endParaRPr>
        </a:p>
      </dgm:t>
    </dgm:pt>
    <dgm:pt modelId="{159DAB9E-8B81-48AC-B76D-18F0DDCF835B}" type="parTrans" cxnId="{123B60FF-DF95-418B-BD73-966C9D525038}">
      <dgm:prSet/>
      <dgm:spPr/>
      <dgm:t>
        <a:bodyPr/>
        <a:lstStyle/>
        <a:p>
          <a:endParaRPr lang="ru-RU"/>
        </a:p>
      </dgm:t>
    </dgm:pt>
    <dgm:pt modelId="{649130F4-543E-478F-8E37-5C64CAFBA4D9}" type="sibTrans" cxnId="{123B60FF-DF95-418B-BD73-966C9D525038}">
      <dgm:prSet/>
      <dgm:spPr/>
      <dgm:t>
        <a:bodyPr/>
        <a:lstStyle/>
        <a:p>
          <a:endParaRPr lang="ru-RU"/>
        </a:p>
      </dgm:t>
    </dgm:pt>
    <dgm:pt modelId="{33C615A5-0D0B-4768-BCCB-DAF743171C6B}" type="pres">
      <dgm:prSet presAssocID="{2C6989C9-D618-481E-B079-E0F1B41C250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EB956EA-A9BB-47B6-93A2-10F2F1DB58AC}" type="pres">
      <dgm:prSet presAssocID="{91DF1A04-8684-4301-B544-F9363B256DF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F2A37B0-F8AD-4EF0-BD84-3E47713BA4F5}" type="presOf" srcId="{91DF1A04-8684-4301-B544-F9363B256DF3}" destId="{CEB956EA-A9BB-47B6-93A2-10F2F1DB58AC}" srcOrd="0" destOrd="0" presId="urn:microsoft.com/office/officeart/2005/8/layout/vList2"/>
    <dgm:cxn modelId="{123B60FF-DF95-418B-BD73-966C9D525038}" srcId="{2C6989C9-D618-481E-B079-E0F1B41C250F}" destId="{91DF1A04-8684-4301-B544-F9363B256DF3}" srcOrd="0" destOrd="0" parTransId="{159DAB9E-8B81-48AC-B76D-18F0DDCF835B}" sibTransId="{649130F4-543E-478F-8E37-5C64CAFBA4D9}"/>
    <dgm:cxn modelId="{6967E89F-800A-4946-8B2E-F89A59A1B84E}" type="presOf" srcId="{2C6989C9-D618-481E-B079-E0F1B41C250F}" destId="{33C615A5-0D0B-4768-BCCB-DAF743171C6B}" srcOrd="0" destOrd="0" presId="urn:microsoft.com/office/officeart/2005/8/layout/vList2"/>
    <dgm:cxn modelId="{F0A9EF6D-79BB-4ECA-A445-5ADDC34AEE6F}" type="presParOf" srcId="{33C615A5-0D0B-4768-BCCB-DAF743171C6B}" destId="{CEB956EA-A9BB-47B6-93A2-10F2F1DB58AC}" srcOrd="0" destOrd="0" presId="urn:microsoft.com/office/officeart/2005/8/layout/vList2"/>
  </dgm:cxnLst>
  <dgm:bg/>
  <dgm:whole/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55B28F5C-E5A9-40A0-BE2E-4F694BB8D617}" type="doc">
      <dgm:prSet loTypeId="urn:microsoft.com/office/officeart/2005/8/layout/vList3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C313FFB-A544-478F-955E-43362A697944}">
      <dgm:prSet custT="1"/>
      <dgm:spPr/>
      <dgm:t>
        <a:bodyPr/>
        <a:lstStyle/>
        <a:p>
          <a:pPr rtl="0"/>
          <a:r>
            <a:rPr lang="ru-RU" sz="1800" dirty="0" smtClean="0"/>
            <a:t>Защита населения от  пожаров</a:t>
          </a:r>
          <a:endParaRPr lang="ru-RU" sz="1800" dirty="0"/>
        </a:p>
      </dgm:t>
    </dgm:pt>
    <dgm:pt modelId="{3D83C5FC-64A1-4714-AFA4-5018BFEB6170}" type="parTrans" cxnId="{9712DC79-BFA4-4910-880C-B948AEEBB73C}">
      <dgm:prSet/>
      <dgm:spPr/>
      <dgm:t>
        <a:bodyPr/>
        <a:lstStyle/>
        <a:p>
          <a:endParaRPr lang="ru-RU"/>
        </a:p>
      </dgm:t>
    </dgm:pt>
    <dgm:pt modelId="{1391DD78-A6FC-4F6D-9CDB-6F1815A00188}" type="sibTrans" cxnId="{9712DC79-BFA4-4910-880C-B948AEEBB73C}">
      <dgm:prSet/>
      <dgm:spPr/>
      <dgm:t>
        <a:bodyPr/>
        <a:lstStyle/>
        <a:p>
          <a:endParaRPr lang="ru-RU"/>
        </a:p>
      </dgm:t>
    </dgm:pt>
    <dgm:pt modelId="{8677CC7D-589C-44FB-A5DA-523B6C80E260}" type="pres">
      <dgm:prSet presAssocID="{55B28F5C-E5A9-40A0-BE2E-4F694BB8D617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43DEDD6-1E11-4CB6-A956-570A80374525}" type="pres">
      <dgm:prSet presAssocID="{EC313FFB-A544-478F-955E-43362A697944}" presName="composite" presStyleCnt="0"/>
      <dgm:spPr/>
    </dgm:pt>
    <dgm:pt modelId="{F08BAC5B-762A-4B50-A61B-9DCA70BACEDC}" type="pres">
      <dgm:prSet presAssocID="{EC313FFB-A544-478F-955E-43362A697944}" presName="imgShp" presStyleLbl="fgImgPlace1" presStyleIdx="0" presStyleCnt="1" custLinFactNeighborX="-57094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7B3D2B3C-032A-4549-8678-B6D46DBB8006}" type="pres">
      <dgm:prSet presAssocID="{EC313FFB-A544-478F-955E-43362A697944}" presName="txShp" presStyleLbl="node1" presStyleIdx="0" presStyleCnt="1" custScaleX="135524" custLinFactNeighborX="55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A09B94E-B1D7-4CD7-90BD-FA7E2AE2C9FA}" type="presOf" srcId="{EC313FFB-A544-478F-955E-43362A697944}" destId="{7B3D2B3C-032A-4549-8678-B6D46DBB8006}" srcOrd="0" destOrd="0" presId="urn:microsoft.com/office/officeart/2005/8/layout/vList3"/>
    <dgm:cxn modelId="{9712DC79-BFA4-4910-880C-B948AEEBB73C}" srcId="{55B28F5C-E5A9-40A0-BE2E-4F694BB8D617}" destId="{EC313FFB-A544-478F-955E-43362A697944}" srcOrd="0" destOrd="0" parTransId="{3D83C5FC-64A1-4714-AFA4-5018BFEB6170}" sibTransId="{1391DD78-A6FC-4F6D-9CDB-6F1815A00188}"/>
    <dgm:cxn modelId="{4E0D9393-4BE7-4A16-932B-0EB99FE09D92}" type="presOf" srcId="{55B28F5C-E5A9-40A0-BE2E-4F694BB8D617}" destId="{8677CC7D-589C-44FB-A5DA-523B6C80E260}" srcOrd="0" destOrd="0" presId="urn:microsoft.com/office/officeart/2005/8/layout/vList3"/>
    <dgm:cxn modelId="{362A8221-F950-4BA8-A736-89965412ED68}" type="presParOf" srcId="{8677CC7D-589C-44FB-A5DA-523B6C80E260}" destId="{943DEDD6-1E11-4CB6-A956-570A80374525}" srcOrd="0" destOrd="0" presId="urn:microsoft.com/office/officeart/2005/8/layout/vList3"/>
    <dgm:cxn modelId="{53B09A85-F186-4755-BB14-149D4BB8FB6C}" type="presParOf" srcId="{943DEDD6-1E11-4CB6-A956-570A80374525}" destId="{F08BAC5B-762A-4B50-A61B-9DCA70BACEDC}" srcOrd="0" destOrd="0" presId="urn:microsoft.com/office/officeart/2005/8/layout/vList3"/>
    <dgm:cxn modelId="{27BCB652-982A-4F16-9921-7701D6EA00B3}" type="presParOf" srcId="{943DEDD6-1E11-4CB6-A956-570A80374525}" destId="{7B3D2B3C-032A-4549-8678-B6D46DBB8006}" srcOrd="1" destOrd="0" presId="urn:microsoft.com/office/officeart/2005/8/layout/vList3"/>
  </dgm:cxnLst>
  <dgm:bg/>
  <dgm:whole/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2C6989C9-D618-481E-B079-E0F1B41C250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1DF1A04-8684-4301-B544-F9363B256DF3}">
      <dgm:prSet custT="1"/>
      <dgm:spPr>
        <a:gradFill rotWithShape="0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</dgm:spPr>
      <dgm:t>
        <a:bodyPr/>
        <a:lstStyle/>
        <a:p>
          <a:pPr algn="ctr" rtl="0"/>
          <a:r>
            <a:rPr lang="ru-RU" sz="2400" b="1" dirty="0" smtClean="0">
              <a:solidFill>
                <a:srgbClr val="0000CC"/>
              </a:solidFill>
            </a:rPr>
            <a:t>Расходы  </a:t>
          </a:r>
        </a:p>
        <a:p>
          <a:pPr algn="ctr" rtl="0"/>
          <a:r>
            <a:rPr lang="ru-RU" sz="2400" b="1" dirty="0" smtClean="0">
              <a:solidFill>
                <a:srgbClr val="0000CC"/>
              </a:solidFill>
            </a:rPr>
            <a:t>в сфере социальной политики </a:t>
          </a:r>
          <a:endParaRPr lang="ru-RU" sz="2400" b="1" dirty="0">
            <a:solidFill>
              <a:srgbClr val="0000CC"/>
            </a:solidFill>
          </a:endParaRPr>
        </a:p>
      </dgm:t>
    </dgm:pt>
    <dgm:pt modelId="{159DAB9E-8B81-48AC-B76D-18F0DDCF835B}" type="parTrans" cxnId="{123B60FF-DF95-418B-BD73-966C9D525038}">
      <dgm:prSet/>
      <dgm:spPr/>
      <dgm:t>
        <a:bodyPr/>
        <a:lstStyle/>
        <a:p>
          <a:endParaRPr lang="ru-RU"/>
        </a:p>
      </dgm:t>
    </dgm:pt>
    <dgm:pt modelId="{649130F4-543E-478F-8E37-5C64CAFBA4D9}" type="sibTrans" cxnId="{123B60FF-DF95-418B-BD73-966C9D525038}">
      <dgm:prSet/>
      <dgm:spPr/>
      <dgm:t>
        <a:bodyPr/>
        <a:lstStyle/>
        <a:p>
          <a:endParaRPr lang="ru-RU"/>
        </a:p>
      </dgm:t>
    </dgm:pt>
    <dgm:pt modelId="{33C615A5-0D0B-4768-BCCB-DAF743171C6B}" type="pres">
      <dgm:prSet presAssocID="{2C6989C9-D618-481E-B079-E0F1B41C250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EB956EA-A9BB-47B6-93A2-10F2F1DB58AC}" type="pres">
      <dgm:prSet presAssocID="{91DF1A04-8684-4301-B544-F9363B256DF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6B851F6-B27D-4C5A-8003-9B0C2F5EC9DA}" type="presOf" srcId="{2C6989C9-D618-481E-B079-E0F1B41C250F}" destId="{33C615A5-0D0B-4768-BCCB-DAF743171C6B}" srcOrd="0" destOrd="0" presId="urn:microsoft.com/office/officeart/2005/8/layout/vList2"/>
    <dgm:cxn modelId="{123B60FF-DF95-418B-BD73-966C9D525038}" srcId="{2C6989C9-D618-481E-B079-E0F1B41C250F}" destId="{91DF1A04-8684-4301-B544-F9363B256DF3}" srcOrd="0" destOrd="0" parTransId="{159DAB9E-8B81-48AC-B76D-18F0DDCF835B}" sibTransId="{649130F4-543E-478F-8E37-5C64CAFBA4D9}"/>
    <dgm:cxn modelId="{671521A2-85D7-4D31-8285-13B62428D50A}" type="presOf" srcId="{91DF1A04-8684-4301-B544-F9363B256DF3}" destId="{CEB956EA-A9BB-47B6-93A2-10F2F1DB58AC}" srcOrd="0" destOrd="0" presId="urn:microsoft.com/office/officeart/2005/8/layout/vList2"/>
    <dgm:cxn modelId="{2D0F4C90-DC31-49F9-9288-5E2F4B7ED7E7}" type="presParOf" srcId="{33C615A5-0D0B-4768-BCCB-DAF743171C6B}" destId="{CEB956EA-A9BB-47B6-93A2-10F2F1DB58AC}" srcOrd="0" destOrd="0" presId="urn:microsoft.com/office/officeart/2005/8/layout/vList2"/>
  </dgm:cxnLst>
  <dgm:bg/>
  <dgm:whole/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0E25C19B-3BC6-4549-B3CB-952E92C98A26}" type="doc">
      <dgm:prSet loTypeId="urn:microsoft.com/office/officeart/2005/8/layout/vList3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CE08731-70C7-46A9-BE0B-A301E6F5ED5F}">
      <dgm:prSet custT="1"/>
      <dgm:spPr/>
      <dgm:t>
        <a:bodyPr/>
        <a:lstStyle/>
        <a:p>
          <a:pPr rtl="0"/>
          <a:r>
            <a:rPr lang="ru-RU" sz="2000" dirty="0" smtClean="0"/>
            <a:t>Пенсионное обеспечение</a:t>
          </a:r>
          <a:endParaRPr lang="ru-RU" sz="2000" dirty="0"/>
        </a:p>
      </dgm:t>
    </dgm:pt>
    <dgm:pt modelId="{321E76DA-CC62-45C9-A9C0-FFB5FE61BD1D}" type="parTrans" cxnId="{9F3BED84-678C-4734-8C7A-575CDFCEB859}">
      <dgm:prSet/>
      <dgm:spPr/>
      <dgm:t>
        <a:bodyPr/>
        <a:lstStyle/>
        <a:p>
          <a:endParaRPr lang="ru-RU"/>
        </a:p>
      </dgm:t>
    </dgm:pt>
    <dgm:pt modelId="{FADD5F79-F206-4E7E-BC9D-189C44A20DF1}" type="sibTrans" cxnId="{9F3BED84-678C-4734-8C7A-575CDFCEB859}">
      <dgm:prSet/>
      <dgm:spPr/>
      <dgm:t>
        <a:bodyPr/>
        <a:lstStyle/>
        <a:p>
          <a:endParaRPr lang="ru-RU"/>
        </a:p>
      </dgm:t>
    </dgm:pt>
    <dgm:pt modelId="{DB9A7BEC-61B2-4651-A8A5-51C137240DE0}" type="pres">
      <dgm:prSet presAssocID="{0E25C19B-3BC6-4549-B3CB-952E92C98A26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66822FD-867F-448D-AB65-F43B81C27E39}" type="pres">
      <dgm:prSet presAssocID="{ECE08731-70C7-46A9-BE0B-A301E6F5ED5F}" presName="composite" presStyleCnt="0"/>
      <dgm:spPr/>
    </dgm:pt>
    <dgm:pt modelId="{581616C1-9E45-460C-B93D-564096294C73}" type="pres">
      <dgm:prSet presAssocID="{ECE08731-70C7-46A9-BE0B-A301E6F5ED5F}" presName="imgShp" presStyleLbl="fgImgPlace1" presStyleIdx="0" presStyleCnt="1" custLinFactNeighborX="-98802" custLinFactNeighborY="-49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239A2B3D-839E-4B70-ADD6-FA04F0A4246F}" type="pres">
      <dgm:prSet presAssocID="{ECE08731-70C7-46A9-BE0B-A301E6F5ED5F}" presName="txShp" presStyleLbl="node1" presStyleIdx="0" presStyleCnt="1" custScaleX="15037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13FD0A4-159C-42D0-B1E8-8F77F26C88EE}" type="presOf" srcId="{0E25C19B-3BC6-4549-B3CB-952E92C98A26}" destId="{DB9A7BEC-61B2-4651-A8A5-51C137240DE0}" srcOrd="0" destOrd="0" presId="urn:microsoft.com/office/officeart/2005/8/layout/vList3"/>
    <dgm:cxn modelId="{9F3BED84-678C-4734-8C7A-575CDFCEB859}" srcId="{0E25C19B-3BC6-4549-B3CB-952E92C98A26}" destId="{ECE08731-70C7-46A9-BE0B-A301E6F5ED5F}" srcOrd="0" destOrd="0" parTransId="{321E76DA-CC62-45C9-A9C0-FFB5FE61BD1D}" sibTransId="{FADD5F79-F206-4E7E-BC9D-189C44A20DF1}"/>
    <dgm:cxn modelId="{4E299B34-83D2-49A8-A5C2-FCAD6F289964}" type="presOf" srcId="{ECE08731-70C7-46A9-BE0B-A301E6F5ED5F}" destId="{239A2B3D-839E-4B70-ADD6-FA04F0A4246F}" srcOrd="0" destOrd="0" presId="urn:microsoft.com/office/officeart/2005/8/layout/vList3"/>
    <dgm:cxn modelId="{950B69A0-1979-4EFC-951B-B65614A086EC}" type="presParOf" srcId="{DB9A7BEC-61B2-4651-A8A5-51C137240DE0}" destId="{366822FD-867F-448D-AB65-F43B81C27E39}" srcOrd="0" destOrd="0" presId="urn:microsoft.com/office/officeart/2005/8/layout/vList3"/>
    <dgm:cxn modelId="{7DCA635D-67D4-43A3-83D9-80BD9B9DC673}" type="presParOf" srcId="{366822FD-867F-448D-AB65-F43B81C27E39}" destId="{581616C1-9E45-460C-B93D-564096294C73}" srcOrd="0" destOrd="0" presId="urn:microsoft.com/office/officeart/2005/8/layout/vList3"/>
    <dgm:cxn modelId="{27735AAE-F203-4F7F-8281-0E1507533680}" type="presParOf" srcId="{366822FD-867F-448D-AB65-F43B81C27E39}" destId="{239A2B3D-839E-4B70-ADD6-FA04F0A4246F}" srcOrd="1" destOrd="0" presId="urn:microsoft.com/office/officeart/2005/8/layout/vList3"/>
  </dgm:cxnLst>
  <dgm:bg/>
  <dgm:whole/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2C6989C9-D618-481E-B079-E0F1B41C250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1DF1A04-8684-4301-B544-F9363B256DF3}">
      <dgm:prSet custT="1"/>
      <dgm:spPr>
        <a:gradFill rotWithShape="0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</dgm:spPr>
      <dgm:t>
        <a:bodyPr/>
        <a:lstStyle/>
        <a:p>
          <a:pPr algn="ctr" rtl="0"/>
          <a:r>
            <a:rPr lang="ru-RU" sz="2400" b="1" dirty="0" smtClean="0">
              <a:solidFill>
                <a:srgbClr val="0000CC"/>
              </a:solidFill>
            </a:rPr>
            <a:t>Обслуживание муниципального долга</a:t>
          </a:r>
          <a:endParaRPr lang="ru-RU" sz="2400" b="1" dirty="0">
            <a:solidFill>
              <a:srgbClr val="0000CC"/>
            </a:solidFill>
          </a:endParaRPr>
        </a:p>
      </dgm:t>
    </dgm:pt>
    <dgm:pt modelId="{159DAB9E-8B81-48AC-B76D-18F0DDCF835B}" type="parTrans" cxnId="{123B60FF-DF95-418B-BD73-966C9D525038}">
      <dgm:prSet/>
      <dgm:spPr/>
      <dgm:t>
        <a:bodyPr/>
        <a:lstStyle/>
        <a:p>
          <a:endParaRPr lang="ru-RU"/>
        </a:p>
      </dgm:t>
    </dgm:pt>
    <dgm:pt modelId="{649130F4-543E-478F-8E37-5C64CAFBA4D9}" type="sibTrans" cxnId="{123B60FF-DF95-418B-BD73-966C9D525038}">
      <dgm:prSet/>
      <dgm:spPr/>
      <dgm:t>
        <a:bodyPr/>
        <a:lstStyle/>
        <a:p>
          <a:endParaRPr lang="ru-RU"/>
        </a:p>
      </dgm:t>
    </dgm:pt>
    <dgm:pt modelId="{33C615A5-0D0B-4768-BCCB-DAF743171C6B}" type="pres">
      <dgm:prSet presAssocID="{2C6989C9-D618-481E-B079-E0F1B41C250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EB956EA-A9BB-47B6-93A2-10F2F1DB58AC}" type="pres">
      <dgm:prSet presAssocID="{91DF1A04-8684-4301-B544-F9363B256DF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38C3AE8-DBE2-4BF5-8C5B-EA1C399DDE43}" type="presOf" srcId="{91DF1A04-8684-4301-B544-F9363B256DF3}" destId="{CEB956EA-A9BB-47B6-93A2-10F2F1DB58AC}" srcOrd="0" destOrd="0" presId="urn:microsoft.com/office/officeart/2005/8/layout/vList2"/>
    <dgm:cxn modelId="{4397CAB0-A947-4653-949A-8F7FECFA26DC}" type="presOf" srcId="{2C6989C9-D618-481E-B079-E0F1B41C250F}" destId="{33C615A5-0D0B-4768-BCCB-DAF743171C6B}" srcOrd="0" destOrd="0" presId="urn:microsoft.com/office/officeart/2005/8/layout/vList2"/>
    <dgm:cxn modelId="{123B60FF-DF95-418B-BD73-966C9D525038}" srcId="{2C6989C9-D618-481E-B079-E0F1B41C250F}" destId="{91DF1A04-8684-4301-B544-F9363B256DF3}" srcOrd="0" destOrd="0" parTransId="{159DAB9E-8B81-48AC-B76D-18F0DDCF835B}" sibTransId="{649130F4-543E-478F-8E37-5C64CAFBA4D9}"/>
    <dgm:cxn modelId="{6C9FBAC0-A296-41BF-856C-AE9187E3953B}" type="presParOf" srcId="{33C615A5-0D0B-4768-BCCB-DAF743171C6B}" destId="{CEB956EA-A9BB-47B6-93A2-10F2F1DB58AC}" srcOrd="0" destOrd="0" presId="urn:microsoft.com/office/officeart/2005/8/layout/vList2"/>
  </dgm:cxnLst>
  <dgm:bg/>
  <dgm:whole/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F3F25366-698D-49C1-AF3D-00B6669DDBC8}" type="doc">
      <dgm:prSet loTypeId="urn:microsoft.com/office/officeart/2005/8/layout/vList5" loCatId="list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E185AEA3-53D2-447B-89BD-D955DB47CCDE}">
      <dgm:prSet/>
      <dgm:spPr/>
      <dgm:t>
        <a:bodyPr/>
        <a:lstStyle/>
        <a:p>
          <a:pPr rtl="0"/>
          <a:r>
            <a:rPr lang="ru-RU" dirty="0" smtClean="0"/>
            <a:t>Муниципальная долгосрочная программа «Благоустройство территории Протасовского сельского поселения на 2013-2017 годы и на период до 2020 года» </a:t>
          </a:r>
        </a:p>
      </dgm:t>
    </dgm:pt>
    <dgm:pt modelId="{460CF177-641A-4D95-937A-DC9A237BB807}" type="parTrans" cxnId="{61E3B563-35FA-4B10-9934-1ABB2D1BD5FA}">
      <dgm:prSet/>
      <dgm:spPr/>
      <dgm:t>
        <a:bodyPr/>
        <a:lstStyle/>
        <a:p>
          <a:endParaRPr lang="ru-RU"/>
        </a:p>
      </dgm:t>
    </dgm:pt>
    <dgm:pt modelId="{9E3E5CBE-D97E-47EB-8B28-58ECAA6FD8C7}" type="sibTrans" cxnId="{61E3B563-35FA-4B10-9934-1ABB2D1BD5FA}">
      <dgm:prSet/>
      <dgm:spPr/>
      <dgm:t>
        <a:bodyPr/>
        <a:lstStyle/>
        <a:p>
          <a:endParaRPr lang="ru-RU"/>
        </a:p>
      </dgm:t>
    </dgm:pt>
    <dgm:pt modelId="{E89D657F-C61F-4C06-80B2-5938CE59EEE1}">
      <dgm:prSet/>
      <dgm:spPr/>
      <dgm:t>
        <a:bodyPr/>
        <a:lstStyle/>
        <a:p>
          <a:pPr rtl="0"/>
          <a:r>
            <a:rPr lang="ru-RU" dirty="0" smtClean="0"/>
            <a:t>Муниципальная целевая программа «Развитие культуры в Протасовском сельском поселении  Большеигнатовского муниципального района Республики Мордовия на 2016-2020г.г.»</a:t>
          </a:r>
          <a:endParaRPr lang="ru-RU" dirty="0"/>
        </a:p>
      </dgm:t>
    </dgm:pt>
    <dgm:pt modelId="{0BF5E8B6-74EE-4EDC-9B55-E95A591C7264}" type="sibTrans" cxnId="{0FB16EAD-D012-4D00-8D6B-F6D882DCAB0B}">
      <dgm:prSet/>
      <dgm:spPr/>
      <dgm:t>
        <a:bodyPr/>
        <a:lstStyle/>
        <a:p>
          <a:endParaRPr lang="ru-RU"/>
        </a:p>
      </dgm:t>
    </dgm:pt>
    <dgm:pt modelId="{3CE8B805-E615-466A-A471-A761C6314390}" type="parTrans" cxnId="{0FB16EAD-D012-4D00-8D6B-F6D882DCAB0B}">
      <dgm:prSet/>
      <dgm:spPr/>
      <dgm:t>
        <a:bodyPr/>
        <a:lstStyle/>
        <a:p>
          <a:endParaRPr lang="ru-RU"/>
        </a:p>
      </dgm:t>
    </dgm:pt>
    <dgm:pt modelId="{38167F26-5F75-41FC-9737-04F9D35AE7CD}">
      <dgm:prSet/>
      <dgm:spPr/>
      <dgm:t>
        <a:bodyPr/>
        <a:lstStyle/>
        <a:p>
          <a:pPr rtl="0"/>
          <a:r>
            <a:rPr lang="ru-RU" b="0" smtClean="0"/>
            <a:t>Муниципальная программа  «Развитие автомобильных дорог Протасовского сельского поселения Большеигнатовского муниципального района Республики Мордовия  на 2016 – 2022 годы» </a:t>
          </a:r>
          <a:endParaRPr lang="ru-RU" dirty="0" smtClean="0"/>
        </a:p>
        <a:p>
          <a:pPr rtl="0"/>
          <a:endParaRPr lang="ru-RU" dirty="0"/>
        </a:p>
      </dgm:t>
    </dgm:pt>
    <dgm:pt modelId="{2723826B-B0F8-4AA2-9EFE-27132A008933}" type="parTrans" cxnId="{FCF81635-F3C4-4AF6-AF85-1D9DD80727C4}">
      <dgm:prSet/>
      <dgm:spPr/>
    </dgm:pt>
    <dgm:pt modelId="{C485FA5B-BA90-4120-ABCA-8CDDD2636C78}" type="sibTrans" cxnId="{FCF81635-F3C4-4AF6-AF85-1D9DD80727C4}">
      <dgm:prSet/>
      <dgm:spPr/>
    </dgm:pt>
    <dgm:pt modelId="{B369E0A9-1767-4742-B23C-EC3ACEF9F317}" type="pres">
      <dgm:prSet presAssocID="{F3F25366-698D-49C1-AF3D-00B6669DDBC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7C11F60-A4D7-41EA-B1B1-A932DB7B906C}" type="pres">
      <dgm:prSet presAssocID="{E185AEA3-53D2-447B-89BD-D955DB47CCDE}" presName="linNode" presStyleCnt="0"/>
      <dgm:spPr/>
    </dgm:pt>
    <dgm:pt modelId="{02D2DE16-80D2-43DD-97C3-59204FE554D0}" type="pres">
      <dgm:prSet presAssocID="{E185AEA3-53D2-447B-89BD-D955DB47CCDE}" presName="parentText" presStyleLbl="node1" presStyleIdx="0" presStyleCnt="3" custScaleX="277778" custScaleY="11796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8683A6-C082-4C06-BEA4-9EEB6A733219}" type="pres">
      <dgm:prSet presAssocID="{9E3E5CBE-D97E-47EB-8B28-58ECAA6FD8C7}" presName="sp" presStyleCnt="0"/>
      <dgm:spPr/>
    </dgm:pt>
    <dgm:pt modelId="{AC0EB6D5-88A0-4D7E-A4ED-EB66C0980055}" type="pres">
      <dgm:prSet presAssocID="{E89D657F-C61F-4C06-80B2-5938CE59EEE1}" presName="linNode" presStyleCnt="0"/>
      <dgm:spPr/>
    </dgm:pt>
    <dgm:pt modelId="{2D4DFCF5-BFA1-484D-833A-CDAF00008B8E}" type="pres">
      <dgm:prSet presAssocID="{E89D657F-C61F-4C06-80B2-5938CE59EEE1}" presName="parentText" presStyleLbl="node1" presStyleIdx="1" presStyleCnt="3" custScaleX="27777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61E54B-BCE8-4A8F-B473-3F06CB1D5A1A}" type="pres">
      <dgm:prSet presAssocID="{0BF5E8B6-74EE-4EDC-9B55-E95A591C7264}" presName="sp" presStyleCnt="0"/>
      <dgm:spPr/>
    </dgm:pt>
    <dgm:pt modelId="{63BAADE7-45B9-4D8A-8C04-B04932D997C5}" type="pres">
      <dgm:prSet presAssocID="{38167F26-5F75-41FC-9737-04F9D35AE7CD}" presName="linNode" presStyleCnt="0"/>
      <dgm:spPr/>
    </dgm:pt>
    <dgm:pt modelId="{C3336979-F82F-4827-AF47-99D928562833}" type="pres">
      <dgm:prSet presAssocID="{38167F26-5F75-41FC-9737-04F9D35AE7CD}" presName="parentText" presStyleLbl="node1" presStyleIdx="2" presStyleCnt="3" custScaleX="27777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CF81635-F3C4-4AF6-AF85-1D9DD80727C4}" srcId="{F3F25366-698D-49C1-AF3D-00B6669DDBC8}" destId="{38167F26-5F75-41FC-9737-04F9D35AE7CD}" srcOrd="2" destOrd="0" parTransId="{2723826B-B0F8-4AA2-9EFE-27132A008933}" sibTransId="{C485FA5B-BA90-4120-ABCA-8CDDD2636C78}"/>
    <dgm:cxn modelId="{CAD0B65F-800E-475D-B873-1CE402C0A887}" type="presOf" srcId="{38167F26-5F75-41FC-9737-04F9D35AE7CD}" destId="{C3336979-F82F-4827-AF47-99D928562833}" srcOrd="0" destOrd="0" presId="urn:microsoft.com/office/officeart/2005/8/layout/vList5"/>
    <dgm:cxn modelId="{61E3B563-35FA-4B10-9934-1ABB2D1BD5FA}" srcId="{F3F25366-698D-49C1-AF3D-00B6669DDBC8}" destId="{E185AEA3-53D2-447B-89BD-D955DB47CCDE}" srcOrd="0" destOrd="0" parTransId="{460CF177-641A-4D95-937A-DC9A237BB807}" sibTransId="{9E3E5CBE-D97E-47EB-8B28-58ECAA6FD8C7}"/>
    <dgm:cxn modelId="{057D5753-5765-4D31-B357-721FF331993C}" type="presOf" srcId="{E185AEA3-53D2-447B-89BD-D955DB47CCDE}" destId="{02D2DE16-80D2-43DD-97C3-59204FE554D0}" srcOrd="0" destOrd="0" presId="urn:microsoft.com/office/officeart/2005/8/layout/vList5"/>
    <dgm:cxn modelId="{1623A178-A2AC-4F79-A0D0-CC4506701457}" type="presOf" srcId="{F3F25366-698D-49C1-AF3D-00B6669DDBC8}" destId="{B369E0A9-1767-4742-B23C-EC3ACEF9F317}" srcOrd="0" destOrd="0" presId="urn:microsoft.com/office/officeart/2005/8/layout/vList5"/>
    <dgm:cxn modelId="{0FB16EAD-D012-4D00-8D6B-F6D882DCAB0B}" srcId="{F3F25366-698D-49C1-AF3D-00B6669DDBC8}" destId="{E89D657F-C61F-4C06-80B2-5938CE59EEE1}" srcOrd="1" destOrd="0" parTransId="{3CE8B805-E615-466A-A471-A761C6314390}" sibTransId="{0BF5E8B6-74EE-4EDC-9B55-E95A591C7264}"/>
    <dgm:cxn modelId="{AAA67DFC-E6AA-47AD-A425-3470FD84FFD5}" type="presOf" srcId="{E89D657F-C61F-4C06-80B2-5938CE59EEE1}" destId="{2D4DFCF5-BFA1-484D-833A-CDAF00008B8E}" srcOrd="0" destOrd="0" presId="urn:microsoft.com/office/officeart/2005/8/layout/vList5"/>
    <dgm:cxn modelId="{56BDA844-1856-4E27-8686-7FF5D4F3D13B}" type="presParOf" srcId="{B369E0A9-1767-4742-B23C-EC3ACEF9F317}" destId="{87C11F60-A4D7-41EA-B1B1-A932DB7B906C}" srcOrd="0" destOrd="0" presId="urn:microsoft.com/office/officeart/2005/8/layout/vList5"/>
    <dgm:cxn modelId="{284FAD46-B3EE-4861-9469-095151F2AAAB}" type="presParOf" srcId="{87C11F60-A4D7-41EA-B1B1-A932DB7B906C}" destId="{02D2DE16-80D2-43DD-97C3-59204FE554D0}" srcOrd="0" destOrd="0" presId="urn:microsoft.com/office/officeart/2005/8/layout/vList5"/>
    <dgm:cxn modelId="{BEA65EE8-A5F6-4342-9925-BE8B105ECBC1}" type="presParOf" srcId="{B369E0A9-1767-4742-B23C-EC3ACEF9F317}" destId="{098683A6-C082-4C06-BEA4-9EEB6A733219}" srcOrd="1" destOrd="0" presId="urn:microsoft.com/office/officeart/2005/8/layout/vList5"/>
    <dgm:cxn modelId="{83BB4C42-5F82-4C29-88B0-5AD627C137D3}" type="presParOf" srcId="{B369E0A9-1767-4742-B23C-EC3ACEF9F317}" destId="{AC0EB6D5-88A0-4D7E-A4ED-EB66C0980055}" srcOrd="2" destOrd="0" presId="urn:microsoft.com/office/officeart/2005/8/layout/vList5"/>
    <dgm:cxn modelId="{4D2A0C7B-60B6-4761-AA73-2377DF2B4CB6}" type="presParOf" srcId="{AC0EB6D5-88A0-4D7E-A4ED-EB66C0980055}" destId="{2D4DFCF5-BFA1-484D-833A-CDAF00008B8E}" srcOrd="0" destOrd="0" presId="urn:microsoft.com/office/officeart/2005/8/layout/vList5"/>
    <dgm:cxn modelId="{C23B1EA6-B3C4-4774-8FA8-B1F09355ACA7}" type="presParOf" srcId="{B369E0A9-1767-4742-B23C-EC3ACEF9F317}" destId="{0E61E54B-BCE8-4A8F-B473-3F06CB1D5A1A}" srcOrd="3" destOrd="0" presId="urn:microsoft.com/office/officeart/2005/8/layout/vList5"/>
    <dgm:cxn modelId="{2212EF2C-9C7B-4405-833C-0636B7631C4E}" type="presParOf" srcId="{B369E0A9-1767-4742-B23C-EC3ACEF9F317}" destId="{63BAADE7-45B9-4D8A-8C04-B04932D997C5}" srcOrd="4" destOrd="0" presId="urn:microsoft.com/office/officeart/2005/8/layout/vList5"/>
    <dgm:cxn modelId="{8B5E0DC2-BCB1-45FF-8400-F1F12D452683}" type="presParOf" srcId="{63BAADE7-45B9-4D8A-8C04-B04932D997C5}" destId="{C3336979-F82F-4827-AF47-99D928562833}" srcOrd="0" destOrd="0" presId="urn:microsoft.com/office/officeart/2005/8/layout/vList5"/>
  </dgm:cxnLst>
  <dgm:bg/>
  <dgm:whole/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3138C47D-7669-4048-ACCC-E3A58F12FEDA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E90C9100-EAC2-4E17-B04B-B4F476108650}">
      <dgm:prSet/>
      <dgm:spPr/>
      <dgm:t>
        <a:bodyPr/>
        <a:lstStyle/>
        <a:p>
          <a:pPr algn="ctr" rtl="0"/>
          <a:r>
            <a:rPr lang="ru-RU" dirty="0" smtClean="0">
              <a:solidFill>
                <a:srgbClr val="0000CC"/>
              </a:solidFill>
            </a:rPr>
            <a:t>Муниципальная долгосрочная программа «Благоустройство территории Протасовского сельского поселения на 2013-2017 годы и на период до 2020 года» </a:t>
          </a:r>
          <a:endParaRPr lang="ru-RU" dirty="0">
            <a:solidFill>
              <a:srgbClr val="0000CC"/>
            </a:solidFill>
          </a:endParaRPr>
        </a:p>
      </dgm:t>
    </dgm:pt>
    <dgm:pt modelId="{47C8C911-DD40-4077-B9B5-8CD5D00B50FE}" type="parTrans" cxnId="{D93B0B5B-7F03-4FCA-B8E5-A002D1E1E7E8}">
      <dgm:prSet/>
      <dgm:spPr/>
      <dgm:t>
        <a:bodyPr/>
        <a:lstStyle/>
        <a:p>
          <a:endParaRPr lang="ru-RU"/>
        </a:p>
      </dgm:t>
    </dgm:pt>
    <dgm:pt modelId="{F2AEFB38-E826-4E30-8986-E35B4E653268}" type="sibTrans" cxnId="{D93B0B5B-7F03-4FCA-B8E5-A002D1E1E7E8}">
      <dgm:prSet/>
      <dgm:spPr/>
      <dgm:t>
        <a:bodyPr/>
        <a:lstStyle/>
        <a:p>
          <a:endParaRPr lang="ru-RU"/>
        </a:p>
      </dgm:t>
    </dgm:pt>
    <dgm:pt modelId="{1C265221-28D2-4184-92DE-8FCD51139AE0}" type="pres">
      <dgm:prSet presAssocID="{3138C47D-7669-4048-ACCC-E3A58F12FED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048573F-AA65-40F4-AA43-78A172A3C09D}" type="pres">
      <dgm:prSet presAssocID="{E90C9100-EAC2-4E17-B04B-B4F476108650}" presName="parentText" presStyleLbl="node1" presStyleIdx="0" presStyleCnt="1" custLinFactNeighborX="1695" custLinFactNeighborY="-196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93B0B5B-7F03-4FCA-B8E5-A002D1E1E7E8}" srcId="{3138C47D-7669-4048-ACCC-E3A58F12FEDA}" destId="{E90C9100-EAC2-4E17-B04B-B4F476108650}" srcOrd="0" destOrd="0" parTransId="{47C8C911-DD40-4077-B9B5-8CD5D00B50FE}" sibTransId="{F2AEFB38-E826-4E30-8986-E35B4E653268}"/>
    <dgm:cxn modelId="{83625E09-6A70-49EE-9316-DEE43A3A0808}" type="presOf" srcId="{E90C9100-EAC2-4E17-B04B-B4F476108650}" destId="{F048573F-AA65-40F4-AA43-78A172A3C09D}" srcOrd="0" destOrd="0" presId="urn:microsoft.com/office/officeart/2005/8/layout/vList2"/>
    <dgm:cxn modelId="{3EB2A8A9-ECE7-4CEE-8299-4978DD35EDE5}" type="presOf" srcId="{3138C47D-7669-4048-ACCC-E3A58F12FEDA}" destId="{1C265221-28D2-4184-92DE-8FCD51139AE0}" srcOrd="0" destOrd="0" presId="urn:microsoft.com/office/officeart/2005/8/layout/vList2"/>
    <dgm:cxn modelId="{7222174E-E785-4EBF-A418-9EC1CFA569B7}" type="presParOf" srcId="{1C265221-28D2-4184-92DE-8FCD51139AE0}" destId="{F048573F-AA65-40F4-AA43-78A172A3C09D}" srcOrd="0" destOrd="0" presId="urn:microsoft.com/office/officeart/2005/8/layout/vList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List2">
  <dgm:title val=""/>
  <dgm:desc val=""/>
  <dgm:catLst>
    <dgm:cat type="list" pri="7000"/>
    <dgm:cat type="convert" pri="1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dir/>
      <dgm:animLvl val="lvl"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08"/>
      <dgm:constr type="sp" refType="w" refFor="ch" refForName="compNode" op="equ" fact="0.16"/>
      <dgm:constr type="primFontSz" for="des" forName="parentText" op="equ" val="65"/>
      <dgm:constr type="primFontSz" for="des" forName="childRect" op="equ" val="65"/>
    </dgm:constrLst>
    <dgm:ruleLst/>
    <dgm:forEach name="nodesForEach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/>
        <dgm:choose name="Name3">
          <dgm:if name="Name4" axis="self" func="var" arg="dir" op="equ" val="norm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l" for="ch" forName="childRect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l" for="ch" forName="parentText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l" for="ch" forName="parentRect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r" for="ch" forName="adorn" refType="w"/>
            </dgm:constrLst>
          </dgm:if>
          <dgm:else name="Name5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r" for="ch" forName="childRect" refType="w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r" for="ch" forName="parentText" refType="w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r" for="ch" forName="parentRect" refType="w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l" for="ch" forName="adorn"/>
            </dgm:constrLst>
          </dgm:else>
        </dgm:choose>
        <dgm:ruleLst/>
        <dgm:layoutNode name="childRect" styleLbl="b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2SameRect" r:blip="">
            <dgm:adjLst>
              <dgm:adj idx="1" val="0.08"/>
            </dgm:adjLst>
          </dgm:shape>
          <dgm:presOf axis="des" ptType="node"/>
          <dgm:constrLst>
            <dgm:constr type="secFontSz" refType="primFontSz"/>
            <dgm:constr type="tMarg" refType="primFontSz" fact="0.3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Text">
          <dgm:varLst>
            <dgm:chMax val="0"/>
            <dgm:bulletEnabled val="1"/>
          </dgm:varLst>
          <dgm:choose name="Name6">
            <dgm:if name="Name7" func="var" arg="dir" op="equ" val="norm">
              <dgm:alg type="tx">
                <dgm:param type="parTxLTRAlign" val="l"/>
                <dgm:param type="parTxRTLAlign" val="l"/>
              </dgm:alg>
            </dgm:if>
            <dgm:else name="Name8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ect" r:blip="" zOrderOff="1" hideGeom="1">
            <dgm:adjLst/>
          </dgm:shape>
          <dgm:presOf axis="self" ptType="node"/>
          <dgm:constrLst>
            <dgm:constr type="tMarg"/>
            <dgm:constr type="bMarg"/>
            <dgm:constr type="lMarg" refType="primFontSz" fact="0.3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Rect" styleLbl="alignNode1">
          <dgm:alg type="sp"/>
          <dgm:shape xmlns:r="http://schemas.openxmlformats.org/officeDocument/2006/relationships" type="rect" r:blip="">
            <dgm:adjLst/>
          </dgm:shape>
          <dgm:presOf axis="self" ptType="node"/>
          <dgm:constrLst/>
          <dgm:ruleLst/>
        </dgm:layoutNode>
        <dgm:layoutNode name="adorn" styleLbl="fgAccFollowNod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w" val="1"/>
            <dgm:constr type="h" refType="w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List2">
  <dgm:title val=""/>
  <dgm:desc val=""/>
  <dgm:catLst>
    <dgm:cat type="list" pri="6000"/>
    <dgm:cat type="relationship" pri="1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/>
    </dgm:varLst>
    <dgm:choose name="Name0">
      <dgm:if name="Name1" func="var" arg="dir" op="equ" val="norm">
        <dgm:alg type="lin">
          <dgm:param type="linDir" val="fromL"/>
          <dgm:param type="nodeVertAlign" val="t"/>
        </dgm:alg>
      </dgm:if>
      <dgm:else name="Name2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Node" refType="w"/>
      <dgm:constr type="h" for="ch" forName="compositeNode" refType="h"/>
      <dgm:constr type="w" for="ch" forName="sibTrans" refType="w" refFor="ch" refForName="compositeNode" op="equ" fact="0.2"/>
      <dgm:constr type="h" for="des" forName="childNode" op="equ"/>
      <dgm:constr type="w" for="des" forName="childNode" op="equ"/>
      <dgm:constr type="w" for="des" forName="parentNode" op="equ"/>
      <dgm:constr type="h" for="des" forName="image" op="equ"/>
      <dgm:constr type="w" for="des" forName="image" op="equ"/>
      <dgm:constr type="primFontSz" for="des" forName="parentNode" op="equ" val="65"/>
      <dgm:constr type="primFontSz" for="des" forName="childNode" op="equ" val="65"/>
    </dgm:constrLst>
    <dgm:ruleLst/>
    <dgm:forEach name="Name3" axis="ch" ptType="node">
      <dgm:layoutNode name="compositeNode">
        <dgm:varLst>
          <dgm:bulletEnabled val="1"/>
        </dgm:varLst>
        <dgm:alg type="composite"/>
        <dgm:presOf/>
        <dgm:choose name="Name4">
          <dgm:if name="Name5" func="var" arg="dir" op="equ" val="norm">
            <dgm:constrLst>
              <dgm:constr type="w" for="ch" forName="image" refType="w"/>
              <dgm:constr type="h" for="ch" forName="image" refType="h"/>
              <dgm:constr type="h" for="ch" forName="image" refType="w" refFor="ch" refForName="image" op="lte"/>
              <dgm:constr type="w" for="ch" forName="image" refType="h" refFor="ch" refForName="image" op="lte"/>
              <dgm:constr type="w" for="ch" forName="image" refType="w" op="lte" fact="0.33"/>
              <dgm:constr type="h" for="ch" forName="image" refType="h" op="lte" fact="0.33"/>
              <dgm:constr type="t" for="ch" forName="image"/>
              <dgm:constr type="l" for="ch" forName="image"/>
              <dgm:constr type="w" for="ch" forName="childNode" refType="w" fact="0.85"/>
              <dgm:constr type="h" for="ch" forName="childNode" refType="h" fact="0.78"/>
              <dgm:constr type="t" for="ch" forName="childNode" refType="h" refFor="ch" refForName="image" fact="0.66"/>
              <dgm:constr type="l" for="ch" forName="childNode" refType="w" refFor="ch" refForName="image" fact="0.5"/>
              <dgm:constr type="tMarg" for="ch" forName="childNode" refType="w" refFor="ch" refForName="image" fact="1.25"/>
              <dgm:constr type="t" for="ch" forName="parentNode" refType="h" refFor="ch" refForName="image" fact="0.66"/>
              <dgm:constr type="b" for="ch" forName="parentNode" refType="b" refFor="ch" refForName="childNode"/>
              <dgm:constr type="l" for="ch" forName="parentNode"/>
              <dgm:constr type="r" for="ch" forName="parentNode" refType="l" refFor="ch" refForName="childNode"/>
              <dgm:constr type="rMarg" for="ch" forName="parentNode" refType="w" refFor="ch" refForName="image" fact="1.25"/>
            </dgm:constrLst>
          </dgm:if>
          <dgm:else name="Name6">
            <dgm:constrLst>
              <dgm:constr type="w" for="ch" forName="image" refType="w"/>
              <dgm:constr type="h" for="ch" forName="image" refType="h"/>
              <dgm:constr type="h" for="ch" forName="image" refType="w" refFor="ch" refForName="image" op="lte"/>
              <dgm:constr type="w" for="ch" forName="image" refType="h" refFor="ch" refForName="image" op="lte"/>
              <dgm:constr type="w" for="ch" forName="image" refType="w" op="lte" fact="0.33"/>
              <dgm:constr type="h" for="ch" forName="image" refType="h" op="lte" fact="0.33"/>
              <dgm:constr type="t" for="ch" forName="image"/>
              <dgm:constr type="r" for="ch" forName="image" refType="w"/>
              <dgm:constr type="w" for="ch" forName="childNode" refType="w" fact="0.85"/>
              <dgm:constr type="h" for="ch" forName="childNode" refType="h" fact="0.78"/>
              <dgm:constr type="t" for="ch" forName="childNode" refType="h" refFor="ch" refForName="image" fact="0.66"/>
              <dgm:constr type="r" for="ch" forName="childNode" refType="w"/>
              <dgm:constr type="rOff" for="ch" forName="childNode" refType="w" refFor="ch" refForName="image" fact="-0.5"/>
              <dgm:constr type="tMarg" for="ch" forName="childNode" refType="w" refFor="ch" refForName="image" fact="1.25"/>
              <dgm:constr type="t" for="ch" forName="parentNode" refType="h" refFor="ch" refForName="image" fact="0.66"/>
              <dgm:constr type="b" for="ch" forName="parentNode" refType="b" refFor="ch" refForName="childNode"/>
              <dgm:constr type="r" for="ch" forName="parentNode" refType="w"/>
              <dgm:constr type="l" for="ch" forName="parentNode" refType="r" refFor="ch" refForName="childNode"/>
              <dgm:constr type="lOff" for="ch" forName="parentNode" refType="rOff" refFor="ch" refForName="childNode"/>
              <dgm:constr type="lMarg" for="ch" forName="parentNode" refType="w" refFor="ch" refForName="image" fact="1.25"/>
            </dgm:constrLst>
          </dgm:else>
        </dgm:choose>
        <dgm:ruleLst>
          <dgm:rule type="w" for="ch" forName="childNode" val="NaN" fact="0.4" max="NaN"/>
          <dgm:rule type="h" for="ch" forName="childNode" val="NaN" fact="0.5" max="NaN"/>
        </dgm:ruleLst>
        <dgm:layoutNode name="image" styleLbl="fgImgPlace1">
          <dgm:alg type="sp"/>
          <dgm:shape xmlns:r="http://schemas.openxmlformats.org/officeDocument/2006/relationships" type="rect" r:blip="" zOrderOff="4" blipPhldr="1">
            <dgm:adjLst/>
          </dgm:shape>
          <dgm:presOf/>
          <dgm:constrLst/>
          <dgm:ruleLst/>
        </dgm:layoutNode>
        <dgm:layoutNode name="childNode" styleLbl="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 zOrderOff="2">
            <dgm:adjLst/>
          </dgm:shape>
          <dgm:presOf axis="des" ptType="node"/>
          <dgm:constrLst/>
          <dgm:ruleLst>
            <dgm:rule type="primFontSz" val="5" fact="NaN" max="NaN"/>
          </dgm:ruleLst>
        </dgm:layoutNode>
        <dgm:layoutNode name="parentNode" styleLbl="revTx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>
                <dgm:adjLst/>
              </dgm:shape>
              <dgm:presOf axis="self"/>
              <dgm:constrLst>
                <dgm:constr type="lMarg"/>
                <dgm:constr type="bMarg"/>
                <dgm:constr type="tMarg"/>
              </dgm:constrLst>
            </dgm:if>
            <dgm:else name="Name9">
              <dgm:alg type="tx">
                <dgm:param type="autoTxRot" val="grav"/>
                <dgm:param type="parTxLTRAlign" val="l"/>
                <dgm:param type="parTxRTLAlign" val="l"/>
              </dgm:alg>
              <dgm:shape xmlns:r="http://schemas.openxmlformats.org/officeDocument/2006/relationships" rot="90" type="rect" r:blip="">
                <dgm:adjLst/>
              </dgm:shape>
              <dgm:presOf axis="self"/>
              <dgm:constrLst>
                <dgm:constr type="rMarg"/>
                <dgm:constr type="bMarg"/>
                <dgm:constr type="tMarg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r>
              <a:rPr lang="ru-RU"/>
              <a:t>Администрация Протасовского сельского поселения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E91DDFF0-15C0-4CCB-9947-FFCA8838643F}" type="datetimeFigureOut">
              <a:rPr lang="ru-RU"/>
              <a:pPr>
                <a:defRPr/>
              </a:pPr>
              <a:t>13.12.2017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133D9AA2-05BC-481E-B67F-9E022E29FD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r>
              <a:rPr lang="ru-RU"/>
              <a:t>Администрация Протасовского сельского поселения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577052D-2E50-4E9E-872E-EB456ED1D979}" type="datetimeFigureOut">
              <a:rPr lang="ru-RU"/>
              <a:pPr>
                <a:defRPr/>
              </a:pPr>
              <a:t>13.12.2017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7F35F00-68F3-4519-A85A-4A891970D0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  <a:p>
            <a:pPr eaLnBrk="1" hangingPunct="1">
              <a:spcBef>
                <a:spcPct val="0"/>
              </a:spcBef>
            </a:pPr>
            <a:endParaRPr lang="ru-RU" smtClean="0"/>
          </a:p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536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BDAF828-A90A-4DFB-80F6-FE421368DC3D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ru-RU" smtClean="0"/>
          </a:p>
        </p:txBody>
      </p:sp>
      <p:sp>
        <p:nvSpPr>
          <p:cNvPr id="5" name="Верхний колонтитул 4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Администрация Протасовского сельского поселения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0C2FF57-330B-4189-9AA7-8E0672026E86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  <p:sp>
        <p:nvSpPr>
          <p:cNvPr id="5" name="Верхний колонтитул 4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Администрация Протасовского сельского поселения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90DF366-1EE4-445C-A25D-81DCC0776892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  <p:sp>
        <p:nvSpPr>
          <p:cNvPr id="5" name="Верхний колонтитул 4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Администрация Протасовского сельского поселения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themeOverride" Target="../theme/themeOverride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themeOverride" Target="../theme/themeOverride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9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10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11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Прямая соединительная линия 12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Прямая соединительная линия 14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Прямая соединительная линия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3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Овал 19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Овал 20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Овал 21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Овал 22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Прямая соединительная линия 25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755ED5-AD9C-4F34-B272-BC3884FA32FA}" type="datetime1">
              <a:rPr lang="ru-RU"/>
              <a:pPr>
                <a:defRPr/>
              </a:pPr>
              <a:t>13.12.2017</a:t>
            </a:fld>
            <a:endParaRPr lang="ru-RU"/>
          </a:p>
        </p:txBody>
      </p:sp>
      <p:sp>
        <p:nvSpPr>
          <p:cNvPr id="21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71CBFE-ABEE-41C1-AF42-11CBA9F3A3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strips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75B835-4E5B-4500-AEFD-C446A4A2EDCB}" type="datetime1">
              <a:rPr lang="ru-RU"/>
              <a:pPr>
                <a:defRPr/>
              </a:pPr>
              <a:t>13.12.2017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0F3526-E7A6-4E8D-988B-0296968A614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trips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383EA0-B260-432A-971C-D80130435BF8}" type="datetime1">
              <a:rPr lang="ru-RU"/>
              <a:pPr>
                <a:defRPr/>
              </a:pPr>
              <a:t>13.12.2017</a:t>
            </a:fld>
            <a:endParaRPr lang="ru-RU"/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21ADE7-A310-41FF-9A63-FEDFE000CAD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trips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DB06E022-BC62-4331-B407-10A7400A330B}" type="datetime1">
              <a:rPr lang="ru-RU"/>
              <a:pPr>
                <a:defRPr/>
              </a:pPr>
              <a:t>13.12.2017</a:t>
            </a:fld>
            <a:endParaRPr lang="ru-RU"/>
          </a:p>
        </p:txBody>
      </p:sp>
      <p:sp>
        <p:nvSpPr>
          <p:cNvPr id="4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2B51D86F-EB5B-4AE0-BD46-4807CC556E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>
    <p:strips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485C66-42C9-4948-918B-275955536543}" type="datetime1">
              <a:rPr lang="ru-RU"/>
              <a:pPr>
                <a:defRPr/>
              </a:pPr>
              <a:t>13.12.2017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0FD74A-F228-4EDE-8CF4-78156BBF713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trips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6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7" name="Прямая соединительная линия 8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8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Овал 13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2" name="Дата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20BFE147-F71E-4754-AFDD-69135B5E53CF}" type="datetime1">
              <a:rPr lang="ru-RU"/>
              <a:pPr>
                <a:defRPr/>
              </a:pPr>
              <a:t>13.12.2017</a:t>
            </a:fld>
            <a:endParaRPr lang="ru-RU"/>
          </a:p>
        </p:txBody>
      </p:sp>
      <p:sp>
        <p:nvSpPr>
          <p:cNvPr id="13" name="Номер слайда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E9DD506-471A-447C-8E91-B49630325D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4" name="Нижний колонтитул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strips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Овал 12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1" name="Прямая соединительная линия 19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D4B7ED5C-B179-4AA9-ACDB-08EA25F4799F}" type="datetime1">
              <a:rPr lang="ru-RU"/>
              <a:pPr>
                <a:defRPr/>
              </a:pPr>
              <a:t>13.12.2017</a:t>
            </a:fld>
            <a:endParaRPr lang="ru-RU"/>
          </a:p>
        </p:txBody>
      </p:sp>
      <p:sp>
        <p:nvSpPr>
          <p:cNvPr id="13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E2E53394-DA4B-41A2-A7EF-3DEC55EB437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4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>
    <p:strips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8DD09-C95E-43FC-BA5F-5140B5DE135A}" type="datetime1">
              <a:rPr lang="ru-RU"/>
              <a:pPr>
                <a:defRPr/>
              </a:pPr>
              <a:t>13.12.2017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61E77C-59E8-4426-BBF8-0C369ACF289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trips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032DCE-07FC-434B-8A0F-6D04A462668B}" type="datetime1">
              <a:rPr lang="ru-RU"/>
              <a:pPr>
                <a:defRPr/>
              </a:pPr>
              <a:t>13.12.2017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6B2E82-8C27-46CF-8059-B7C18AC3D2F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trips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685800" y="1981200"/>
            <a:ext cx="7772400" cy="16002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56323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F43175-EF70-48CF-B0B1-821DAE014785}" type="datetime1">
              <a:rPr lang="ru-RU"/>
              <a:pPr>
                <a:defRPr/>
              </a:pPr>
              <a:t>13.12.2017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062C60-41CE-4430-AF1D-A923F3C97A7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trips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9DEC90-BA06-4A07-904C-79B274E2E131}" type="datetime1">
              <a:rPr lang="ru-RU"/>
              <a:pPr>
                <a:defRPr/>
              </a:pPr>
              <a:t>13.12.2017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7291E0-C98B-4E00-BC3C-7005DB500F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trips dir="r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DC35EB-2E02-4EBD-B538-A0D0A4321FE0}" type="datetime1">
              <a:rPr lang="ru-RU"/>
              <a:pPr>
                <a:defRPr/>
              </a:pPr>
              <a:t>13.12.2017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2C12A9-5B34-4492-8746-5C2841E4DD1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trips dir="rd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01625" y="1676400"/>
            <a:ext cx="4194175" cy="4422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76400"/>
            <a:ext cx="4194175" cy="4422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F42505-5BA8-4CC4-B793-6BCC60B5E19C}" type="datetime1">
              <a:rPr lang="ru-RU"/>
              <a:pPr>
                <a:defRPr/>
              </a:pPr>
              <a:t>13.12.2017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6E2D1E-6C46-43A8-90E7-BE6E2DF297D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trips dir="rd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68EF61-D758-4E4E-92A3-4C3371DE7BDA}" type="datetime1">
              <a:rPr lang="ru-RU"/>
              <a:pPr>
                <a:defRPr/>
              </a:pPr>
              <a:t>13.12.2017</a:t>
            </a:fld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9E313F-593B-4901-B43D-74DD59B9104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trips dir="rd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C53171-E6D3-4DF3-92E8-26A3DD54E422}" type="datetime1">
              <a:rPr lang="ru-RU"/>
              <a:pPr>
                <a:defRPr/>
              </a:pPr>
              <a:t>13.12.2017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E14059-37BA-41A1-AEE1-6BC1902BAC9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trips dir="rd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F5634F-2CCD-4814-866A-EA066FBCB381}" type="datetime1">
              <a:rPr lang="ru-RU"/>
              <a:pPr>
                <a:defRPr/>
              </a:pPr>
              <a:t>13.12.2017</a:t>
            </a:fld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C8E0A7-4583-4B1D-AE35-64749FF172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trips dir="rd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52DC50-82D9-4595-BC6D-4C7987BFE62D}" type="datetime1">
              <a:rPr lang="ru-RU"/>
              <a:pPr>
                <a:defRPr/>
              </a:pPr>
              <a:t>13.12.2017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841B8B-DE6D-48AA-9EE8-2E20D4D2942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trips dir="rd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61A68B-F75C-45D4-BB37-45BDC897D2BC}" type="datetime1">
              <a:rPr lang="ru-RU"/>
              <a:pPr>
                <a:defRPr/>
              </a:pPr>
              <a:t>13.12.2017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21B148-534B-45BE-9589-448BABDF761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trips dir="rd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31D201-F3E5-45F2-9028-377A4CB85E9D}" type="datetime1">
              <a:rPr lang="ru-RU"/>
              <a:pPr>
                <a:defRPr/>
              </a:pPr>
              <a:t>13.12.2017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599ABC-D7D7-4AF3-9EB2-99555263066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trips dir="rd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07188" y="228600"/>
            <a:ext cx="2135187" cy="58705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1625" y="228600"/>
            <a:ext cx="6253163" cy="58705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B1A08D-4C11-49F4-9557-4DCB45F399BD}" type="datetime1">
              <a:rPr lang="ru-RU"/>
              <a:pPr>
                <a:defRPr/>
              </a:pPr>
              <a:t>13.12.2017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7B535A-2D36-4483-9F9C-44EED6F1CAC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trips dir="rd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DE3216-6FAF-4253-8FF5-B811C2D50CB4}" type="datetime1">
              <a:rPr lang="ru-RU"/>
              <a:pPr>
                <a:defRPr/>
              </a:pPr>
              <a:t>13.12.2017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2D32E1-78F4-4A55-A07A-158A40DC74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strips dir="rd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178285-1CE5-4BD1-B124-18F596137065}" type="datetime1">
              <a:rPr lang="ru-RU"/>
              <a:pPr>
                <a:defRPr/>
              </a:pPr>
              <a:t>13.12.2017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C9BA57-D3E8-4CBE-8D16-4D259D84E90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trips dir="rd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DBD6E4-8D90-4C84-831B-35C83E35ADF4}" type="datetime1">
              <a:rPr lang="ru-RU"/>
              <a:pPr>
                <a:defRPr/>
              </a:pPr>
              <a:t>13.12.2017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DB2B48-68E6-4EBD-9FF9-5B04CD2489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strips dir="rd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A55B24-5107-424A-814E-E1500B280643}" type="datetime1">
              <a:rPr lang="ru-RU"/>
              <a:pPr>
                <a:defRPr/>
              </a:pPr>
              <a:t>13.12.2017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AB8202-4962-4A57-8F89-476C01D458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trips dir="rd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25BF4A-2CE4-4310-8388-4EAF0B03A2E0}" type="datetime1">
              <a:rPr lang="ru-RU"/>
              <a:pPr>
                <a:defRPr/>
              </a:pPr>
              <a:t>13.12.2017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853E01-66DF-4821-8CED-489CB941DE9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trips dir="rd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0F2256-8805-45E3-8F09-8444FCD87E3A}" type="datetime1">
              <a:rPr lang="ru-RU"/>
              <a:pPr>
                <a:defRPr/>
              </a:pPr>
              <a:t>13.12.2017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CDA5AD-10EA-4760-BFAC-00A4035307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trips dir="rd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3F69B5-AF3D-46E5-A86F-6E65051F9AAB}" type="datetime1">
              <a:rPr lang="ru-RU"/>
              <a:pPr>
                <a:defRPr/>
              </a:pPr>
              <a:t>13.12.2017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BC9BC2-E0B6-4A89-B100-977BAD8734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trips dir="rd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98E387-5DE6-43BF-9F8D-2D19DDD07E38}" type="datetime1">
              <a:rPr lang="ru-RU"/>
              <a:pPr>
                <a:defRPr/>
              </a:pPr>
              <a:t>13.12.2017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F60002-B4AB-4A1D-A6C9-76A4168C4B1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trips dir="rd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рямоугольный треугольник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732EBD-5FB1-49BB-A478-6E284721B3C4}" type="datetime1">
              <a:rPr lang="ru-RU"/>
              <a:pPr>
                <a:defRPr/>
              </a:pPr>
              <a:t>13.12.2017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00267E-AF11-4BBD-9786-57362045A4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trips dir="rd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3BE7C6-7884-4C96-9A7D-DFC08F39F38B}" type="datetime1">
              <a:rPr lang="ru-RU"/>
              <a:pPr>
                <a:defRPr/>
              </a:pPr>
              <a:t>13.12.2017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C591F0-D3AA-47EC-9E21-29C936523E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trips dir="rd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95FE81-47BE-445C-8BE4-7BD2A458C5B6}" type="datetime1">
              <a:rPr lang="ru-RU"/>
              <a:pPr>
                <a:defRPr/>
              </a:pPr>
              <a:t>13.12.2017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3CB411-98DA-46FC-8F48-88A97883A5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trips dir="r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.xml"/><Relationship Id="rId3" Type="http://schemas.openxmlformats.org/officeDocument/2006/relationships/slideLayout" Target="../slideLayouts/slideLayout23.xml"/><Relationship Id="rId7" Type="http://schemas.openxmlformats.org/officeDocument/2006/relationships/slideLayout" Target="../slideLayouts/slideLayout27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6.xml"/><Relationship Id="rId11" Type="http://schemas.openxmlformats.org/officeDocument/2006/relationships/slideLayout" Target="../slideLayouts/slideLayout31.xml"/><Relationship Id="rId5" Type="http://schemas.openxmlformats.org/officeDocument/2006/relationships/slideLayout" Target="../slideLayouts/slideLayout25.xml"/><Relationship Id="rId10" Type="http://schemas.openxmlformats.org/officeDocument/2006/relationships/slideLayout" Target="../slideLayouts/slideLayout30.xml"/><Relationship Id="rId4" Type="http://schemas.openxmlformats.org/officeDocument/2006/relationships/slideLayout" Target="../slideLayouts/slideLayout24.xml"/><Relationship Id="rId9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100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3302F568-7B0D-457F-9774-6EB6C16E2703}" type="datetime1">
              <a:rPr lang="ru-RU"/>
              <a:pPr>
                <a:defRPr/>
              </a:pPr>
              <a:t>13.12.2017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anchor="ctr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fld id="{F632C406-6AD0-48FE-88DA-12EF1A6BA5E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22" r:id="rId1"/>
    <p:sldLayoutId id="2147484498" r:id="rId2"/>
    <p:sldLayoutId id="2147484499" r:id="rId3"/>
    <p:sldLayoutId id="2147484523" r:id="rId4"/>
    <p:sldLayoutId id="2147484500" r:id="rId5"/>
    <p:sldLayoutId id="2147484524" r:id="rId6"/>
    <p:sldLayoutId id="2147484525" r:id="rId7"/>
    <p:sldLayoutId id="2147484501" r:id="rId8"/>
    <p:sldLayoutId id="2147484502" r:id="rId9"/>
  </p:sldLayoutIdLst>
  <p:transition>
    <p:strips dir="rd"/>
  </p:transition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eaLnBrk="0" fontAlgn="base" hangingPunct="0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eaLnBrk="0" fontAlgn="base" hangingPunct="0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eaLnBrk="0" fontAlgn="base" hangingPunct="0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228600"/>
            <a:ext cx="8510588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55299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1625" y="1676400"/>
            <a:ext cx="8540750" cy="442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553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245225"/>
            <a:ext cx="22860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fld id="{8FCCB11B-88FF-4A6A-8FA0-874E884636F2}" type="datetime1">
              <a:rPr lang="ru-RU"/>
              <a:pPr>
                <a:defRPr/>
              </a:pPr>
              <a:t>13.12.2017</a:t>
            </a:fld>
            <a:endParaRPr lang="ru-RU"/>
          </a:p>
        </p:txBody>
      </p:sp>
      <p:sp>
        <p:nvSpPr>
          <p:cNvPr id="553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53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2860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fld id="{FAA5B433-7B96-4C2B-9139-7D00E4A6614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503" r:id="rId1"/>
    <p:sldLayoutId id="2147484504" r:id="rId2"/>
    <p:sldLayoutId id="2147484505" r:id="rId3"/>
    <p:sldLayoutId id="2147484506" r:id="rId4"/>
    <p:sldLayoutId id="2147484507" r:id="rId5"/>
    <p:sldLayoutId id="2147484508" r:id="rId6"/>
    <p:sldLayoutId id="2147484509" r:id="rId7"/>
    <p:sldLayoutId id="2147484510" r:id="rId8"/>
    <p:sldLayoutId id="2147484511" r:id="rId9"/>
    <p:sldLayoutId id="2147484512" r:id="rId10"/>
    <p:sldLayoutId id="2147484513" r:id="rId11"/>
  </p:sldLayoutIdLst>
  <p:transition>
    <p:strips dir="rd"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6148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6149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fld id="{02D5F199-869A-4943-9445-AFCA3FF6E4C8}" type="datetime1">
              <a:rPr lang="ru-RU"/>
              <a:pPr>
                <a:defRPr/>
              </a:pPr>
              <a:t>13.12.2017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fld id="{4449DBC7-E6CB-437D-9B9E-E4807FFF3A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6153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26" r:id="rId1"/>
    <p:sldLayoutId id="2147484514" r:id="rId2"/>
    <p:sldLayoutId id="2147484527" r:id="rId3"/>
    <p:sldLayoutId id="2147484515" r:id="rId4"/>
    <p:sldLayoutId id="2147484516" r:id="rId5"/>
    <p:sldLayoutId id="2147484517" r:id="rId6"/>
    <p:sldLayoutId id="2147484518" r:id="rId7"/>
    <p:sldLayoutId id="2147484519" r:id="rId8"/>
    <p:sldLayoutId id="2147484528" r:id="rId9"/>
    <p:sldLayoutId id="2147484520" r:id="rId10"/>
    <p:sldLayoutId id="2147484521" r:id="rId11"/>
  </p:sldLayoutIdLst>
  <p:transition>
    <p:strips dir="rd"/>
  </p:transition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9BBB5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9BBB5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8064A2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7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7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7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7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7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openxmlformats.org/officeDocument/2006/relationships/image" Target="../media/image19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7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27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_____Microsoft_Office_Excel_97-20031.xls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2.xls"/><Relationship Id="rId2" Type="http://schemas.openxmlformats.org/officeDocument/2006/relationships/slideLayout" Target="../slideLayouts/slideLayout27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3.xls"/><Relationship Id="rId2" Type="http://schemas.openxmlformats.org/officeDocument/2006/relationships/slideLayout" Target="../slideLayouts/slideLayout27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5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33.jpeg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9.xml"/><Relationship Id="rId13" Type="http://schemas.openxmlformats.org/officeDocument/2006/relationships/diagramQuickStyle" Target="../diagrams/quickStyle10.xml"/><Relationship Id="rId18" Type="http://schemas.openxmlformats.org/officeDocument/2006/relationships/diagramColors" Target="../diagrams/colors11.xml"/><Relationship Id="rId3" Type="http://schemas.openxmlformats.org/officeDocument/2006/relationships/diagramLayout" Target="../diagrams/layout8.xml"/><Relationship Id="rId7" Type="http://schemas.openxmlformats.org/officeDocument/2006/relationships/diagramLayout" Target="../diagrams/layout9.xml"/><Relationship Id="rId12" Type="http://schemas.openxmlformats.org/officeDocument/2006/relationships/diagramLayout" Target="../diagrams/layout10.xml"/><Relationship Id="rId17" Type="http://schemas.openxmlformats.org/officeDocument/2006/relationships/diagramQuickStyle" Target="../diagrams/quickStyle11.xml"/><Relationship Id="rId2" Type="http://schemas.openxmlformats.org/officeDocument/2006/relationships/diagramData" Target="../diagrams/data8.xml"/><Relationship Id="rId16" Type="http://schemas.openxmlformats.org/officeDocument/2006/relationships/diagramLayout" Target="../diagrams/layout11.xml"/><Relationship Id="rId1" Type="http://schemas.openxmlformats.org/officeDocument/2006/relationships/slideLayout" Target="../slideLayouts/slideLayout27.xml"/><Relationship Id="rId6" Type="http://schemas.openxmlformats.org/officeDocument/2006/relationships/diagramData" Target="../diagrams/data9.xml"/><Relationship Id="rId11" Type="http://schemas.openxmlformats.org/officeDocument/2006/relationships/diagramData" Target="../diagrams/data10.xml"/><Relationship Id="rId5" Type="http://schemas.openxmlformats.org/officeDocument/2006/relationships/diagramColors" Target="../diagrams/colors8.xml"/><Relationship Id="rId15" Type="http://schemas.openxmlformats.org/officeDocument/2006/relationships/diagramData" Target="../diagrams/data11.xml"/><Relationship Id="rId10" Type="http://schemas.openxmlformats.org/officeDocument/2006/relationships/image" Target="../media/image35.jpeg"/><Relationship Id="rId19" Type="http://schemas.openxmlformats.org/officeDocument/2006/relationships/image" Target="../media/image37.jpeg"/><Relationship Id="rId4" Type="http://schemas.openxmlformats.org/officeDocument/2006/relationships/diagramQuickStyle" Target="../diagrams/quickStyle8.xml"/><Relationship Id="rId9" Type="http://schemas.openxmlformats.org/officeDocument/2006/relationships/diagramColors" Target="../diagrams/colors9.xml"/><Relationship Id="rId14" Type="http://schemas.openxmlformats.org/officeDocument/2006/relationships/diagramColors" Target="../diagrams/colors10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3.xml"/><Relationship Id="rId13" Type="http://schemas.openxmlformats.org/officeDocument/2006/relationships/diagramQuickStyle" Target="../diagrams/quickStyle14.xml"/><Relationship Id="rId3" Type="http://schemas.openxmlformats.org/officeDocument/2006/relationships/diagramLayout" Target="../diagrams/layout12.xml"/><Relationship Id="rId7" Type="http://schemas.openxmlformats.org/officeDocument/2006/relationships/diagramLayout" Target="../diagrams/layout13.xml"/><Relationship Id="rId12" Type="http://schemas.openxmlformats.org/officeDocument/2006/relationships/diagramLayout" Target="../diagrams/layout14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7.xml"/><Relationship Id="rId6" Type="http://schemas.openxmlformats.org/officeDocument/2006/relationships/diagramData" Target="../diagrams/data13.xml"/><Relationship Id="rId11" Type="http://schemas.openxmlformats.org/officeDocument/2006/relationships/diagramData" Target="../diagrams/data14.xml"/><Relationship Id="rId5" Type="http://schemas.openxmlformats.org/officeDocument/2006/relationships/diagramColors" Target="../diagrams/colors12.xml"/><Relationship Id="rId15" Type="http://schemas.openxmlformats.org/officeDocument/2006/relationships/image" Target="../media/image40.jpeg"/><Relationship Id="rId10" Type="http://schemas.openxmlformats.org/officeDocument/2006/relationships/image" Target="../media/image39.jpeg"/><Relationship Id="rId4" Type="http://schemas.openxmlformats.org/officeDocument/2006/relationships/diagramQuickStyle" Target="../diagrams/quickStyle12.xml"/><Relationship Id="rId9" Type="http://schemas.openxmlformats.org/officeDocument/2006/relationships/diagramColors" Target="../diagrams/colors13.xml"/><Relationship Id="rId14" Type="http://schemas.openxmlformats.org/officeDocument/2006/relationships/diagramColors" Target="../diagrams/colors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5.xm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7.xml"/><Relationship Id="rId6" Type="http://schemas.openxmlformats.org/officeDocument/2006/relationships/diagramColors" Target="../diagrams/colors15.xml"/><Relationship Id="rId5" Type="http://schemas.openxmlformats.org/officeDocument/2006/relationships/diagramQuickStyle" Target="../diagrams/quickStyle15.xml"/><Relationship Id="rId4" Type="http://schemas.openxmlformats.org/officeDocument/2006/relationships/diagramLayout" Target="../diagrams/layout1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7" Type="http://schemas.openxmlformats.org/officeDocument/2006/relationships/image" Target="../media/image43.jpeg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42.jpeg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mailto:adm_protsp@bignatovo.e-mordovia.ru" TargetMode="External"/><Relationship Id="rId1" Type="http://schemas.openxmlformats.org/officeDocument/2006/relationships/slideLayout" Target="../slideLayouts/slideLayout2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P8121397.JPG"/>
          <p:cNvPicPr>
            <a:picLocks noChangeAspect="1"/>
          </p:cNvPicPr>
          <p:nvPr/>
        </p:nvPicPr>
        <p:blipFill>
          <a:blip r:embed="rId3" cstate="email">
            <a:lum bright="24000"/>
          </a:blip>
          <a:stretch>
            <a:fillRect/>
          </a:stretch>
        </p:blipFill>
        <p:spPr>
          <a:xfrm>
            <a:off x="-1" y="1"/>
            <a:ext cx="9144001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755650" y="4437063"/>
            <a:ext cx="7772400" cy="1941512"/>
          </a:xfrm>
        </p:spPr>
        <p:txBody>
          <a:bodyPr anchor="b">
            <a:normAutofit fontScale="90000"/>
          </a:bodyPr>
          <a:lstStyle/>
          <a:p>
            <a:pPr eaLnBrk="1" hangingPunct="1">
              <a:defRPr/>
            </a:pPr>
            <a:r>
              <a:rPr lang="ru-RU" sz="4200" b="1" dirty="0" smtClean="0"/>
              <a:t/>
            </a:r>
            <a:br>
              <a:rPr lang="ru-RU" sz="4200" b="1" dirty="0" smtClean="0"/>
            </a:br>
            <a:r>
              <a:rPr lang="ru-RU" sz="3100" b="1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000" b="1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000" b="1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Проект решения Совета депутатов Протасовского сельского поселения Большеигнатовского муниципального района </a:t>
            </a:r>
            <a:br>
              <a:rPr lang="ru-RU" sz="2200" b="1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ru-RU" sz="2200" b="1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«О бюджете Протасовского сельского поселения Большеигнатовского муниципального района Республики Мордовия на 2018 год и на плановый период 2019 и 2020 годов»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423452" y="476672"/>
            <a:ext cx="3948324" cy="132343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4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33CC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rial" charset="0"/>
              </a:rPr>
              <a:t>БЮДЖЕТ</a:t>
            </a:r>
          </a:p>
          <a:p>
            <a:pPr algn="ctr">
              <a:defRPr/>
            </a:pPr>
            <a:r>
              <a:rPr lang="ru-RU" sz="4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33CC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rial" charset="0"/>
              </a:rPr>
              <a:t>ДЛЯ ГРАЖДАН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D80B09-BB27-490F-8211-60CA1546D768}" type="slidenum">
              <a:rPr lang="ru-RU" smtClean="0"/>
              <a:pPr>
                <a:defRPr/>
              </a:pPr>
              <a:t>1</a:t>
            </a:fld>
            <a:endParaRPr lang="ru-RU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23850" y="260350"/>
            <a:ext cx="8229600" cy="471488"/>
          </a:xfrm>
        </p:spPr>
        <p:txBody>
          <a:bodyPr/>
          <a:lstStyle/>
          <a:p>
            <a:pPr algn="ctr" eaLnBrk="1" hangingPunct="1"/>
            <a:r>
              <a:rPr lang="ru-RU" sz="2000" b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Уважаемые жители Протасовского сельского поселения!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4294967295"/>
          </p:nvPr>
        </p:nvSpPr>
        <p:spPr>
          <a:xfrm>
            <a:off x="395288" y="908050"/>
            <a:ext cx="8569325" cy="5473700"/>
          </a:xfrm>
        </p:spPr>
        <p:txBody>
          <a:bodyPr>
            <a:normAutofit/>
          </a:bodyPr>
          <a:lstStyle/>
          <a:p>
            <a:pPr marL="82550" indent="184150" eaLnBrk="1" fontAlgn="auto" hangingPunct="1"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ru-RU" sz="1600" dirty="0" smtClean="0">
                <a:solidFill>
                  <a:srgbClr val="0033CC"/>
                </a:solidFill>
              </a:rPr>
              <a:t>Представляем Вашему вниманию информационный материал – «Бюджет для граждан», который в доступной форме познакомит Вас  с положениями основного финансового документа Протасовского сельского поселения Большеигнатовского сельского поселения на 2018 год и плановый период 2019 и 2020 годов.</a:t>
            </a:r>
          </a:p>
          <a:p>
            <a:pPr marL="82550" indent="184150" eaLnBrk="1" fontAlgn="auto" hangingPunct="1"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ru-RU" sz="16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Каждый житель нашего поселения сможет самостоятельно ознакомиться с тем, каким образом расходуются бюджетные средства, какие задачи решаются при помощи бюджетных средств и какие программы являются для нас приоритетными; сможет разобраться в том, как бюджетная политика влияет на развитие нашего поселения, на улучшение качества жизни населения и каких результатов мы хотим добиться. </a:t>
            </a:r>
          </a:p>
          <a:p>
            <a:pPr marL="82550" indent="184150" eaLnBrk="1" fontAlgn="auto" hangingPunct="1"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ru-RU" sz="16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Представленная информация обеспечивает реализацию принципов прозрачности и открытости бюджетного процесса в Протасовском сельском поселении.</a:t>
            </a:r>
          </a:p>
          <a:p>
            <a:pPr marL="4035425" indent="273050" algn="just" eaLnBrk="1" fontAlgn="auto" hangingPunct="1"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endParaRPr lang="ru-RU" sz="1600" dirty="0" smtClean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  <a:p>
            <a:pPr marL="4035425" indent="273050" algn="just" eaLnBrk="1" fontAlgn="auto" hangingPunct="1"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endParaRPr lang="ru-RU" sz="1600" dirty="0" smtClean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  <a:p>
            <a:pPr marL="4035425" indent="273050" algn="just" eaLnBrk="1" fontAlgn="auto" hangingPunct="1"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ru-RU" sz="16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Глава Протасовского сельского поселения</a:t>
            </a:r>
          </a:p>
          <a:p>
            <a:pPr marL="4035425" indent="273050" algn="just" eaLnBrk="1" fontAlgn="auto" hangingPunct="1"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ru-RU" sz="16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Болеева Т.М.</a:t>
            </a:r>
          </a:p>
          <a:p>
            <a:pPr marL="274320" indent="273050" eaLnBrk="1" fontAlgn="auto" hangingPunct="1"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endParaRPr lang="ru-RU" sz="2800" dirty="0" smtClean="0">
              <a:solidFill>
                <a:srgbClr val="0033CC"/>
              </a:solidFill>
            </a:endParaRPr>
          </a:p>
          <a:p>
            <a:pPr marL="274320" indent="273050" eaLnBrk="1" fontAlgn="auto" hangingPunct="1"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endParaRPr lang="ru-RU" sz="2800" dirty="0" smtClean="0">
              <a:solidFill>
                <a:srgbClr val="0033CC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C9C7AA-FE0D-468E-A479-E6728E6CABA0}" type="slidenum">
              <a:rPr lang="ru-RU" smtClean="0"/>
              <a:pPr>
                <a:defRPr/>
              </a:pPr>
              <a:t>2</a:t>
            </a:fld>
            <a:endParaRPr lang="ru-RU"/>
          </a:p>
        </p:txBody>
      </p:sp>
      <p:pic>
        <p:nvPicPr>
          <p:cNvPr id="15365" name="Рисунок 5" descr="IMG_010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" y="4000500"/>
            <a:ext cx="3048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00165E-2443-4439-BDF8-6B21A2501DCC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  <p:sp>
        <p:nvSpPr>
          <p:cNvPr id="16387" name="TextBox 5"/>
          <p:cNvSpPr txBox="1">
            <a:spLocks noChangeArrowheads="1"/>
          </p:cNvSpPr>
          <p:nvPr/>
        </p:nvSpPr>
        <p:spPr bwMode="auto">
          <a:xfrm>
            <a:off x="323850" y="549275"/>
            <a:ext cx="5472113" cy="424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Arial Narrow" pitchFamily="34" charset="0"/>
              </a:rPr>
              <a:t>Территория Протасовского сельского поселения занимает </a:t>
            </a:r>
            <a:r>
              <a:rPr lang="ru-RU">
                <a:latin typeface="Arial Narrow" pitchFamily="34" charset="0"/>
                <a:cs typeface="Times New Roman" pitchFamily="18" charset="0"/>
              </a:rPr>
              <a:t>14531 га. В состав поселения входят </a:t>
            </a:r>
            <a:r>
              <a:rPr lang="ru-RU">
                <a:latin typeface="Arial Narrow" pitchFamily="34" charset="0"/>
              </a:rPr>
              <a:t> 7 населенных пунктов, в которых проживает 302человека, временно проживают  человек. </a:t>
            </a:r>
          </a:p>
          <a:p>
            <a:r>
              <a:rPr lang="ru-RU">
                <a:latin typeface="Arial Narrow" pitchFamily="34" charset="0"/>
              </a:rPr>
              <a:t>Административным центром является село Протасово. </a:t>
            </a:r>
            <a:br>
              <a:rPr lang="ru-RU">
                <a:latin typeface="Arial Narrow" pitchFamily="34" charset="0"/>
              </a:rPr>
            </a:br>
            <a:r>
              <a:rPr lang="ru-RU">
                <a:latin typeface="Arial Narrow" pitchFamily="34" charset="0"/>
              </a:rPr>
              <a:t>В состав Протасовского сельского поселения входят: </a:t>
            </a:r>
          </a:p>
          <a:p>
            <a:r>
              <a:rPr lang="ru-RU">
                <a:latin typeface="Arial Narrow" pitchFamily="34" charset="0"/>
              </a:rPr>
              <a:t>село Протасово – 164 человека; </a:t>
            </a:r>
          </a:p>
          <a:p>
            <a:r>
              <a:rPr lang="ru-RU">
                <a:latin typeface="Arial Narrow" pitchFamily="34" charset="0"/>
              </a:rPr>
              <a:t>Село Новое Селище – 1 человек;</a:t>
            </a:r>
          </a:p>
          <a:p>
            <a:r>
              <a:rPr lang="ru-RU">
                <a:latin typeface="Arial Narrow" pitchFamily="34" charset="0"/>
              </a:rPr>
              <a:t> деревня Новая Александровка – 51 человек:</a:t>
            </a:r>
          </a:p>
          <a:p>
            <a:r>
              <a:rPr lang="ru-RU">
                <a:latin typeface="Arial Narrow" pitchFamily="34" charset="0"/>
              </a:rPr>
              <a:t>деревня Петровка – 11 человек;</a:t>
            </a:r>
          </a:p>
          <a:p>
            <a:r>
              <a:rPr lang="ru-RU">
                <a:latin typeface="Arial Narrow" pitchFamily="34" charset="0"/>
              </a:rPr>
              <a:t> деревня Раксажены- 2 человека; </a:t>
            </a:r>
          </a:p>
          <a:p>
            <a:r>
              <a:rPr lang="ru-RU">
                <a:latin typeface="Arial Narrow" pitchFamily="34" charset="0"/>
              </a:rPr>
              <a:t>поселок Калыша – 59 человек; </a:t>
            </a:r>
          </a:p>
          <a:p>
            <a:r>
              <a:rPr lang="ru-RU">
                <a:latin typeface="Arial Narrow" pitchFamily="34" charset="0"/>
              </a:rPr>
              <a:t> поселок Лесной – 14 человек.</a:t>
            </a:r>
          </a:p>
          <a:p>
            <a:r>
              <a:rPr lang="ru-RU">
                <a:latin typeface="Arial Narrow" pitchFamily="34" charset="0"/>
              </a:rPr>
              <a:t>На территории Протасовского сельского поселения расположен Национальный парк «Смольный».</a:t>
            </a:r>
            <a:endParaRPr lang="ru-RU"/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4227513" y="74613"/>
            <a:ext cx="6889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indent="449263" algn="just" eaLnBrk="0" hangingPunct="0"/>
            <a:r>
              <a:rPr lang="ru-RU" sz="1400">
                <a:cs typeface="Times New Roman" pitchFamily="18" charset="0"/>
              </a:rPr>
              <a:t>.</a:t>
            </a:r>
            <a:endParaRPr lang="ru-RU"/>
          </a:p>
        </p:txBody>
      </p:sp>
      <p:pic>
        <p:nvPicPr>
          <p:cNvPr id="16389" name="Рисунок 8" descr="AaO43lL0KUE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4797425"/>
            <a:ext cx="2376488" cy="178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Рисунок 9" descr="SDC10023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16238" y="4724400"/>
            <a:ext cx="2459037" cy="184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рямоугольник 10"/>
          <p:cNvSpPr/>
          <p:nvPr/>
        </p:nvSpPr>
        <p:spPr>
          <a:xfrm>
            <a:off x="0" y="0"/>
            <a:ext cx="8898081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4000" b="1" i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00CC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rial Narrow" pitchFamily="34" charset="0"/>
              </a:rPr>
              <a:t>Протасовское сельское поселение</a:t>
            </a:r>
          </a:p>
        </p:txBody>
      </p:sp>
      <p:pic>
        <p:nvPicPr>
          <p:cNvPr id="16392" name="Рисунок 8" descr="К_ГП_Протасово_25000-2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500688" y="857250"/>
            <a:ext cx="3459162" cy="550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vlfin.ru/assets/uploads/%D0%A1%D1%85%D0%B5%D0%BC%D0%B0%20%D0%B1%D1%8E%D0%B4%D0%B6%D0%B5%D1%82%D0%B0-2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1000" y="815975"/>
            <a:ext cx="8343900" cy="527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F8EC4E-2171-4D12-BA55-788A0A83D7F9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fed7c7418dd0f5b0d055843e437c01ec4c2b23a8"/>
          <p:cNvPicPr>
            <a:picLocks noChangeAspect="1" noChangeArrowheads="1"/>
          </p:cNvPicPr>
          <p:nvPr/>
        </p:nvPicPr>
        <p:blipFill>
          <a:blip r:embed="rId2"/>
          <a:srcRect t="18269" b="18269"/>
          <a:stretch>
            <a:fillRect/>
          </a:stretch>
        </p:blipFill>
        <p:spPr bwMode="auto">
          <a:xfrm>
            <a:off x="3492500" y="1700213"/>
            <a:ext cx="1927225" cy="2592387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21240D-61DB-4AC3-ADD7-6D42AEA46293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259632" y="116632"/>
            <a:ext cx="6567486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4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00CC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rial Narrow" pitchFamily="34" charset="0"/>
              </a:rPr>
              <a:t>Что такое  бюджет?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836712"/>
            <a:ext cx="8568952" cy="83099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altLang="ru-RU" sz="1600" b="1" u="sng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r>
              <a:rPr lang="ru-RU" altLang="ru-RU" sz="1600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(ОТ  СТАРОНОРМАНДСКОГО  </a:t>
            </a:r>
            <a:r>
              <a:rPr lang="en-US" altLang="ru-RU" sz="1600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BOVGETTE -</a:t>
            </a:r>
            <a:r>
              <a:rPr lang="ru-RU" altLang="ru-RU" sz="1600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 КОШЕЛЬ ,СУМКА, КОЖАННЫЙ МЕШОК ) – ФОРМА ОБРАЗОВАНИЯ  И  РАСХОДОВАНИЯ  ДЕНЕЖНЫХ  СРЕДСТВ,  ПРЕДНАЗНАЧЕННЫХ  ДЛЯ  ФИНАНСОВОГО  ОБЕСПЕЧЕНИЯ  ДЕЯТЕЛЬНОСТИ</a:t>
            </a:r>
            <a:endParaRPr lang="ru-RU" sz="1600" dirty="0">
              <a:solidFill>
                <a:srgbClr val="0033CC"/>
              </a:solidFill>
            </a:endParaRPr>
          </a:p>
        </p:txBody>
      </p:sp>
      <p:sp>
        <p:nvSpPr>
          <p:cNvPr id="8" name="Трапеция 7"/>
          <p:cNvSpPr/>
          <p:nvPr/>
        </p:nvSpPr>
        <p:spPr>
          <a:xfrm>
            <a:off x="395288" y="1773238"/>
            <a:ext cx="3600450" cy="2808287"/>
          </a:xfrm>
          <a:prstGeom prst="trapezoid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u="sng" dirty="0">
                <a:solidFill>
                  <a:srgbClr val="7030A0"/>
                </a:solidFill>
              </a:rPr>
              <a:t>ДОХОДЫ –</a:t>
            </a:r>
          </a:p>
          <a:p>
            <a:pPr algn="ctr">
              <a:defRPr/>
            </a:pPr>
            <a:r>
              <a:rPr lang="ru-RU" dirty="0">
                <a:solidFill>
                  <a:srgbClr val="7030A0"/>
                </a:solidFill>
              </a:rPr>
              <a:t> это поступающие в бюджет денежные средства (налоги, административные платежи и сборы, безвозмездные поступления</a:t>
            </a:r>
          </a:p>
        </p:txBody>
      </p:sp>
      <p:sp>
        <p:nvSpPr>
          <p:cNvPr id="9" name="Трапеция 8"/>
          <p:cNvSpPr/>
          <p:nvPr/>
        </p:nvSpPr>
        <p:spPr>
          <a:xfrm>
            <a:off x="4859338" y="1773238"/>
            <a:ext cx="4105275" cy="2808287"/>
          </a:xfrm>
          <a:prstGeom prst="trapezoid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u="sng" dirty="0">
                <a:solidFill>
                  <a:srgbClr val="7030A0"/>
                </a:solidFill>
              </a:rPr>
              <a:t>РАСХОДЫ –</a:t>
            </a:r>
          </a:p>
          <a:p>
            <a:pPr algn="ctr">
              <a:defRPr/>
            </a:pPr>
            <a:r>
              <a:rPr lang="ru-RU" dirty="0">
                <a:solidFill>
                  <a:srgbClr val="7030A0"/>
                </a:solidFill>
              </a:rPr>
              <a:t> это выплачиваемые из  бюджета  денежные средства (содержание муниципальных бюджетных учреждений, благоустройство территорий, содержание дорог и </a:t>
            </a:r>
            <a:r>
              <a:rPr lang="ru-RU" dirty="0" err="1">
                <a:solidFill>
                  <a:srgbClr val="7030A0"/>
                </a:solidFill>
              </a:rPr>
              <a:t>почее</a:t>
            </a:r>
            <a:r>
              <a:rPr lang="ru-RU" dirty="0">
                <a:solidFill>
                  <a:srgbClr val="7030A0"/>
                </a:solidFill>
              </a:rPr>
              <a:t>)</a:t>
            </a:r>
          </a:p>
        </p:txBody>
      </p:sp>
      <p:pic>
        <p:nvPicPr>
          <p:cNvPr id="1844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03575" y="4365625"/>
            <a:ext cx="2447925" cy="2363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Скругленный прямоугольник 9"/>
          <p:cNvSpPr/>
          <p:nvPr/>
        </p:nvSpPr>
        <p:spPr>
          <a:xfrm>
            <a:off x="611188" y="4797425"/>
            <a:ext cx="2447925" cy="158432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buFont typeface="Georgia" pitchFamily="18" charset="0"/>
              <a:buNone/>
              <a:defRPr/>
            </a:pPr>
            <a:r>
              <a:rPr lang="ru-RU" altLang="ru-RU" sz="16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Превышение доходов над расходами образует </a:t>
            </a:r>
          </a:p>
          <a:p>
            <a:pPr>
              <a:buFont typeface="Georgia" pitchFamily="18" charset="0"/>
              <a:buNone/>
              <a:defRPr/>
            </a:pPr>
            <a:r>
              <a:rPr lang="ru-RU" altLang="ru-RU" sz="16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положительный остаток</a:t>
            </a:r>
          </a:p>
          <a:p>
            <a:pPr>
              <a:buFont typeface="Georgia" pitchFamily="18" charset="0"/>
              <a:buNone/>
              <a:defRPr/>
            </a:pPr>
            <a:r>
              <a:rPr lang="ru-RU" altLang="ru-RU" sz="16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средств бюджета</a:t>
            </a:r>
          </a:p>
          <a:p>
            <a:pPr>
              <a:buFont typeface="Georgia" pitchFamily="18" charset="0"/>
              <a:buNone/>
              <a:defRPr/>
            </a:pPr>
            <a:r>
              <a:rPr lang="ru-RU" altLang="ru-RU" sz="1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altLang="ru-RU" sz="16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профицит</a:t>
            </a:r>
            <a:r>
              <a:rPr lang="ru-RU" altLang="ru-RU" sz="1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600" b="1" dirty="0">
              <a:solidFill>
                <a:srgbClr val="C00000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795963" y="4724400"/>
            <a:ext cx="2447925" cy="158432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buFont typeface="Georgia" pitchFamily="18" charset="0"/>
              <a:buNone/>
              <a:defRPr/>
            </a:pPr>
            <a:r>
              <a:rPr lang="ru-RU" altLang="ru-RU" sz="16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Если расходная часть бюджета превышает доходную, то бюджет формируется</a:t>
            </a:r>
          </a:p>
          <a:p>
            <a:pPr>
              <a:buFont typeface="Georgia" pitchFamily="18" charset="0"/>
              <a:buNone/>
              <a:defRPr/>
            </a:pPr>
            <a:r>
              <a:rPr lang="ru-RU" altLang="ru-RU" sz="16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 дефицитом</a:t>
            </a:r>
            <a:endParaRPr lang="ru-RU" sz="16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258095-7372-46FA-9E12-B7782C71B046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945043" y="0"/>
            <a:ext cx="528221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4000" b="1" i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33CC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Основные понятия</a:t>
            </a:r>
          </a:p>
        </p:txBody>
      </p:sp>
      <p:graphicFrame>
        <p:nvGraphicFramePr>
          <p:cNvPr id="4" name="Схема 3"/>
          <p:cNvGraphicFramePr/>
          <p:nvPr/>
        </p:nvGraphicFramePr>
        <p:xfrm>
          <a:off x="395536" y="980728"/>
          <a:ext cx="8462744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50825" y="333375"/>
            <a:ext cx="8424863" cy="574675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400" b="1" u="sng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БЮДЖЕТНЫЙ ПРОЦЕСС </a:t>
            </a:r>
            <a:r>
              <a:rPr lang="ru-RU" sz="24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– ЕЖЕГОДНОЕ ФОРМИРОВАНИЕ И ИСПОЛЕНИЕ БЮДЖЕТА</a:t>
            </a: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sz="quarter" idx="4294967295"/>
          </p:nvPr>
        </p:nvGraphicFramePr>
        <p:xfrm>
          <a:off x="323528" y="1268760"/>
          <a:ext cx="8712968" cy="48291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C6E412A-4874-43E8-B801-43CC749EC821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23850" y="188913"/>
            <a:ext cx="8569325" cy="1222375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Основа формирования бюджета  Протасовского сельского поселения Большеигнатовского муниципального района на 2018 год и на плановый период 2019 и 2020 годов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4294967295"/>
          </p:nvPr>
        </p:nvGraphicFramePr>
        <p:xfrm>
          <a:off x="395536" y="1484784"/>
          <a:ext cx="8229600" cy="43308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EF6392-25C2-487C-BCB5-40C3BE792094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95288" y="115888"/>
            <a:ext cx="8353425" cy="720725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НАПРАВЛЕНИЯ БЮДЖЕТНОЙ  ПОЛИТИКИ НА 2018  ГОД И НА ПЛАНОВЫЙ ПЕРИОД 2019 И 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2020 годов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0837B50-F302-4A0B-ABB5-9874DCCAAA37}" type="slidenum">
              <a:rPr lang="ru-RU" smtClean="0"/>
              <a:pPr>
                <a:defRPr/>
              </a:pPr>
              <a:t>9</a:t>
            </a:fld>
            <a:endParaRPr lang="ru-RU"/>
          </a:p>
        </p:txBody>
      </p:sp>
      <p:graphicFrame>
        <p:nvGraphicFramePr>
          <p:cNvPr id="7" name="Схема 6"/>
          <p:cNvGraphicFramePr/>
          <p:nvPr/>
        </p:nvGraphicFramePr>
        <p:xfrm>
          <a:off x="179512" y="980728"/>
          <a:ext cx="8820472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95288" y="115888"/>
            <a:ext cx="8353425" cy="720725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НАПРАВЛЕНИЯ БЮДЖЕТНОЙ  ПОЛИТИКИ НА 2018  ГОД И НА ПЛАНОВЫЙ ПЕРИОД 2019 И 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2020 годов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2B253DF-BDE0-4145-8C0A-D8085C0C4E65}" type="slidenum">
              <a:rPr lang="ru-RU" smtClean="0"/>
              <a:pPr>
                <a:defRPr/>
              </a:pPr>
              <a:t>10</a:t>
            </a:fld>
            <a:endParaRPr lang="ru-RU"/>
          </a:p>
        </p:txBody>
      </p:sp>
      <p:graphicFrame>
        <p:nvGraphicFramePr>
          <p:cNvPr id="7" name="Схема 6"/>
          <p:cNvGraphicFramePr/>
          <p:nvPr/>
        </p:nvGraphicFramePr>
        <p:xfrm>
          <a:off x="179512" y="980728"/>
          <a:ext cx="8820472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85C5F8-7AFF-44AC-8EAB-E228A3F95CF9}" type="slidenum">
              <a:rPr lang="ru-RU" smtClean="0"/>
              <a:pPr>
                <a:defRPr/>
              </a:pPr>
              <a:t>11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971600" y="116633"/>
            <a:ext cx="7384136" cy="138499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600" b="1" i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00CC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Структура бюджета</a:t>
            </a:r>
          </a:p>
          <a:p>
            <a:pPr algn="ctr">
              <a:defRPr/>
            </a:pPr>
            <a:r>
              <a:rPr lang="ru-RU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00CC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</a:rPr>
              <a:t>Протасовского сельского</a:t>
            </a:r>
            <a:r>
              <a:rPr lang="ru-RU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00CC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ru-RU" sz="2400" b="1" i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00CC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</a:rPr>
              <a:t>поселения </a:t>
            </a:r>
          </a:p>
          <a:p>
            <a:pPr algn="ctr">
              <a:defRPr/>
            </a:pPr>
            <a:r>
              <a:rPr lang="ru-RU" sz="2400" b="1" i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00CC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</a:rPr>
              <a:t>на 2018 год и плановый период 2019 и 2020 годов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708400" y="1628775"/>
            <a:ext cx="1727200" cy="1079500"/>
          </a:xfrm>
          <a:prstGeom prst="rect">
            <a:avLst/>
          </a:prstGeom>
          <a:gradFill>
            <a:gsLst>
              <a:gs pos="0">
                <a:schemeClr val="accent5">
                  <a:lumMod val="20000"/>
                  <a:lumOff val="8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solidFill>
                  <a:srgbClr val="0000CC"/>
                </a:solidFill>
              </a:rPr>
              <a:t>БЮДЖЕТ ПОСЕЛЕНИЯ</a:t>
            </a:r>
          </a:p>
        </p:txBody>
      </p:sp>
      <p:cxnSp>
        <p:nvCxnSpPr>
          <p:cNvPr id="8" name="Прямая соединительная линия 7"/>
          <p:cNvCxnSpPr>
            <a:stCxn id="6" idx="2"/>
          </p:cNvCxnSpPr>
          <p:nvPr/>
        </p:nvCxnSpPr>
        <p:spPr>
          <a:xfrm>
            <a:off x="4572000" y="2708275"/>
            <a:ext cx="0" cy="28892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2051050" y="2997200"/>
            <a:ext cx="4824413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6875463" y="2997200"/>
            <a:ext cx="0" cy="28733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2051050" y="2997200"/>
            <a:ext cx="0" cy="28733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Скругленный прямоугольник 14"/>
          <p:cNvSpPr/>
          <p:nvPr/>
        </p:nvSpPr>
        <p:spPr>
          <a:xfrm>
            <a:off x="1187450" y="3284538"/>
            <a:ext cx="2016125" cy="1008062"/>
          </a:xfrm>
          <a:prstGeom prst="roundRect">
            <a:avLst/>
          </a:prstGeom>
          <a:solidFill>
            <a:schemeClr val="accent5">
              <a:lumMod val="40000"/>
              <a:lumOff val="60000"/>
              <a:alpha val="6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solidFill>
                  <a:srgbClr val="0000CC"/>
                </a:solidFill>
              </a:rPr>
              <a:t>Доходы бюджета</a:t>
            </a:r>
          </a:p>
          <a:p>
            <a:pPr algn="ctr">
              <a:defRPr/>
            </a:pPr>
            <a:r>
              <a:rPr lang="ru-RU" dirty="0">
                <a:solidFill>
                  <a:schemeClr val="tx1"/>
                </a:solidFill>
              </a:rPr>
              <a:t>(1720,1 тыс. руб.)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6300788" y="3284538"/>
            <a:ext cx="2016125" cy="1008062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solidFill>
                  <a:srgbClr val="0000CC"/>
                </a:solidFill>
              </a:rPr>
              <a:t>Расходы бюджета</a:t>
            </a:r>
          </a:p>
          <a:p>
            <a:pPr algn="ctr">
              <a:defRPr/>
            </a:pPr>
            <a:r>
              <a:rPr lang="ru-RU" dirty="0">
                <a:solidFill>
                  <a:schemeClr val="tx1"/>
                </a:solidFill>
              </a:rPr>
              <a:t>(1732,4 тыс.руб.)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0" y="4652963"/>
            <a:ext cx="1547813" cy="12969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0000CC"/>
                </a:solidFill>
              </a:rPr>
              <a:t>Налоговые </a:t>
            </a:r>
          </a:p>
          <a:p>
            <a:pPr algn="ctr">
              <a:defRPr/>
            </a:pPr>
            <a:endParaRPr lang="ru-RU" sz="1600" dirty="0">
              <a:solidFill>
                <a:srgbClr val="0000CC"/>
              </a:solidFill>
            </a:endParaRPr>
          </a:p>
          <a:p>
            <a:pPr algn="ctr">
              <a:defRPr/>
            </a:pPr>
            <a:r>
              <a:rPr lang="ru-RU" sz="1600" dirty="0">
                <a:solidFill>
                  <a:schemeClr val="tx1"/>
                </a:solidFill>
              </a:rPr>
              <a:t>(</a:t>
            </a:r>
            <a:r>
              <a:rPr lang="ru-RU" sz="1400" dirty="0">
                <a:solidFill>
                  <a:schemeClr val="tx1"/>
                </a:solidFill>
              </a:rPr>
              <a:t>212,8 тыс. </a:t>
            </a:r>
            <a:r>
              <a:rPr lang="ru-RU" sz="1400" dirty="0" err="1">
                <a:solidFill>
                  <a:schemeClr val="tx1"/>
                </a:solidFill>
              </a:rPr>
              <a:t>руб</a:t>
            </a:r>
            <a:r>
              <a:rPr lang="ru-RU" sz="1400" dirty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1619250" y="4652963"/>
            <a:ext cx="1728788" cy="12969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0000CC"/>
                </a:solidFill>
              </a:rPr>
              <a:t>Неналоговые</a:t>
            </a:r>
          </a:p>
          <a:p>
            <a:pPr algn="ctr">
              <a:defRPr/>
            </a:pPr>
            <a:endParaRPr lang="ru-RU" sz="1600" dirty="0">
              <a:solidFill>
                <a:srgbClr val="0000CC"/>
              </a:solidFill>
            </a:endParaRPr>
          </a:p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Arial Narrow" pitchFamily="34" charset="0"/>
              </a:rPr>
              <a:t>(32,5 тыс.руб.)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3419475" y="4652963"/>
            <a:ext cx="1944688" cy="12969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0000CC"/>
                </a:solidFill>
              </a:rPr>
              <a:t>Безвозмездные поступления </a:t>
            </a:r>
            <a:r>
              <a:rPr lang="ru-RU" sz="1400" dirty="0">
                <a:solidFill>
                  <a:schemeClr val="tx1"/>
                </a:solidFill>
              </a:rPr>
              <a:t>(1474,7 </a:t>
            </a:r>
            <a:r>
              <a:rPr lang="ru-RU" sz="1400" dirty="0" err="1">
                <a:solidFill>
                  <a:schemeClr val="tx1"/>
                </a:solidFill>
              </a:rPr>
              <a:t>тыс.руб</a:t>
            </a:r>
            <a:r>
              <a:rPr lang="ru-RU" sz="1400" dirty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7164388" y="4652963"/>
            <a:ext cx="1871662" cy="12969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dirty="0" err="1">
                <a:solidFill>
                  <a:srgbClr val="0000CC"/>
                </a:solidFill>
              </a:rPr>
              <a:t>Непрограммные</a:t>
            </a:r>
            <a:endParaRPr lang="ru-RU" sz="1600" dirty="0">
              <a:solidFill>
                <a:srgbClr val="0000CC"/>
              </a:solidFill>
            </a:endParaRPr>
          </a:p>
          <a:p>
            <a:pPr algn="ctr">
              <a:defRPr/>
            </a:pPr>
            <a:endParaRPr lang="ru-RU" sz="1600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ru-RU" sz="1600" dirty="0">
                <a:solidFill>
                  <a:schemeClr val="tx1"/>
                </a:solidFill>
              </a:rPr>
              <a:t>(1154,0 </a:t>
            </a:r>
            <a:r>
              <a:rPr lang="ru-RU" sz="1600" dirty="0" err="1">
                <a:solidFill>
                  <a:schemeClr val="tx1"/>
                </a:solidFill>
              </a:rPr>
              <a:t>тыс.руб</a:t>
            </a:r>
            <a:r>
              <a:rPr lang="ru-RU" sz="1600" dirty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5435600" y="4652963"/>
            <a:ext cx="1657350" cy="12969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dirty="0">
                <a:solidFill>
                  <a:srgbClr val="0000CC"/>
                </a:solidFill>
              </a:rPr>
              <a:t>Программные</a:t>
            </a:r>
          </a:p>
          <a:p>
            <a:pPr algn="ctr">
              <a:defRPr/>
            </a:pPr>
            <a:endParaRPr lang="ru-RU" sz="1600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</a:rPr>
              <a:t>(578,4 тыс. </a:t>
            </a:r>
            <a:r>
              <a:rPr lang="ru-RU" sz="1400" dirty="0" err="1">
                <a:solidFill>
                  <a:schemeClr val="tx1"/>
                </a:solidFill>
              </a:rPr>
              <a:t>руб</a:t>
            </a:r>
            <a:r>
              <a:rPr lang="ru-RU" sz="1400" dirty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23" name="Стрелка влево 22"/>
          <p:cNvSpPr/>
          <p:nvPr/>
        </p:nvSpPr>
        <p:spPr>
          <a:xfrm>
            <a:off x="3492500" y="3284538"/>
            <a:ext cx="2303463" cy="1081087"/>
          </a:xfrm>
          <a:prstGeom prst="leftArrow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solidFill>
                  <a:srgbClr val="C00000"/>
                </a:solidFill>
              </a:rPr>
              <a:t>Дефицитный</a:t>
            </a:r>
          </a:p>
          <a:p>
            <a:pPr algn="ctr">
              <a:defRPr/>
            </a:pPr>
            <a:r>
              <a:rPr lang="ru-RU" dirty="0">
                <a:solidFill>
                  <a:schemeClr val="tx1"/>
                </a:solidFill>
              </a:rPr>
              <a:t>(12,3 тыс.руб.)</a:t>
            </a:r>
          </a:p>
        </p:txBody>
      </p:sp>
      <p:cxnSp>
        <p:nvCxnSpPr>
          <p:cNvPr id="33" name="Прямая соединительная линия 32"/>
          <p:cNvCxnSpPr/>
          <p:nvPr/>
        </p:nvCxnSpPr>
        <p:spPr>
          <a:xfrm>
            <a:off x="971550" y="4437063"/>
            <a:ext cx="295275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>
            <a:off x="971550" y="4437063"/>
            <a:ext cx="0" cy="2159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/>
          <p:nvPr/>
        </p:nvCxnSpPr>
        <p:spPr>
          <a:xfrm>
            <a:off x="2339975" y="4437063"/>
            <a:ext cx="0" cy="2159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единительная линия 46"/>
          <p:cNvCxnSpPr/>
          <p:nvPr/>
        </p:nvCxnSpPr>
        <p:spPr>
          <a:xfrm>
            <a:off x="6300788" y="4437063"/>
            <a:ext cx="17272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единительная линия 50"/>
          <p:cNvCxnSpPr>
            <a:endCxn id="21" idx="0"/>
          </p:cNvCxnSpPr>
          <p:nvPr/>
        </p:nvCxnSpPr>
        <p:spPr>
          <a:xfrm>
            <a:off x="8027988" y="4437063"/>
            <a:ext cx="73025" cy="2159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единительная линия 53"/>
          <p:cNvCxnSpPr>
            <a:stCxn id="16" idx="2"/>
          </p:cNvCxnSpPr>
          <p:nvPr/>
        </p:nvCxnSpPr>
        <p:spPr>
          <a:xfrm>
            <a:off x="7308850" y="4292600"/>
            <a:ext cx="0" cy="14446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Прямая соединительная линия 69"/>
          <p:cNvCxnSpPr/>
          <p:nvPr/>
        </p:nvCxnSpPr>
        <p:spPr>
          <a:xfrm>
            <a:off x="3924300" y="4437063"/>
            <a:ext cx="0" cy="2159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Прямая соединительная линия 71"/>
          <p:cNvCxnSpPr>
            <a:endCxn id="22" idx="0"/>
          </p:cNvCxnSpPr>
          <p:nvPr/>
        </p:nvCxnSpPr>
        <p:spPr>
          <a:xfrm flipH="1">
            <a:off x="6264275" y="4437063"/>
            <a:ext cx="36513" cy="2159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Прямая со стрелкой 77"/>
          <p:cNvCxnSpPr/>
          <p:nvPr/>
        </p:nvCxnSpPr>
        <p:spPr>
          <a:xfrm>
            <a:off x="2051050" y="4292600"/>
            <a:ext cx="0" cy="144463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38C2E3F-E8ED-4459-AFE2-E81017BDA1D9}" type="slidenum">
              <a:rPr lang="ru-RU" smtClean="0"/>
              <a:pPr>
                <a:defRPr/>
              </a:pPr>
              <a:t>12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187624" y="0"/>
            <a:ext cx="6624736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4000" b="1" i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00CC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ДОХОДЫ БЮДЖЕТА</a:t>
            </a:r>
          </a:p>
        </p:txBody>
      </p:sp>
      <p:grpSp>
        <p:nvGrpSpPr>
          <p:cNvPr id="2" name="Organization Chart 10"/>
          <p:cNvGrpSpPr>
            <a:grpSpLocks/>
          </p:cNvGrpSpPr>
          <p:nvPr/>
        </p:nvGrpSpPr>
        <p:grpSpPr bwMode="auto">
          <a:xfrm>
            <a:off x="611560" y="548680"/>
            <a:ext cx="7772400" cy="2044700"/>
            <a:chOff x="410" y="705"/>
            <a:chExt cx="4236" cy="1288"/>
          </a:xfrm>
          <a:blipFill>
            <a:blip r:embed="rId2"/>
            <a:tile tx="0" ty="0" sx="100000" sy="100000" flip="none" algn="tl"/>
          </a:blipFill>
        </p:grpSpPr>
        <p:cxnSp>
          <p:nvCxnSpPr>
            <p:cNvPr id="12" name="_s8196"/>
            <p:cNvCxnSpPr>
              <a:cxnSpLocks noChangeShapeType="1"/>
              <a:stCxn id="18" idx="0"/>
              <a:endCxn id="15" idx="2"/>
            </p:cNvCxnSpPr>
            <p:nvPr/>
          </p:nvCxnSpPr>
          <p:spPr bwMode="auto">
            <a:xfrm rot="5400000" flipH="1">
              <a:off x="3187" y="577"/>
              <a:ext cx="144" cy="1459"/>
            </a:xfrm>
            <a:prstGeom prst="bentConnector3">
              <a:avLst>
                <a:gd name="adj1" fmla="val 50000"/>
              </a:avLst>
            </a:prstGeom>
            <a:grpFill/>
            <a:ln w="28575">
              <a:solidFill>
                <a:schemeClr val="tx1"/>
              </a:solidFill>
              <a:miter lim="800000"/>
              <a:headEnd/>
              <a:tailEnd/>
            </a:ln>
            <a:extLst/>
          </p:spPr>
        </p:cxnSp>
        <p:cxnSp>
          <p:nvCxnSpPr>
            <p:cNvPr id="13" name="_s8197"/>
            <p:cNvCxnSpPr>
              <a:cxnSpLocks noChangeShapeType="1"/>
              <a:stCxn id="17" idx="0"/>
              <a:endCxn id="15" idx="2"/>
            </p:cNvCxnSpPr>
            <p:nvPr/>
          </p:nvCxnSpPr>
          <p:spPr bwMode="auto">
            <a:xfrm rot="16200000">
              <a:off x="2457" y="1306"/>
              <a:ext cx="144" cy="1"/>
            </a:xfrm>
            <a:prstGeom prst="bentConnector3">
              <a:avLst>
                <a:gd name="adj1" fmla="val 50000"/>
              </a:avLst>
            </a:prstGeom>
            <a:grpFill/>
            <a:ln w="28575">
              <a:solidFill>
                <a:schemeClr val="tx1"/>
              </a:solidFill>
              <a:miter lim="800000"/>
              <a:headEnd/>
              <a:tailEnd/>
            </a:ln>
            <a:extLst/>
          </p:spPr>
        </p:cxnSp>
        <p:cxnSp>
          <p:nvCxnSpPr>
            <p:cNvPr id="14" name="_s8198"/>
            <p:cNvCxnSpPr>
              <a:cxnSpLocks noChangeShapeType="1"/>
              <a:stCxn id="16" idx="0"/>
              <a:endCxn id="15" idx="2"/>
            </p:cNvCxnSpPr>
            <p:nvPr/>
          </p:nvCxnSpPr>
          <p:spPr bwMode="auto">
            <a:xfrm rot="16200000">
              <a:off x="1727" y="576"/>
              <a:ext cx="144" cy="1461"/>
            </a:xfrm>
            <a:prstGeom prst="bentConnector3">
              <a:avLst>
                <a:gd name="adj1" fmla="val 50000"/>
              </a:avLst>
            </a:prstGeom>
            <a:grpFill/>
            <a:ln w="28575">
              <a:solidFill>
                <a:schemeClr val="tx1"/>
              </a:solidFill>
              <a:miter lim="800000"/>
              <a:headEnd/>
              <a:tailEnd/>
            </a:ln>
            <a:extLst/>
          </p:spPr>
        </p:cxnSp>
        <p:sp>
          <p:nvSpPr>
            <p:cNvPr id="15" name="_s8199"/>
            <p:cNvSpPr>
              <a:spLocks noChangeArrowheads="1"/>
            </p:cNvSpPr>
            <p:nvPr/>
          </p:nvSpPr>
          <p:spPr bwMode="auto">
            <a:xfrm>
              <a:off x="1800" y="919"/>
              <a:ext cx="1457" cy="316"/>
            </a:xfrm>
            <a:prstGeom prst="roundRect">
              <a:avLst>
                <a:gd name="adj" fmla="val 16667"/>
              </a:avLst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86868" tIns="43434" rIns="86868" bIns="43434" anchor="ctr"/>
            <a:lstStyle/>
            <a:p>
              <a:pPr algn="ctr" eaLnBrk="0" hangingPunct="0">
                <a:defRPr/>
              </a:pPr>
              <a:r>
                <a:rPr lang="ru-RU" altLang="ru-RU" sz="2400" dirty="0">
                  <a:latin typeface="Arial" charset="0"/>
                  <a:cs typeface="Arial" charset="0"/>
                </a:rPr>
                <a:t>Доходы бюджета</a:t>
              </a:r>
            </a:p>
          </p:txBody>
        </p:sp>
        <p:sp>
          <p:nvSpPr>
            <p:cNvPr id="16" name="_s8200"/>
            <p:cNvSpPr>
              <a:spLocks noChangeArrowheads="1"/>
            </p:cNvSpPr>
            <p:nvPr/>
          </p:nvSpPr>
          <p:spPr bwMode="auto">
            <a:xfrm>
              <a:off x="410" y="1379"/>
              <a:ext cx="1316" cy="422"/>
            </a:xfrm>
            <a:prstGeom prst="roundRect">
              <a:avLst>
                <a:gd name="adj" fmla="val 16667"/>
              </a:avLst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86868" tIns="43434" rIns="86868" bIns="43434" anchor="ctr"/>
            <a:lstStyle/>
            <a:p>
              <a:pPr algn="ctr" eaLnBrk="0" hangingPunct="0">
                <a:defRPr/>
              </a:pPr>
              <a:r>
                <a:rPr lang="ru-RU" altLang="ru-RU" sz="1700" dirty="0">
                  <a:latin typeface="Arial" charset="0"/>
                  <a:cs typeface="Arial" charset="0"/>
                </a:rPr>
                <a:t>Налоговые доходы</a:t>
              </a:r>
            </a:p>
          </p:txBody>
        </p:sp>
        <p:sp>
          <p:nvSpPr>
            <p:cNvPr id="17" name="_s8201"/>
            <p:cNvSpPr>
              <a:spLocks noChangeArrowheads="1"/>
            </p:cNvSpPr>
            <p:nvPr/>
          </p:nvSpPr>
          <p:spPr bwMode="auto">
            <a:xfrm>
              <a:off x="1870" y="1379"/>
              <a:ext cx="1316" cy="422"/>
            </a:xfrm>
            <a:prstGeom prst="roundRect">
              <a:avLst>
                <a:gd name="adj" fmla="val 16667"/>
              </a:avLst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86868" tIns="43434" rIns="86868" bIns="43434" anchor="ctr"/>
            <a:lstStyle/>
            <a:p>
              <a:pPr algn="ctr" eaLnBrk="0" hangingPunct="0">
                <a:defRPr/>
              </a:pPr>
              <a:r>
                <a:rPr lang="ru-RU" altLang="ru-RU" sz="1700" dirty="0">
                  <a:latin typeface="Arial" charset="0"/>
                  <a:cs typeface="Arial" charset="0"/>
                </a:rPr>
                <a:t>Неналоговые доходы</a:t>
              </a:r>
            </a:p>
          </p:txBody>
        </p:sp>
        <p:sp>
          <p:nvSpPr>
            <p:cNvPr id="18" name="_s8202"/>
            <p:cNvSpPr>
              <a:spLocks noChangeArrowheads="1"/>
            </p:cNvSpPr>
            <p:nvPr/>
          </p:nvSpPr>
          <p:spPr bwMode="auto">
            <a:xfrm>
              <a:off x="3330" y="1379"/>
              <a:ext cx="1316" cy="422"/>
            </a:xfrm>
            <a:prstGeom prst="roundRect">
              <a:avLst>
                <a:gd name="adj" fmla="val 16667"/>
              </a:avLst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86868" tIns="43434" rIns="86868" bIns="43434" anchor="ctr"/>
            <a:lstStyle/>
            <a:p>
              <a:pPr algn="ctr" eaLnBrk="0" hangingPunct="0">
                <a:defRPr/>
              </a:pPr>
              <a:r>
                <a:rPr lang="ru-RU" altLang="ru-RU" sz="1700">
                  <a:latin typeface="Arial" charset="0"/>
                  <a:cs typeface="Arial" charset="0"/>
                </a:rPr>
                <a:t>Безвозмездные </a:t>
              </a:r>
            </a:p>
            <a:p>
              <a:pPr algn="ctr" eaLnBrk="0" hangingPunct="0">
                <a:defRPr/>
              </a:pPr>
              <a:r>
                <a:rPr lang="ru-RU" altLang="ru-RU" sz="1700">
                  <a:latin typeface="Arial" charset="0"/>
                  <a:cs typeface="Arial" charset="0"/>
                </a:rPr>
                <a:t>поступления</a:t>
              </a:r>
            </a:p>
          </p:txBody>
        </p:sp>
      </p:grpSp>
      <p:graphicFrame>
        <p:nvGraphicFramePr>
          <p:cNvPr id="25" name="Схема 24"/>
          <p:cNvGraphicFramePr/>
          <p:nvPr/>
        </p:nvGraphicFramePr>
        <p:xfrm>
          <a:off x="611560" y="2420888"/>
          <a:ext cx="7920880" cy="42484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5606" name="Picture 4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835150" y="2420938"/>
            <a:ext cx="1146175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DD8A1AF-2366-4D73-A9DA-E9278FFECE5B}" type="slidenum">
              <a:rPr lang="ru-RU" smtClean="0"/>
              <a:pPr>
                <a:defRPr/>
              </a:pPr>
              <a:t>13</a:t>
            </a:fld>
            <a:endParaRPr lang="ru-RU"/>
          </a:p>
        </p:txBody>
      </p:sp>
      <p:sp>
        <p:nvSpPr>
          <p:cNvPr id="3" name="Rectangle 2">
            <a:extLst>
              <a:ext uri="{FF2B5EF4-FFF2-40B4-BE49-F238E27FC236}"/>
            </a:extLst>
          </p:cNvPr>
          <p:cNvSpPr txBox="1">
            <a:spLocks noChangeArrowheads="1"/>
          </p:cNvSpPr>
          <p:nvPr/>
        </p:nvSpPr>
        <p:spPr>
          <a:xfrm>
            <a:off x="2843213" y="188913"/>
            <a:ext cx="6105525" cy="936625"/>
          </a:xfrm>
          <a:prstGeom prst="rect">
            <a:avLst/>
          </a:prstGeo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200" b="1" i="1" dirty="0">
                <a:solidFill>
                  <a:srgbClr val="0000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  <a:ea typeface="+mj-ea"/>
                <a:cs typeface="+mj-cs"/>
              </a:rPr>
              <a:t>Налоговые и неналоговые доходы бюджета Протасовского сельского поселения </a:t>
            </a:r>
            <a:r>
              <a:rPr lang="ru-RU" sz="2800" b="1" i="1" dirty="0">
                <a:solidFill>
                  <a:srgbClr val="0000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ru-RU" sz="2800" b="1" i="1" dirty="0">
                <a:solidFill>
                  <a:srgbClr val="0000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  <a:ea typeface="+mj-ea"/>
                <a:cs typeface="+mj-cs"/>
              </a:rPr>
            </a:br>
            <a:endParaRPr lang="ru-RU" sz="2800" b="1" i="1" dirty="0">
              <a:solidFill>
                <a:srgbClr val="0000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26628" name="Picture 6" descr="G:\Презентации для PowerPoint 2003 и ниже\nalog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260350"/>
            <a:ext cx="2547938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357188" y="2276475"/>
          <a:ext cx="8572559" cy="4367234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3429025"/>
                <a:gridCol w="785818"/>
                <a:gridCol w="857256"/>
                <a:gridCol w="857256"/>
                <a:gridCol w="928694"/>
                <a:gridCol w="785818"/>
                <a:gridCol w="928692"/>
              </a:tblGrid>
              <a:tr h="807673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наименование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2015 г.</a:t>
                      </a:r>
                    </a:p>
                    <a:p>
                      <a:endParaRPr lang="ru-RU" sz="1600" dirty="0" smtClean="0"/>
                    </a:p>
                    <a:p>
                      <a:r>
                        <a:rPr lang="ru-RU" sz="1200" dirty="0" smtClean="0"/>
                        <a:t>факт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2016 г.</a:t>
                      </a:r>
                    </a:p>
                    <a:p>
                      <a:endParaRPr lang="ru-RU" sz="1600" dirty="0" smtClean="0"/>
                    </a:p>
                    <a:p>
                      <a:r>
                        <a:rPr lang="ru-RU" sz="1200" dirty="0" smtClean="0"/>
                        <a:t>факт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2017 г.</a:t>
                      </a:r>
                    </a:p>
                    <a:p>
                      <a:endParaRPr lang="ru-RU" sz="1600" dirty="0" smtClean="0"/>
                    </a:p>
                    <a:p>
                      <a:r>
                        <a:rPr lang="ru-RU" sz="1200" dirty="0" smtClean="0"/>
                        <a:t>прогноз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2018 г.</a:t>
                      </a:r>
                    </a:p>
                    <a:p>
                      <a:r>
                        <a:rPr lang="ru-RU" sz="1600" dirty="0" smtClean="0"/>
                        <a:t> </a:t>
                      </a:r>
                    </a:p>
                    <a:p>
                      <a:r>
                        <a:rPr lang="ru-RU" sz="1200" dirty="0" smtClean="0"/>
                        <a:t>план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2019 г.</a:t>
                      </a:r>
                    </a:p>
                    <a:p>
                      <a:endParaRPr lang="ru-RU" sz="1600" dirty="0" smtClean="0"/>
                    </a:p>
                    <a:p>
                      <a:r>
                        <a:rPr lang="ru-RU" sz="1200" dirty="0" smtClean="0"/>
                        <a:t>план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2020 г.</a:t>
                      </a:r>
                    </a:p>
                    <a:p>
                      <a:r>
                        <a:rPr lang="ru-RU" sz="1600" dirty="0" smtClean="0"/>
                        <a:t> </a:t>
                      </a:r>
                    </a:p>
                    <a:p>
                      <a:r>
                        <a:rPr lang="ru-RU" sz="1200" dirty="0" smtClean="0"/>
                        <a:t>план</a:t>
                      </a:r>
                      <a:endParaRPr lang="ru-RU" sz="1200" dirty="0"/>
                    </a:p>
                  </a:txBody>
                  <a:tcPr/>
                </a:tc>
              </a:tr>
              <a:tr h="371433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НАЛОГОВЫЕ ДОХОДЫ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149,2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232,4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237,8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212,8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224,1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235,5</a:t>
                      </a:r>
                      <a:endParaRPr lang="ru-RU" b="1" dirty="0"/>
                    </a:p>
                  </a:txBody>
                  <a:tcPr/>
                </a:tc>
              </a:tr>
              <a:tr h="46429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/>
                        <a:t>Налог на доходы физических лиц</a:t>
                      </a:r>
                    </a:p>
                    <a:p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4,6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5,8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3,6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3,8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3,9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4,1</a:t>
                      </a:r>
                      <a:endParaRPr lang="ru-RU" dirty="0"/>
                    </a:p>
                  </a:txBody>
                  <a:tcPr/>
                </a:tc>
              </a:tr>
              <a:tr h="371433"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Единый сельскохозяйственный налог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1,6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0,9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0,3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0,4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0,5</a:t>
                      </a:r>
                      <a:endParaRPr lang="ru-RU" dirty="0"/>
                    </a:p>
                  </a:txBody>
                  <a:tcPr/>
                </a:tc>
              </a:tr>
              <a:tr h="388855"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Земельный налог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138,4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203,0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226,0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200,4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210,6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221,3</a:t>
                      </a:r>
                      <a:endParaRPr lang="ru-RU" dirty="0"/>
                    </a:p>
                  </a:txBody>
                  <a:tcPr/>
                </a:tc>
              </a:tr>
              <a:tr h="371433"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Налог на имущество физических лиц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6,2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22,0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7,3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8,3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9,2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9,6</a:t>
                      </a:r>
                      <a:endParaRPr lang="ru-RU" dirty="0"/>
                    </a:p>
                  </a:txBody>
                  <a:tcPr/>
                </a:tc>
              </a:tr>
              <a:tr h="371433"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НЕНАЛОГОВЫЕ ДОХОДЫ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32,6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28,1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32,5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32,5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33,8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35,2</a:t>
                      </a:r>
                      <a:endParaRPr lang="ru-RU" b="1" dirty="0"/>
                    </a:p>
                  </a:txBody>
                  <a:tcPr/>
                </a:tc>
              </a:tr>
              <a:tr h="610341"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Доходы от сдачи в аренду имущества, находящегося в оперативном управлении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32,6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28,1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32,5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32,5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33,8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35,2</a:t>
                      </a:r>
                      <a:endParaRPr lang="ru-RU" dirty="0"/>
                    </a:p>
                  </a:txBody>
                  <a:tcPr/>
                </a:tc>
              </a:tr>
              <a:tr h="610341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ИТОГО ДОХОДОВ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181,8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260,5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270,3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245,3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257,9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270,7</a:t>
                      </a:r>
                      <a:endParaRPr lang="ru-RU" b="1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EF2888B-BA02-4FF8-B734-8514F942D86E}" type="slidenum">
              <a:rPr lang="ru-RU" smtClean="0"/>
              <a:pPr>
                <a:defRPr/>
              </a:pPr>
              <a:t>14</a:t>
            </a:fld>
            <a:endParaRPr lang="ru-RU"/>
          </a:p>
        </p:txBody>
      </p:sp>
      <p:sp>
        <p:nvSpPr>
          <p:cNvPr id="3" name="Rectangle 2">
            <a:extLst>
              <a:ext uri="{FF2B5EF4-FFF2-40B4-BE49-F238E27FC236}"/>
            </a:extLst>
          </p:cNvPr>
          <p:cNvSpPr txBox="1">
            <a:spLocks noChangeArrowheads="1"/>
          </p:cNvSpPr>
          <p:nvPr/>
        </p:nvSpPr>
        <p:spPr>
          <a:xfrm>
            <a:off x="2928938" y="142875"/>
            <a:ext cx="6105525" cy="1201738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400" dirty="0">
                <a:solidFill>
                  <a:srgbClr val="0000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  <a:ea typeface="+mj-ea"/>
                <a:cs typeface="+mj-cs"/>
              </a:rPr>
              <a:t>Структура налоговых и неналоговых доходов бюджета Протасовского сельского поселения </a:t>
            </a:r>
            <a:br>
              <a:rPr lang="ru-RU" sz="2400" dirty="0">
                <a:solidFill>
                  <a:srgbClr val="0000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ru-RU" sz="2400" dirty="0">
                <a:solidFill>
                  <a:srgbClr val="0000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  <a:ea typeface="+mj-ea"/>
                <a:cs typeface="+mj-cs"/>
              </a:rPr>
              <a:t>в 2016-2020 годах</a:t>
            </a:r>
            <a:endParaRPr lang="ru-RU" sz="2500" b="1" dirty="0">
              <a:solidFill>
                <a:srgbClr val="0000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1029" name="Picture 6" descr="G:\Презентации для PowerPoint 2003 и ниже\nalogi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5" y="0"/>
            <a:ext cx="2547938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26" name="Диаграмма 4"/>
          <p:cNvGraphicFramePr>
            <a:graphicFrameLocks/>
          </p:cNvGraphicFramePr>
          <p:nvPr/>
        </p:nvGraphicFramePr>
        <p:xfrm>
          <a:off x="285750" y="1643063"/>
          <a:ext cx="8215313" cy="4500562"/>
        </p:xfrm>
        <a:graphic>
          <a:graphicData uri="http://schemas.openxmlformats.org/presentationml/2006/ole">
            <p:oleObj spid="_x0000_s1026" r:id="rId4" imgW="8218120" imgH="4499238" progId="Excel.Sheet.8">
              <p:embed/>
            </p:oleObj>
          </a:graphicData>
        </a:graphic>
      </p:graphicFrame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A5D9D69-288B-4CC2-B72B-138D22B027BF}" type="slidenum">
              <a:rPr lang="ru-RU" smtClean="0"/>
              <a:pPr>
                <a:defRPr/>
              </a:pPr>
              <a:t>15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116633"/>
            <a:ext cx="864096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600" b="1" i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00CC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rial" charset="0"/>
              </a:rPr>
              <a:t>Основные сведения о межбюджетных отношениях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51520" y="1196752"/>
            <a:ext cx="8640960" cy="84023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lnSpc>
                <a:spcPct val="90000"/>
              </a:lnSpc>
              <a:defRPr/>
            </a:pPr>
            <a:r>
              <a:rPr lang="ru-RU" altLang="ru-RU" b="1" i="1" u="sng" kern="0" dirty="0"/>
              <a:t>Межбюджетные отношения</a:t>
            </a:r>
            <a:r>
              <a:rPr lang="ru-RU" altLang="ru-RU" u="sng" kern="0" dirty="0"/>
              <a:t> </a:t>
            </a:r>
            <a:r>
              <a:rPr lang="ru-RU" altLang="ru-RU" kern="0" dirty="0"/>
              <a:t>– это взаимоотношения между публично-правовыми образованиями по вопросам регулирования бюджетных правоотношений, организации и осуществления бюджетного процесса.</a:t>
            </a:r>
          </a:p>
        </p:txBody>
      </p:sp>
      <p:sp>
        <p:nvSpPr>
          <p:cNvPr id="5" name="AutoShape 8"/>
          <p:cNvSpPr>
            <a:spLocks noChangeArrowheads="1"/>
          </p:cNvSpPr>
          <p:nvPr/>
        </p:nvSpPr>
        <p:spPr bwMode="auto">
          <a:xfrm>
            <a:off x="2411413" y="2205038"/>
            <a:ext cx="4248150" cy="2447925"/>
          </a:xfrm>
          <a:prstGeom prst="octagon">
            <a:avLst>
              <a:gd name="adj" fmla="val 29287"/>
            </a:avLst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defRPr/>
            </a:pPr>
            <a:r>
              <a:rPr lang="ru-RU" altLang="ru-RU" b="1" i="1" dirty="0"/>
              <a:t>Межбюджетные </a:t>
            </a:r>
            <a:r>
              <a:rPr lang="ru-RU" altLang="ru-RU" b="1" i="1" dirty="0" smtClean="0"/>
              <a:t>трансферты </a:t>
            </a:r>
          </a:p>
          <a:p>
            <a:pPr algn="ctr">
              <a:defRPr/>
            </a:pPr>
            <a:r>
              <a:rPr lang="ru-RU" altLang="ru-RU" dirty="0" smtClean="0"/>
              <a:t>(</a:t>
            </a:r>
            <a:r>
              <a:rPr lang="ru-RU" b="1" i="1" u="sng" dirty="0" smtClean="0">
                <a:solidFill>
                  <a:schemeClr val="tx2">
                    <a:lumMod val="75000"/>
                  </a:schemeClr>
                </a:solidFill>
              </a:rPr>
              <a:t>Безвозмездные поступления)</a:t>
            </a:r>
            <a:r>
              <a:rPr lang="ru-RU" altLang="ru-RU" dirty="0" smtClean="0"/>
              <a:t> </a:t>
            </a:r>
            <a:r>
              <a:rPr lang="ru-RU" altLang="ru-RU" dirty="0"/>
              <a:t>– </a:t>
            </a:r>
          </a:p>
          <a:p>
            <a:pPr algn="ctr">
              <a:defRPr/>
            </a:pPr>
            <a:r>
              <a:rPr lang="ru-RU" altLang="ru-RU" sz="1600" dirty="0"/>
              <a:t>это средства,</a:t>
            </a:r>
          </a:p>
          <a:p>
            <a:pPr algn="ctr">
              <a:defRPr/>
            </a:pPr>
            <a:r>
              <a:rPr lang="ru-RU" altLang="ru-RU" sz="1600" dirty="0"/>
              <a:t>предоставляемые одним бюджетом</a:t>
            </a:r>
          </a:p>
          <a:p>
            <a:pPr algn="ctr">
              <a:defRPr/>
            </a:pPr>
            <a:r>
              <a:rPr lang="ru-RU" altLang="ru-RU" sz="1600" dirty="0"/>
              <a:t>бюджетной системы Российской Федерации</a:t>
            </a:r>
          </a:p>
          <a:p>
            <a:pPr algn="ctr">
              <a:defRPr/>
            </a:pPr>
            <a:r>
              <a:rPr lang="ru-RU" altLang="ru-RU" sz="1600" dirty="0"/>
              <a:t>другому бюджету бюджетной системы </a:t>
            </a:r>
          </a:p>
          <a:p>
            <a:pPr algn="ctr">
              <a:defRPr/>
            </a:pPr>
            <a:r>
              <a:rPr lang="ru-RU" altLang="ru-RU" sz="1600" dirty="0"/>
              <a:t>Российской Федерации</a:t>
            </a:r>
          </a:p>
        </p:txBody>
      </p:sp>
      <p:sp>
        <p:nvSpPr>
          <p:cNvPr id="6" name="Document"/>
          <p:cNvSpPr>
            <a:spLocks noEditPoints="1" noChangeArrowheads="1"/>
          </p:cNvSpPr>
          <p:nvPr/>
        </p:nvSpPr>
        <p:spPr bwMode="auto">
          <a:xfrm>
            <a:off x="250825" y="2349500"/>
            <a:ext cx="2017713" cy="2159000"/>
          </a:xfrm>
          <a:custGeom>
            <a:avLst/>
            <a:gdLst>
              <a:gd name="T0" fmla="*/ 10757 w 21600"/>
              <a:gd name="T1" fmla="*/ 21632 h 21600"/>
              <a:gd name="T2" fmla="*/ 85 w 21600"/>
              <a:gd name="T3" fmla="*/ 10849 h 21600"/>
              <a:gd name="T4" fmla="*/ 10757 w 21600"/>
              <a:gd name="T5" fmla="*/ 81 h 21600"/>
              <a:gd name="T6" fmla="*/ 21706 w 21600"/>
              <a:gd name="T7" fmla="*/ 10652 h 21600"/>
              <a:gd name="T8" fmla="*/ 10757 w 21600"/>
              <a:gd name="T9" fmla="*/ 21632 h 21600"/>
              <a:gd name="T10" fmla="*/ 0 w 21600"/>
              <a:gd name="T11" fmla="*/ 0 h 21600"/>
              <a:gd name="T12" fmla="*/ 21600 w 21600"/>
              <a:gd name="T13" fmla="*/ 0 h 21600"/>
              <a:gd name="T14" fmla="*/ 21600 w 21600"/>
              <a:gd name="T15" fmla="*/ 21600 h 21600"/>
              <a:gd name="T16" fmla="*/ 977 w 21600"/>
              <a:gd name="T17" fmla="*/ 818 h 21600"/>
              <a:gd name="T18" fmla="*/ 20622 w 21600"/>
              <a:gd name="T19" fmla="*/ 1642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10757" y="21632"/>
                </a:moveTo>
                <a:lnTo>
                  <a:pt x="5187" y="21632"/>
                </a:lnTo>
                <a:lnTo>
                  <a:pt x="85" y="17509"/>
                </a:lnTo>
                <a:lnTo>
                  <a:pt x="85" y="10849"/>
                </a:lnTo>
                <a:lnTo>
                  <a:pt x="85" y="81"/>
                </a:lnTo>
                <a:lnTo>
                  <a:pt x="10757" y="81"/>
                </a:lnTo>
                <a:lnTo>
                  <a:pt x="21706" y="81"/>
                </a:lnTo>
                <a:lnTo>
                  <a:pt x="21706" y="10652"/>
                </a:lnTo>
                <a:lnTo>
                  <a:pt x="21706" y="21632"/>
                </a:lnTo>
                <a:lnTo>
                  <a:pt x="10757" y="21632"/>
                </a:lnTo>
                <a:close/>
              </a:path>
              <a:path w="21600" h="21600">
                <a:moveTo>
                  <a:pt x="85" y="17509"/>
                </a:moveTo>
                <a:lnTo>
                  <a:pt x="5187" y="17509"/>
                </a:lnTo>
                <a:lnTo>
                  <a:pt x="5187" y="21632"/>
                </a:lnTo>
                <a:lnTo>
                  <a:pt x="85" y="17509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>
              <a:defRPr/>
            </a:pPr>
            <a:r>
              <a:rPr lang="ru-RU" sz="2000" b="1" i="1" dirty="0">
                <a:latin typeface="Arial" charset="0"/>
              </a:rPr>
              <a:t>Дотации</a:t>
            </a:r>
            <a:r>
              <a:rPr lang="ru-RU" i="1" dirty="0">
                <a:latin typeface="Arial" charset="0"/>
              </a:rPr>
              <a:t> </a:t>
            </a:r>
            <a:r>
              <a:rPr lang="ru-RU" sz="1400" i="1" dirty="0">
                <a:latin typeface="Arial" charset="0"/>
              </a:rPr>
              <a:t>(</a:t>
            </a:r>
            <a:r>
              <a:rPr lang="ru-RU" sz="1400" dirty="0">
                <a:latin typeface="Arial" charset="0"/>
              </a:rPr>
              <a:t>от лат. "</a:t>
            </a:r>
            <a:r>
              <a:rPr lang="en-US" sz="1400" dirty="0" err="1">
                <a:latin typeface="Arial" charset="0"/>
              </a:rPr>
              <a:t>Dotatio</a:t>
            </a:r>
            <a:r>
              <a:rPr lang="ru-RU" sz="1400" dirty="0">
                <a:latin typeface="Arial" charset="0"/>
              </a:rPr>
              <a:t>" – дар, пожертвование</a:t>
            </a:r>
            <a:r>
              <a:rPr lang="ru-RU" sz="1400" i="1" dirty="0">
                <a:latin typeface="Arial" charset="0"/>
              </a:rPr>
              <a:t>) – </a:t>
            </a:r>
            <a:r>
              <a:rPr lang="ru-RU" sz="1400" dirty="0">
                <a:latin typeface="Arial" charset="0"/>
              </a:rPr>
              <a:t>предоставляются без определения конкретной цели их использования</a:t>
            </a:r>
            <a:endParaRPr lang="ru-RU" sz="1400" i="1" dirty="0">
              <a:latin typeface="Arial" charset="0"/>
            </a:endParaRPr>
          </a:p>
        </p:txBody>
      </p:sp>
      <p:sp>
        <p:nvSpPr>
          <p:cNvPr id="7" name="Document"/>
          <p:cNvSpPr>
            <a:spLocks noEditPoints="1" noChangeArrowheads="1"/>
          </p:cNvSpPr>
          <p:nvPr/>
        </p:nvSpPr>
        <p:spPr bwMode="auto">
          <a:xfrm>
            <a:off x="250825" y="4797425"/>
            <a:ext cx="3384550" cy="1838325"/>
          </a:xfrm>
          <a:custGeom>
            <a:avLst/>
            <a:gdLst>
              <a:gd name="T0" fmla="*/ 10757 w 21600"/>
              <a:gd name="T1" fmla="*/ 21632 h 21600"/>
              <a:gd name="T2" fmla="*/ 85 w 21600"/>
              <a:gd name="T3" fmla="*/ 10849 h 21600"/>
              <a:gd name="T4" fmla="*/ 10757 w 21600"/>
              <a:gd name="T5" fmla="*/ 81 h 21600"/>
              <a:gd name="T6" fmla="*/ 21706 w 21600"/>
              <a:gd name="T7" fmla="*/ 10652 h 21600"/>
              <a:gd name="T8" fmla="*/ 10757 w 21600"/>
              <a:gd name="T9" fmla="*/ 21632 h 21600"/>
              <a:gd name="T10" fmla="*/ 0 w 21600"/>
              <a:gd name="T11" fmla="*/ 0 h 21600"/>
              <a:gd name="T12" fmla="*/ 21600 w 21600"/>
              <a:gd name="T13" fmla="*/ 0 h 21600"/>
              <a:gd name="T14" fmla="*/ 21600 w 21600"/>
              <a:gd name="T15" fmla="*/ 21600 h 21600"/>
              <a:gd name="T16" fmla="*/ 977 w 21600"/>
              <a:gd name="T17" fmla="*/ 818 h 21600"/>
              <a:gd name="T18" fmla="*/ 20622 w 21600"/>
              <a:gd name="T19" fmla="*/ 1642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10757" y="21632"/>
                </a:moveTo>
                <a:lnTo>
                  <a:pt x="5187" y="21632"/>
                </a:lnTo>
                <a:lnTo>
                  <a:pt x="85" y="17509"/>
                </a:lnTo>
                <a:lnTo>
                  <a:pt x="85" y="10849"/>
                </a:lnTo>
                <a:lnTo>
                  <a:pt x="85" y="81"/>
                </a:lnTo>
                <a:lnTo>
                  <a:pt x="10757" y="81"/>
                </a:lnTo>
                <a:lnTo>
                  <a:pt x="21706" y="81"/>
                </a:lnTo>
                <a:lnTo>
                  <a:pt x="21706" y="10652"/>
                </a:lnTo>
                <a:lnTo>
                  <a:pt x="21706" y="21632"/>
                </a:lnTo>
                <a:lnTo>
                  <a:pt x="10757" y="21632"/>
                </a:lnTo>
                <a:close/>
              </a:path>
              <a:path w="21600" h="21600">
                <a:moveTo>
                  <a:pt x="85" y="17509"/>
                </a:moveTo>
                <a:lnTo>
                  <a:pt x="5187" y="17509"/>
                </a:lnTo>
                <a:lnTo>
                  <a:pt x="5187" y="21632"/>
                </a:lnTo>
                <a:lnTo>
                  <a:pt x="85" y="17509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>
              <a:defRPr/>
            </a:pPr>
            <a:r>
              <a:rPr lang="ru-RU" b="1" i="1" dirty="0">
                <a:latin typeface="Arial" charset="0"/>
              </a:rPr>
              <a:t>Субвенции</a:t>
            </a:r>
            <a:r>
              <a:rPr lang="ru-RU" dirty="0">
                <a:latin typeface="Arial" charset="0"/>
              </a:rPr>
              <a:t> </a:t>
            </a:r>
            <a:r>
              <a:rPr lang="ru-RU" sz="1400" dirty="0">
                <a:latin typeface="Arial" charset="0"/>
              </a:rPr>
              <a:t>(от лат. "</a:t>
            </a:r>
            <a:r>
              <a:rPr lang="en-US" sz="1400" dirty="0" err="1">
                <a:latin typeface="Arial" charset="0"/>
              </a:rPr>
              <a:t>Subvenire</a:t>
            </a:r>
            <a:r>
              <a:rPr lang="ru-RU" sz="1400" dirty="0">
                <a:latin typeface="Arial" charset="0"/>
              </a:rPr>
              <a:t>" –</a:t>
            </a:r>
            <a:r>
              <a:rPr lang="en-US" sz="1400" dirty="0">
                <a:latin typeface="Arial" charset="0"/>
              </a:rPr>
              <a:t> </a:t>
            </a:r>
            <a:r>
              <a:rPr lang="ru-RU" sz="1400" dirty="0">
                <a:latin typeface="Arial" charset="0"/>
              </a:rPr>
              <a:t>приходить на помощь) – предоставляются на финансирование "переданных" другим публично-правовым образованиям полномочий</a:t>
            </a:r>
            <a:endParaRPr lang="ru-RU" dirty="0">
              <a:latin typeface="Arial" charset="0"/>
            </a:endParaRPr>
          </a:p>
        </p:txBody>
      </p:sp>
      <p:sp>
        <p:nvSpPr>
          <p:cNvPr id="8" name="Document"/>
          <p:cNvSpPr>
            <a:spLocks noEditPoints="1" noChangeArrowheads="1"/>
          </p:cNvSpPr>
          <p:nvPr/>
        </p:nvSpPr>
        <p:spPr bwMode="auto">
          <a:xfrm>
            <a:off x="5508625" y="4868863"/>
            <a:ext cx="3455988" cy="1828800"/>
          </a:xfrm>
          <a:custGeom>
            <a:avLst/>
            <a:gdLst>
              <a:gd name="T0" fmla="*/ 10757 w 21600"/>
              <a:gd name="T1" fmla="*/ 21632 h 21600"/>
              <a:gd name="T2" fmla="*/ 85 w 21600"/>
              <a:gd name="T3" fmla="*/ 10849 h 21600"/>
              <a:gd name="T4" fmla="*/ 10757 w 21600"/>
              <a:gd name="T5" fmla="*/ 81 h 21600"/>
              <a:gd name="T6" fmla="*/ 21706 w 21600"/>
              <a:gd name="T7" fmla="*/ 10652 h 21600"/>
              <a:gd name="T8" fmla="*/ 10757 w 21600"/>
              <a:gd name="T9" fmla="*/ 21632 h 21600"/>
              <a:gd name="T10" fmla="*/ 0 w 21600"/>
              <a:gd name="T11" fmla="*/ 0 h 21600"/>
              <a:gd name="T12" fmla="*/ 21600 w 21600"/>
              <a:gd name="T13" fmla="*/ 0 h 21600"/>
              <a:gd name="T14" fmla="*/ 21600 w 21600"/>
              <a:gd name="T15" fmla="*/ 21600 h 21600"/>
              <a:gd name="T16" fmla="*/ 977 w 21600"/>
              <a:gd name="T17" fmla="*/ 818 h 21600"/>
              <a:gd name="T18" fmla="*/ 20622 w 21600"/>
              <a:gd name="T19" fmla="*/ 1642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10757" y="21632"/>
                </a:moveTo>
                <a:lnTo>
                  <a:pt x="5187" y="21632"/>
                </a:lnTo>
                <a:lnTo>
                  <a:pt x="85" y="17509"/>
                </a:lnTo>
                <a:lnTo>
                  <a:pt x="85" y="10849"/>
                </a:lnTo>
                <a:lnTo>
                  <a:pt x="85" y="81"/>
                </a:lnTo>
                <a:lnTo>
                  <a:pt x="10757" y="81"/>
                </a:lnTo>
                <a:lnTo>
                  <a:pt x="21706" y="81"/>
                </a:lnTo>
                <a:lnTo>
                  <a:pt x="21706" y="10652"/>
                </a:lnTo>
                <a:lnTo>
                  <a:pt x="21706" y="21632"/>
                </a:lnTo>
                <a:lnTo>
                  <a:pt x="10757" y="21632"/>
                </a:lnTo>
                <a:close/>
              </a:path>
              <a:path w="21600" h="21600">
                <a:moveTo>
                  <a:pt x="85" y="17509"/>
                </a:moveTo>
                <a:lnTo>
                  <a:pt x="5187" y="17509"/>
                </a:lnTo>
                <a:lnTo>
                  <a:pt x="5187" y="21632"/>
                </a:lnTo>
                <a:lnTo>
                  <a:pt x="85" y="17509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>
              <a:defRPr/>
            </a:pPr>
            <a:r>
              <a:rPr lang="ru-RU" b="1" i="1" dirty="0">
                <a:latin typeface="Arial" charset="0"/>
              </a:rPr>
              <a:t>Субсидии</a:t>
            </a:r>
            <a:r>
              <a:rPr lang="ru-RU" dirty="0">
                <a:latin typeface="Arial" charset="0"/>
              </a:rPr>
              <a:t> </a:t>
            </a:r>
            <a:r>
              <a:rPr lang="ru-RU" sz="1400" dirty="0">
                <a:latin typeface="Arial" charset="0"/>
              </a:rPr>
              <a:t>(от лат. "</a:t>
            </a:r>
            <a:r>
              <a:rPr lang="en-US" sz="1400" dirty="0" err="1">
                <a:latin typeface="Arial" charset="0"/>
              </a:rPr>
              <a:t>Subsidium</a:t>
            </a:r>
            <a:r>
              <a:rPr lang="ru-RU" sz="1400" dirty="0">
                <a:latin typeface="Arial" charset="0"/>
              </a:rPr>
              <a:t>" – поддержка) – предоставляются на условиях долевого </a:t>
            </a:r>
            <a:r>
              <a:rPr lang="ru-RU" sz="1400" dirty="0" err="1">
                <a:latin typeface="Arial" charset="0"/>
              </a:rPr>
              <a:t>софинансирования</a:t>
            </a:r>
            <a:r>
              <a:rPr lang="ru-RU" sz="1400" dirty="0">
                <a:latin typeface="Arial" charset="0"/>
              </a:rPr>
              <a:t> расходов других бюджетов</a:t>
            </a:r>
          </a:p>
        </p:txBody>
      </p:sp>
      <p:sp>
        <p:nvSpPr>
          <p:cNvPr id="9" name="Document"/>
          <p:cNvSpPr>
            <a:spLocks noEditPoints="1" noChangeArrowheads="1"/>
          </p:cNvSpPr>
          <p:nvPr/>
        </p:nvSpPr>
        <p:spPr bwMode="auto">
          <a:xfrm>
            <a:off x="6732588" y="2420938"/>
            <a:ext cx="2305050" cy="2087562"/>
          </a:xfrm>
          <a:custGeom>
            <a:avLst/>
            <a:gdLst>
              <a:gd name="T0" fmla="*/ 10757 w 21600"/>
              <a:gd name="T1" fmla="*/ 21632 h 21600"/>
              <a:gd name="T2" fmla="*/ 85 w 21600"/>
              <a:gd name="T3" fmla="*/ 10849 h 21600"/>
              <a:gd name="T4" fmla="*/ 10757 w 21600"/>
              <a:gd name="T5" fmla="*/ 81 h 21600"/>
              <a:gd name="T6" fmla="*/ 21706 w 21600"/>
              <a:gd name="T7" fmla="*/ 10652 h 21600"/>
              <a:gd name="T8" fmla="*/ 10757 w 21600"/>
              <a:gd name="T9" fmla="*/ 21632 h 21600"/>
              <a:gd name="T10" fmla="*/ 0 w 21600"/>
              <a:gd name="T11" fmla="*/ 0 h 21600"/>
              <a:gd name="T12" fmla="*/ 21600 w 21600"/>
              <a:gd name="T13" fmla="*/ 0 h 21600"/>
              <a:gd name="T14" fmla="*/ 21600 w 21600"/>
              <a:gd name="T15" fmla="*/ 21600 h 21600"/>
              <a:gd name="T16" fmla="*/ 977 w 21600"/>
              <a:gd name="T17" fmla="*/ 818 h 21600"/>
              <a:gd name="T18" fmla="*/ 20622 w 21600"/>
              <a:gd name="T19" fmla="*/ 1642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10757" y="21632"/>
                </a:moveTo>
                <a:lnTo>
                  <a:pt x="5187" y="21632"/>
                </a:lnTo>
                <a:lnTo>
                  <a:pt x="85" y="17509"/>
                </a:lnTo>
                <a:lnTo>
                  <a:pt x="85" y="10849"/>
                </a:lnTo>
                <a:lnTo>
                  <a:pt x="85" y="81"/>
                </a:lnTo>
                <a:lnTo>
                  <a:pt x="10757" y="81"/>
                </a:lnTo>
                <a:lnTo>
                  <a:pt x="21706" y="81"/>
                </a:lnTo>
                <a:lnTo>
                  <a:pt x="21706" y="10652"/>
                </a:lnTo>
                <a:lnTo>
                  <a:pt x="21706" y="21632"/>
                </a:lnTo>
                <a:lnTo>
                  <a:pt x="10757" y="21632"/>
                </a:lnTo>
                <a:close/>
              </a:path>
              <a:path w="21600" h="21600">
                <a:moveTo>
                  <a:pt x="85" y="17509"/>
                </a:moveTo>
                <a:lnTo>
                  <a:pt x="5187" y="17509"/>
                </a:lnTo>
                <a:lnTo>
                  <a:pt x="5187" y="21632"/>
                </a:lnTo>
                <a:lnTo>
                  <a:pt x="85" y="17509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>
              <a:defRPr/>
            </a:pPr>
            <a:r>
              <a:rPr lang="ru-RU" b="1" i="1">
                <a:latin typeface="Arial" charset="0"/>
              </a:rPr>
              <a:t>Иные межбюджетные трансферты</a:t>
            </a:r>
            <a:r>
              <a:rPr lang="ru-RU">
                <a:latin typeface="Arial" charset="0"/>
              </a:rPr>
              <a:t> – </a:t>
            </a:r>
            <a:r>
              <a:rPr lang="ru-RU" sz="1400">
                <a:latin typeface="Arial" charset="0"/>
              </a:rPr>
              <a:t>предоставляются на определённые цели</a:t>
            </a:r>
          </a:p>
        </p:txBody>
      </p:sp>
      <p:sp>
        <p:nvSpPr>
          <p:cNvPr id="10" name="Стрелка вправо 9"/>
          <p:cNvSpPr/>
          <p:nvPr/>
        </p:nvSpPr>
        <p:spPr>
          <a:xfrm>
            <a:off x="6588125" y="3500438"/>
            <a:ext cx="144463" cy="460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1" name="Стрелка влево 10"/>
          <p:cNvSpPr/>
          <p:nvPr/>
        </p:nvSpPr>
        <p:spPr>
          <a:xfrm>
            <a:off x="2195513" y="3429000"/>
            <a:ext cx="215900" cy="4603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2" name="Стрелка вниз 11"/>
          <p:cNvSpPr/>
          <p:nvPr/>
        </p:nvSpPr>
        <p:spPr>
          <a:xfrm>
            <a:off x="3203575" y="4508500"/>
            <a:ext cx="73025" cy="36036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3" name="Стрелка вниз 12"/>
          <p:cNvSpPr/>
          <p:nvPr/>
        </p:nvSpPr>
        <p:spPr>
          <a:xfrm>
            <a:off x="5795963" y="4581525"/>
            <a:ext cx="46037" cy="36036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076255C-BA44-4F85-A94B-A82636DAE67B}" type="slidenum">
              <a:rPr lang="ru-RU" smtClean="0"/>
              <a:pPr>
                <a:defRPr/>
              </a:pPr>
              <a:t>16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2714612" y="142852"/>
            <a:ext cx="5841336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00CC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Структура и динамика </a:t>
            </a:r>
          </a:p>
          <a:p>
            <a:pPr algn="ctr">
              <a:defRPr/>
            </a:pPr>
            <a:r>
              <a:rPr lang="ru-RU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00CC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безвозмездных поступлений </a:t>
            </a:r>
          </a:p>
          <a:p>
            <a:pPr algn="ctr">
              <a:defRPr/>
            </a:pPr>
            <a:r>
              <a:rPr lang="ru-RU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00CC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Протасовского сельского поселения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428625" y="1428750"/>
          <a:ext cx="8358246" cy="2590800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2857520"/>
                <a:gridCol w="857256"/>
                <a:gridCol w="928694"/>
                <a:gridCol w="857256"/>
                <a:gridCol w="928694"/>
                <a:gridCol w="857256"/>
                <a:gridCol w="1071570"/>
              </a:tblGrid>
              <a:tr h="693369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наименование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2015 г.</a:t>
                      </a:r>
                    </a:p>
                    <a:p>
                      <a:endParaRPr lang="ru-RU" sz="1600" dirty="0" smtClean="0"/>
                    </a:p>
                    <a:p>
                      <a:r>
                        <a:rPr lang="ru-RU" sz="1200" dirty="0" smtClean="0"/>
                        <a:t>факт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2016 г.</a:t>
                      </a:r>
                    </a:p>
                    <a:p>
                      <a:endParaRPr lang="ru-RU" sz="1600" dirty="0" smtClean="0"/>
                    </a:p>
                    <a:p>
                      <a:r>
                        <a:rPr lang="ru-RU" sz="1200" dirty="0" smtClean="0"/>
                        <a:t>факт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2017 г.</a:t>
                      </a:r>
                    </a:p>
                    <a:p>
                      <a:endParaRPr lang="ru-RU" sz="1600" dirty="0" smtClean="0"/>
                    </a:p>
                    <a:p>
                      <a:r>
                        <a:rPr lang="ru-RU" sz="1200" dirty="0" smtClean="0"/>
                        <a:t>прогноз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2018 г.</a:t>
                      </a:r>
                    </a:p>
                    <a:p>
                      <a:r>
                        <a:rPr lang="ru-RU" sz="1600" dirty="0" smtClean="0"/>
                        <a:t> </a:t>
                      </a:r>
                    </a:p>
                    <a:p>
                      <a:r>
                        <a:rPr lang="ru-RU" sz="1200" dirty="0" smtClean="0"/>
                        <a:t>план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2019г.</a:t>
                      </a:r>
                    </a:p>
                    <a:p>
                      <a:endParaRPr lang="ru-RU" sz="1600" dirty="0" smtClean="0"/>
                    </a:p>
                    <a:p>
                      <a:r>
                        <a:rPr lang="ru-RU" sz="1200" dirty="0" smtClean="0"/>
                        <a:t>план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2020 г.</a:t>
                      </a:r>
                    </a:p>
                    <a:p>
                      <a:r>
                        <a:rPr lang="ru-RU" sz="1600" dirty="0" smtClean="0"/>
                        <a:t> </a:t>
                      </a:r>
                    </a:p>
                    <a:p>
                      <a:r>
                        <a:rPr lang="ru-RU" sz="1200" dirty="0" smtClean="0"/>
                        <a:t>план</a:t>
                      </a:r>
                      <a:endParaRPr lang="ru-RU" sz="1200" dirty="0"/>
                    </a:p>
                  </a:txBody>
                  <a:tcPr/>
                </a:tc>
              </a:tr>
              <a:tr h="332817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Безвозмездные</a:t>
                      </a:r>
                      <a:r>
                        <a:rPr lang="ru-RU" sz="1400" b="1" baseline="0" dirty="0" smtClean="0"/>
                        <a:t> поступления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1962,5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2081,8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1984,6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1474,7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1294,4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1301,6</a:t>
                      </a:r>
                      <a:endParaRPr lang="ru-RU" b="1" dirty="0"/>
                    </a:p>
                  </a:txBody>
                  <a:tcPr/>
                </a:tc>
              </a:tr>
              <a:tr h="332817"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Дотация 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48,5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213,6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497,1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588,0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617,1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658,3</a:t>
                      </a:r>
                      <a:endParaRPr lang="ru-RU" dirty="0"/>
                    </a:p>
                  </a:txBody>
                  <a:tcPr/>
                </a:tc>
              </a:tr>
              <a:tr h="332817"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Субвенция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54,4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54,9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58,3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62,2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62,9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65,2</a:t>
                      </a:r>
                      <a:endParaRPr lang="ru-RU" dirty="0"/>
                    </a:p>
                  </a:txBody>
                  <a:tcPr/>
                </a:tc>
              </a:tr>
              <a:tr h="332817"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Субсидия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1807,8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1596,8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1320,4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700,7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490,6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454,3</a:t>
                      </a:r>
                      <a:endParaRPr lang="ru-RU" dirty="0"/>
                    </a:p>
                  </a:txBody>
                  <a:tcPr/>
                </a:tc>
              </a:tr>
              <a:tr h="332817"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Иные межбюджетные трансферты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51,8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216,5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108,8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123,8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123,8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123,8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050" name="Диаграмма 4"/>
          <p:cNvGraphicFramePr>
            <a:graphicFrameLocks/>
          </p:cNvGraphicFramePr>
          <p:nvPr/>
        </p:nvGraphicFramePr>
        <p:xfrm>
          <a:off x="928688" y="4071938"/>
          <a:ext cx="7929562" cy="2500312"/>
        </p:xfrm>
        <a:graphic>
          <a:graphicData uri="http://schemas.openxmlformats.org/presentationml/2006/ole">
            <p:oleObj spid="_x0000_s2050" r:id="rId3" imgW="7931583" imgH="2499577" progId="Excel.Sheet.8">
              <p:embed/>
            </p:oleObj>
          </a:graphicData>
        </a:graphic>
      </p:graphicFrame>
      <p:pic>
        <p:nvPicPr>
          <p:cNvPr id="2111" name="Picture 4" descr="http://bogorodskoe43.ru/uploads/posts/2015-11/1448463206_b4.jpg"/>
          <p:cNvPicPr>
            <a:picLocks noChangeAspect="1" noChangeArrowheads="1"/>
          </p:cNvPicPr>
          <p:nvPr/>
        </p:nvPicPr>
        <p:blipFill>
          <a:blip r:embed="rId4"/>
          <a:srcRect l="29889" t="26888" r="28236" b="9778"/>
          <a:stretch>
            <a:fillRect/>
          </a:stretch>
        </p:blipFill>
        <p:spPr bwMode="auto">
          <a:xfrm>
            <a:off x="714375" y="142875"/>
            <a:ext cx="1928813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5"/>
          <p:cNvSpPr>
            <a:spLocks noChangeArrowheads="1"/>
          </p:cNvSpPr>
          <p:nvPr/>
        </p:nvSpPr>
        <p:spPr bwMode="auto">
          <a:xfrm>
            <a:off x="-109538" y="404813"/>
            <a:ext cx="9144001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1E5739-B8D4-4FAF-AE56-A7B37E35C849}" type="slidenum">
              <a:rPr lang="ru-RU" smtClean="0"/>
              <a:pPr>
                <a:defRPr/>
              </a:pPr>
              <a:t>17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702899" y="0"/>
            <a:ext cx="7632218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00CC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</a:rPr>
              <a:t>Динамика доходов  бюджета </a:t>
            </a:r>
          </a:p>
          <a:p>
            <a:pPr algn="ctr">
              <a:defRPr/>
            </a:pPr>
            <a:r>
              <a:rPr lang="ru-RU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00CC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</a:rPr>
              <a:t>Протасовского сельского поселения</a:t>
            </a:r>
          </a:p>
          <a:p>
            <a:pPr algn="ctr">
              <a:defRPr/>
            </a:pPr>
            <a:r>
              <a:rPr lang="ru-RU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00CC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</a:rPr>
              <a:t> за 2016-2020 годы</a:t>
            </a:r>
          </a:p>
        </p:txBody>
      </p:sp>
      <p:graphicFrame>
        <p:nvGraphicFramePr>
          <p:cNvPr id="3074" name="Диаграмма 6"/>
          <p:cNvGraphicFramePr>
            <a:graphicFrameLocks/>
          </p:cNvGraphicFramePr>
          <p:nvPr/>
        </p:nvGraphicFramePr>
        <p:xfrm>
          <a:off x="857250" y="1285875"/>
          <a:ext cx="7929563" cy="5286375"/>
        </p:xfrm>
        <a:graphic>
          <a:graphicData uri="http://schemas.openxmlformats.org/presentationml/2006/ole">
            <p:oleObj spid="_x0000_s3074" r:id="rId3" imgW="7925487" imgH="5285690" progId="Excel.Sheet.8">
              <p:embed/>
            </p:oleObj>
          </a:graphicData>
        </a:graphic>
      </p:graphicFrame>
      <p:sp>
        <p:nvSpPr>
          <p:cNvPr id="8" name="Овал 7">
            <a:extLst>
              <a:ext uri="{FF2B5EF4-FFF2-40B4-BE49-F238E27FC236}"/>
            </a:extLst>
          </p:cNvPr>
          <p:cNvSpPr/>
          <p:nvPr/>
        </p:nvSpPr>
        <p:spPr>
          <a:xfrm>
            <a:off x="6572250" y="1071563"/>
            <a:ext cx="2214563" cy="2286000"/>
          </a:xfrm>
          <a:prstGeom prst="ellipse">
            <a:avLst/>
          </a:prstGeom>
          <a:blipFill rotWithShape="0">
            <a:blip r:embed="rId4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DB949E-BB3D-474A-94EF-FA8A1884A072}" type="slidenum">
              <a:rPr lang="ru-RU" smtClean="0"/>
              <a:pPr>
                <a:defRPr/>
              </a:pPr>
              <a:t>18</a:t>
            </a:fld>
            <a:endParaRPr lang="ru-RU"/>
          </a:p>
        </p:txBody>
      </p:sp>
      <p:pic>
        <p:nvPicPr>
          <p:cNvPr id="28675" name="Picture 5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115888"/>
            <a:ext cx="3427413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>
            <a:extLst>
              <a:ext uri="{FF2B5EF4-FFF2-40B4-BE49-F238E27FC236}"/>
            </a:extLst>
          </p:cNvPr>
          <p:cNvSpPr/>
          <p:nvPr/>
        </p:nvSpPr>
        <p:spPr>
          <a:xfrm>
            <a:off x="3635375" y="188913"/>
            <a:ext cx="5143500" cy="13223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Основные параметры </a:t>
            </a:r>
          </a:p>
          <a:p>
            <a:pPr algn="ctr">
              <a:defRPr/>
            </a:pPr>
            <a:r>
              <a:rPr lang="ru-R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Бюджета Протасовского сельского поселения на 2018 год  </a:t>
            </a:r>
          </a:p>
          <a:p>
            <a:pPr algn="ctr">
              <a:defRPr/>
            </a:pPr>
            <a:r>
              <a:rPr lang="ru-R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и плановый период 2019 и 2020 годов»</a:t>
            </a:r>
            <a:endParaRPr lang="ru-RU" sz="2000" dirty="0">
              <a:latin typeface="Arial" charset="0"/>
              <a:cs typeface="Arial" charset="0"/>
            </a:endParaRPr>
          </a:p>
        </p:txBody>
      </p:sp>
      <p:graphicFrame>
        <p:nvGraphicFramePr>
          <p:cNvPr id="5" name="Таблица 4">
            <a:extLst>
              <a:ext uri="{FF2B5EF4-FFF2-40B4-BE49-F238E27FC236}"/>
            </a:extLst>
          </p:cNvPr>
          <p:cNvGraphicFramePr>
            <a:graphicFrameLocks noGrp="1"/>
          </p:cNvGraphicFramePr>
          <p:nvPr/>
        </p:nvGraphicFramePr>
        <p:xfrm>
          <a:off x="539750" y="1989138"/>
          <a:ext cx="7928421" cy="3261402"/>
        </p:xfrm>
        <a:graphic>
          <a:graphicData uri="http://schemas.openxmlformats.org/drawingml/2006/table">
            <a:tbl>
              <a:tblPr/>
              <a:tblGrid>
                <a:gridCol w="4067896">
                  <a:extLst>
                    <a:ext uri="{9D8B030D-6E8A-4147-A177-3AD203B41FA5}"/>
                  </a:extLst>
                </a:gridCol>
                <a:gridCol w="1309710">
                  <a:extLst>
                    <a:ext uri="{9D8B030D-6E8A-4147-A177-3AD203B41FA5}"/>
                  </a:extLst>
                </a:gridCol>
                <a:gridCol w="1309710">
                  <a:extLst>
                    <a:ext uri="{9D8B030D-6E8A-4147-A177-3AD203B41FA5}"/>
                  </a:extLst>
                </a:gridCol>
                <a:gridCol w="1241105">
                  <a:extLst>
                    <a:ext uri="{9D8B030D-6E8A-4147-A177-3AD203B41FA5}"/>
                  </a:extLst>
                </a:gridCol>
              </a:tblGrid>
              <a:tr h="380049">
                <a:tc>
                  <a:txBody>
                    <a:bodyPr/>
                    <a:lstStyle/>
                    <a:p>
                      <a:pPr marL="469900" marR="0" lvl="0" indent="-469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 Cyr"/>
                        <a:ea typeface="Arial Cyr"/>
                        <a:cs typeface="Arial Cyr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69900" marR="0" lvl="0" indent="-469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Arial Cyr"/>
                          <a:ea typeface="Arial Cyr"/>
                          <a:cs typeface="Arial Cyr"/>
                        </a:rPr>
                        <a:t>2018 год</a:t>
                      </a:r>
                      <a:endParaRPr kumimoji="0" 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Arial Cyr"/>
                        <a:ea typeface="Arial Cyr"/>
                        <a:cs typeface="Arial Cyr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69900" marR="0" lvl="0" indent="-469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Arial Cyr"/>
                          <a:ea typeface="Arial Cyr"/>
                          <a:cs typeface="Arial Cyr"/>
                        </a:rPr>
                        <a:t>2019 год</a:t>
                      </a:r>
                      <a:endParaRPr kumimoji="0" 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Arial Cyr"/>
                        <a:ea typeface="Arial Cyr"/>
                        <a:cs typeface="Arial Cyr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69900" marR="0" lvl="0" indent="-469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Arial Cyr"/>
                          <a:ea typeface="Arial Cyr"/>
                          <a:cs typeface="Arial Cyr"/>
                        </a:rPr>
                        <a:t>2020 год</a:t>
                      </a:r>
                      <a:endParaRPr kumimoji="0" 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Arial Cyr"/>
                        <a:ea typeface="Arial Cyr"/>
                        <a:cs typeface="Arial Cyr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80049">
                <a:tc>
                  <a:txBody>
                    <a:bodyPr/>
                    <a:lstStyle/>
                    <a:p>
                      <a:pPr marL="469900" marR="0" lvl="0" indent="-469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 Cyr"/>
                          <a:ea typeface="Arial Cyr"/>
                          <a:cs typeface="Arial Cyr"/>
                        </a:rPr>
                        <a:t>I</a:t>
                      </a: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 Cyr"/>
                          <a:ea typeface="Arial Cyr"/>
                          <a:cs typeface="Arial Cyr"/>
                        </a:rPr>
                        <a:t>. Доходы, всего</a:t>
                      </a:r>
                      <a:endParaRPr kumimoji="0" lang="ru-R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 Cyr"/>
                        <a:ea typeface="Arial Cyr"/>
                        <a:cs typeface="Arial Cyr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69900" marR="0" lvl="0" indent="-469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 Cyr"/>
                          <a:ea typeface="Arial Cyr"/>
                          <a:cs typeface="Arial Cyr"/>
                        </a:rPr>
                        <a:t>1 720,1</a:t>
                      </a:r>
                      <a:endParaRPr kumimoji="0" 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 Cyr"/>
                        <a:ea typeface="Arial Cyr"/>
                        <a:cs typeface="Arial Cyr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69900" marR="0" lvl="0" indent="-469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 Cyr"/>
                          <a:ea typeface="Arial Cyr"/>
                          <a:cs typeface="Arial Cyr"/>
                        </a:rPr>
                        <a:t>1 551,8</a:t>
                      </a:r>
                      <a:endParaRPr kumimoji="0" 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 Cyr"/>
                        <a:ea typeface="Arial Cyr"/>
                        <a:cs typeface="Arial Cyr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69900" marR="0" lvl="0" indent="-469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 Cyr"/>
                          <a:ea typeface="Arial Cyr"/>
                          <a:cs typeface="Arial Cyr"/>
                        </a:rPr>
                        <a:t>1 572,4</a:t>
                      </a:r>
                      <a:endParaRPr kumimoji="0" 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 Cyr"/>
                        <a:ea typeface="Arial Cyr"/>
                        <a:cs typeface="Arial Cyr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380049">
                <a:tc>
                  <a:txBody>
                    <a:bodyPr/>
                    <a:lstStyle/>
                    <a:p>
                      <a:pPr marL="469900" marR="0" lvl="0" indent="-469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ea typeface="Arial Cyr"/>
                          <a:cs typeface="Arial Cyr"/>
                        </a:rPr>
                        <a:t>из них: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Cyr"/>
                        <a:ea typeface="Arial Cyr"/>
                        <a:cs typeface="Arial Cyr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Cyr"/>
                        <a:ea typeface="Arial Cyr"/>
                        <a:cs typeface="Arial Cyr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Cyr"/>
                        <a:ea typeface="Arial Cyr"/>
                        <a:cs typeface="Arial Cyr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613922">
                <a:tc>
                  <a:txBody>
                    <a:bodyPr/>
                    <a:lstStyle/>
                    <a:p>
                      <a:pPr marL="469900" marR="0" lvl="0" indent="-469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ea typeface="Arial Cyr"/>
                          <a:cs typeface="Arial Cyr"/>
                        </a:rPr>
                        <a:t>Налоговые и неналоговые доходы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69900" marR="0" lvl="0" indent="-469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ea typeface="Arial Cyr"/>
                          <a:cs typeface="Arial Cyr"/>
                        </a:rPr>
                        <a:t>245,3</a:t>
                      </a:r>
                      <a:endParaRPr kumimoji="0" 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Cyr"/>
                        <a:ea typeface="Arial Cyr"/>
                        <a:cs typeface="Arial Cyr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69900" marR="0" lvl="0" indent="-469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ea typeface="Arial Cyr"/>
                          <a:cs typeface="Arial Cyr"/>
                        </a:rPr>
                        <a:t>257,3</a:t>
                      </a:r>
                      <a:endParaRPr kumimoji="0" 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Cyr"/>
                        <a:ea typeface="Arial Cyr"/>
                        <a:cs typeface="Arial Cyr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69900" marR="0" lvl="0" indent="-469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ea typeface="Arial Cyr"/>
                          <a:cs typeface="Arial Cyr"/>
                        </a:rPr>
                        <a:t>270,7</a:t>
                      </a:r>
                      <a:endParaRPr kumimoji="0" 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Cyr"/>
                        <a:ea typeface="Arial Cyr"/>
                        <a:cs typeface="Arial Cyr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613922">
                <a:tc>
                  <a:txBody>
                    <a:bodyPr/>
                    <a:lstStyle/>
                    <a:p>
                      <a:pPr marL="469900" marR="0" lvl="0" indent="-469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ea typeface="Arial Cyr"/>
                          <a:cs typeface="Arial Cyr"/>
                        </a:rPr>
                        <a:t>Безвозмездные поступления из них: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69900" marR="0" lvl="0" indent="-469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ea typeface="Arial Cyr"/>
                          <a:cs typeface="Arial Cyr"/>
                        </a:rPr>
                        <a:t>1 351,0</a:t>
                      </a:r>
                      <a:endParaRPr kumimoji="0" 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Cyr"/>
                        <a:ea typeface="Arial Cyr"/>
                        <a:cs typeface="Arial Cyr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69900" marR="0" lvl="0" indent="-469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ea typeface="Arial Cyr"/>
                          <a:cs typeface="Arial Cyr"/>
                        </a:rPr>
                        <a:t>1 170,7</a:t>
                      </a:r>
                      <a:endParaRPr kumimoji="0" 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Cyr"/>
                        <a:ea typeface="Arial Cyr"/>
                        <a:cs typeface="Arial Cyr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69900" marR="0" lvl="0" indent="-469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ea typeface="Arial Cyr"/>
                          <a:cs typeface="Arial Cyr"/>
                        </a:rPr>
                        <a:t>1 177,9</a:t>
                      </a:r>
                      <a:endParaRPr kumimoji="0" 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Cyr"/>
                        <a:ea typeface="Arial Cyr"/>
                        <a:cs typeface="Arial Cyr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380049">
                <a:tc>
                  <a:txBody>
                    <a:bodyPr/>
                    <a:lstStyle/>
                    <a:p>
                      <a:pPr marL="469900" marR="0" lvl="0" indent="-469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 Cyr"/>
                          <a:ea typeface="Arial Cyr"/>
                          <a:cs typeface="Arial Cyr"/>
                        </a:rPr>
                        <a:t>II</a:t>
                      </a: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 Cyr"/>
                          <a:ea typeface="Arial Cyr"/>
                          <a:cs typeface="Arial Cyr"/>
                        </a:rPr>
                        <a:t>. Расходы, всего</a:t>
                      </a:r>
                      <a:endParaRPr kumimoji="0" lang="ru-R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 Cyr"/>
                        <a:ea typeface="Arial Cyr"/>
                        <a:cs typeface="Arial Cyr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69900" marR="0" lvl="0" indent="-469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 Cyr"/>
                          <a:ea typeface="Arial Cyr"/>
                          <a:cs typeface="Arial Cyr"/>
                        </a:rPr>
                        <a:t>1 732,4</a:t>
                      </a:r>
                      <a:endParaRPr kumimoji="0" 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 Cyr"/>
                        <a:ea typeface="Arial Cyr"/>
                        <a:cs typeface="Arial Cyr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69900" marR="0" lvl="0" indent="-469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 Cyr"/>
                          <a:ea typeface="Arial Cyr"/>
                          <a:cs typeface="Arial Cyr"/>
                        </a:rPr>
                        <a:t>1 551,8</a:t>
                      </a:r>
                      <a:endParaRPr kumimoji="0" 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 Cyr"/>
                        <a:ea typeface="Arial Cyr"/>
                        <a:cs typeface="Arial Cyr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69900" marR="0" lvl="0" indent="-469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 Cyr"/>
                          <a:ea typeface="Arial Cyr"/>
                          <a:cs typeface="Arial Cyr"/>
                        </a:rPr>
                        <a:t>1 572,4</a:t>
                      </a:r>
                      <a:endParaRPr kumimoji="0" 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 Cyr"/>
                        <a:ea typeface="Arial Cyr"/>
                        <a:cs typeface="Arial Cyr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380049">
                <a:tc>
                  <a:txBody>
                    <a:bodyPr/>
                    <a:lstStyle/>
                    <a:p>
                      <a:pPr marL="469900" marR="0" lvl="0" indent="-469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 Cyr"/>
                          <a:ea typeface="Arial Cyr"/>
                          <a:cs typeface="Arial Cyr"/>
                        </a:rPr>
                        <a:t>III</a:t>
                      </a:r>
                      <a:r>
                        <a:rPr kumimoji="0" 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 Cyr"/>
                          <a:ea typeface="Arial Cyr"/>
                          <a:cs typeface="Arial Cyr"/>
                        </a:rPr>
                        <a:t>. Дефицит (-), профицит (+)</a:t>
                      </a:r>
                      <a:endParaRPr kumimoji="0" lang="ru-RU" sz="1800" b="0" i="0" u="none" strike="noStrike" cap="none" normalizeH="0" baseline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 Cyr"/>
                        <a:ea typeface="Arial Cyr"/>
                        <a:cs typeface="Arial Cyr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69900" marR="0" lvl="0" indent="-469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 Cyr"/>
                          <a:ea typeface="Arial Cyr"/>
                          <a:cs typeface="Arial Cyr"/>
                        </a:rPr>
                        <a:t>12,3</a:t>
                      </a:r>
                      <a:endParaRPr kumimoji="0" 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 Cyr"/>
                        <a:ea typeface="Arial Cyr"/>
                        <a:cs typeface="Arial Cyr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69900" marR="0" lvl="0" indent="-469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 Cyr"/>
                          <a:ea typeface="Arial Cyr"/>
                          <a:cs typeface="Arial Cyr"/>
                        </a:rPr>
                        <a:t>0,0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69900" marR="0" lvl="0" indent="-469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 Cyr"/>
                          <a:ea typeface="Arial Cyr"/>
                          <a:cs typeface="Arial Cyr"/>
                        </a:rPr>
                        <a:t>0,0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326614-6ECA-4F5C-95F1-2925EB18BD4F}" type="slidenum">
              <a:rPr lang="ru-RU" smtClean="0"/>
              <a:pPr>
                <a:defRPr/>
              </a:pPr>
              <a:t>19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214282" y="0"/>
            <a:ext cx="5786478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00CC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Структура расходов бюджета </a:t>
            </a:r>
          </a:p>
          <a:p>
            <a:pPr algn="ctr">
              <a:defRPr/>
            </a:pPr>
            <a:r>
              <a:rPr lang="ru-RU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00CC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Протасовского сельского поселения </a:t>
            </a:r>
          </a:p>
          <a:p>
            <a:pPr algn="ctr">
              <a:defRPr/>
            </a:pPr>
            <a:r>
              <a:rPr lang="ru-RU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00CC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по основным направлениям</a:t>
            </a:r>
          </a:p>
        </p:txBody>
      </p:sp>
      <p:pic>
        <p:nvPicPr>
          <p:cNvPr id="29700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57938" y="0"/>
            <a:ext cx="2571750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4" name="Рисунок 18" descr="profitsit-budzet-2016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50" y="3500438"/>
            <a:ext cx="27686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285750" y="1214438"/>
            <a:ext cx="3571875" cy="11699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1400" dirty="0">
                <a:latin typeface="+mn-lt"/>
              </a:rPr>
              <a:t>Расходная часть бюджета формируется в программной структуре на основании утвержденных муниципальных программ и </a:t>
            </a:r>
            <a:r>
              <a:rPr lang="ru-RU" sz="1400" dirty="0" err="1">
                <a:latin typeface="+mn-lt"/>
              </a:rPr>
              <a:t>непрограммных</a:t>
            </a:r>
            <a:r>
              <a:rPr lang="ru-RU" sz="1400" dirty="0">
                <a:latin typeface="+mn-lt"/>
              </a:rPr>
              <a:t> направлений деятельности</a:t>
            </a:r>
          </a:p>
        </p:txBody>
      </p:sp>
      <p:pic>
        <p:nvPicPr>
          <p:cNvPr id="7" name="Рисунок 6" descr="Рисунок10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786" y="1643050"/>
            <a:ext cx="2493058" cy="4236370"/>
          </a:xfrm>
          <a:prstGeom prst="rect">
            <a:avLst/>
          </a:prstGeom>
        </p:spPr>
      </p:pic>
      <p:pic>
        <p:nvPicPr>
          <p:cNvPr id="8" name="Рисунок 7" descr="Рисунок12.pn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>
          <a:xfrm>
            <a:off x="3857620" y="1714488"/>
            <a:ext cx="4572032" cy="2786082"/>
          </a:xfrm>
          <a:prstGeom prst="rect">
            <a:avLst/>
          </a:prstGeom>
        </p:spPr>
      </p:pic>
      <p:pic>
        <p:nvPicPr>
          <p:cNvPr id="10" name="Рисунок 9" descr="Рисунок11.pn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>
          <a:xfrm>
            <a:off x="4071934" y="4500570"/>
            <a:ext cx="4143404" cy="1956654"/>
          </a:xfrm>
          <a:prstGeom prst="rect">
            <a:avLst/>
          </a:prstGeom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8F1755-7878-4629-8917-B19611462F2F}" type="slidenum">
              <a:rPr lang="ru-RU" smtClean="0"/>
              <a:pPr>
                <a:defRPr/>
              </a:pPr>
              <a:t>20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2857488" y="142852"/>
            <a:ext cx="607223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00CC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Расходы бюджета </a:t>
            </a:r>
          </a:p>
          <a:p>
            <a:pPr algn="ctr">
              <a:defRPr/>
            </a:pPr>
            <a:r>
              <a:rPr lang="ru-RU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00CC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Протасовского сельского поселения </a:t>
            </a:r>
          </a:p>
          <a:p>
            <a:pPr algn="ctr">
              <a:defRPr/>
            </a:pPr>
            <a:r>
              <a:rPr lang="ru-RU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00CC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по основным направлениям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85750" y="1397000"/>
          <a:ext cx="8644001" cy="520602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180757"/>
                <a:gridCol w="903948"/>
                <a:gridCol w="903948"/>
                <a:gridCol w="903948"/>
                <a:gridCol w="847451"/>
                <a:gridCol w="903949"/>
              </a:tblGrid>
              <a:tr h="108326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</a:p>
                    <a:p>
                      <a:endParaRPr lang="ru-RU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C000"/>
                          </a:solidFill>
                        </a:rPr>
                        <a:t>2016 год</a:t>
                      </a:r>
                    </a:p>
                    <a:p>
                      <a:r>
                        <a:rPr lang="ru-RU" sz="1200" dirty="0" smtClean="0">
                          <a:solidFill>
                            <a:srgbClr val="FFC000"/>
                          </a:solidFill>
                        </a:rPr>
                        <a:t>(факт)</a:t>
                      </a:r>
                      <a:endParaRPr lang="ru-RU" sz="1200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C000"/>
                          </a:solidFill>
                        </a:rPr>
                        <a:t>2017 год</a:t>
                      </a:r>
                    </a:p>
                    <a:p>
                      <a:r>
                        <a:rPr lang="ru-RU" sz="1200" dirty="0" smtClean="0">
                          <a:solidFill>
                            <a:srgbClr val="FFC000"/>
                          </a:solidFill>
                        </a:rPr>
                        <a:t>(оценка)</a:t>
                      </a:r>
                      <a:endParaRPr lang="ru-RU" sz="1200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C000"/>
                          </a:solidFill>
                        </a:rPr>
                        <a:t>2018 год</a:t>
                      </a:r>
                    </a:p>
                    <a:p>
                      <a:r>
                        <a:rPr lang="ru-RU" sz="1200" dirty="0" smtClean="0">
                          <a:solidFill>
                            <a:srgbClr val="FFC000"/>
                          </a:solidFill>
                        </a:rPr>
                        <a:t>(план)</a:t>
                      </a:r>
                      <a:endParaRPr lang="ru-RU" sz="1200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>
                          <a:solidFill>
                            <a:srgbClr val="FFC000"/>
                          </a:solidFill>
                        </a:rPr>
                        <a:t>2019 год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rgbClr val="FFC000"/>
                          </a:solidFill>
                        </a:rPr>
                        <a:t>(план)</a:t>
                      </a:r>
                    </a:p>
                    <a:p>
                      <a:endParaRPr lang="ru-RU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>
                          <a:solidFill>
                            <a:srgbClr val="FFC000"/>
                          </a:solidFill>
                        </a:rPr>
                        <a:t>2020 год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rgbClr val="FFC000"/>
                          </a:solidFill>
                        </a:rPr>
                        <a:t>(план)</a:t>
                      </a:r>
                      <a:endParaRPr lang="ru-RU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</a:tr>
              <a:tr h="3610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РАСХОДОВ ВСЕГО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2349,1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2269,5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1732,4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1551,8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1572,4</a:t>
                      </a:r>
                      <a:endParaRPr lang="ru-RU" b="1" dirty="0"/>
                    </a:p>
                  </a:txBody>
                  <a:tcPr/>
                </a:tc>
              </a:tr>
              <a:tr h="3610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1073,2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1049,2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1025,8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1021,9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1024,7</a:t>
                      </a:r>
                      <a:endParaRPr lang="ru-RU" dirty="0"/>
                    </a:p>
                  </a:txBody>
                  <a:tcPr/>
                </a:tc>
              </a:tr>
              <a:tr h="370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Национальная оборона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54,8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58,2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62,2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62,9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65,2</a:t>
                      </a:r>
                      <a:endParaRPr lang="ru-RU" dirty="0"/>
                    </a:p>
                  </a:txBody>
                  <a:tcPr/>
                </a:tc>
              </a:tr>
              <a:tr h="3804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Пожарная безопасность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5,1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4,9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57172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 (в т.ч. Благоустройство)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102,7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93,1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92,2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96,8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100,6</a:t>
                      </a:r>
                      <a:endParaRPr lang="ru-RU" dirty="0"/>
                    </a:p>
                  </a:txBody>
                  <a:tcPr/>
                </a:tc>
              </a:tr>
              <a:tr h="4745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Дорожное хозяйство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216,5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108,8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123,8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123,8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123,8</a:t>
                      </a:r>
                      <a:endParaRPr lang="ru-RU" dirty="0"/>
                    </a:p>
                  </a:txBody>
                  <a:tcPr/>
                </a:tc>
              </a:tr>
              <a:tr h="4745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862,9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899,9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362,4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183,5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198,7</a:t>
                      </a:r>
                      <a:endParaRPr lang="ru-RU" dirty="0"/>
                    </a:p>
                  </a:txBody>
                  <a:tcPr/>
                </a:tc>
              </a:tr>
              <a:tr h="4063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33,8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60,2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61,0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62,9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59,4</a:t>
                      </a:r>
                      <a:endParaRPr lang="ru-RU" dirty="0"/>
                    </a:p>
                  </a:txBody>
                  <a:tcPr/>
                </a:tc>
              </a:tr>
              <a:tr h="691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и муниципального долга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0,1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0,1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0,1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0803" name="Рисунок 4" descr="j17qMsdr.ok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75" y="0"/>
            <a:ext cx="2185988" cy="1357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34EF9B-D54E-4172-A289-345C0BA3DFDB}" type="slidenum">
              <a:rPr lang="ru-RU" smtClean="0"/>
              <a:pPr>
                <a:defRPr/>
              </a:pPr>
              <a:t>21</a:t>
            </a:fld>
            <a:endParaRPr lang="ru-RU"/>
          </a:p>
        </p:txBody>
      </p:sp>
      <p:graphicFrame>
        <p:nvGraphicFramePr>
          <p:cNvPr id="4" name="Схема 3"/>
          <p:cNvGraphicFramePr/>
          <p:nvPr/>
        </p:nvGraphicFramePr>
        <p:xfrm>
          <a:off x="4071934" y="357166"/>
          <a:ext cx="4786346" cy="11430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428625" y="2357438"/>
          <a:ext cx="8072495" cy="3699529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4324843"/>
                <a:gridCol w="1153123"/>
                <a:gridCol w="1441404"/>
                <a:gridCol w="1153125"/>
              </a:tblGrid>
              <a:tr h="43898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2018 год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2019 год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2020 год</a:t>
                      </a:r>
                      <a:endParaRPr lang="ru-RU" dirty="0"/>
                    </a:p>
                  </a:txBody>
                  <a:tcPr anchor="ctr"/>
                </a:tc>
              </a:tr>
              <a:tr h="494091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Функционирование высшего должностного лица муниципального образования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290,5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290,5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290,5</a:t>
                      </a:r>
                      <a:endParaRPr lang="ru-RU" dirty="0"/>
                    </a:p>
                  </a:txBody>
                  <a:tcPr anchor="ctr"/>
                </a:tc>
              </a:tr>
              <a:tr h="472755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Функционирование Администрации Протасовского сельского поселения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727,8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731,3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734,1</a:t>
                      </a:r>
                      <a:endParaRPr lang="ru-RU" dirty="0"/>
                    </a:p>
                  </a:txBody>
                  <a:tcPr anchor="ctr"/>
                </a:tc>
              </a:tr>
              <a:tr h="518638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Резервный фонд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7,4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anchor="ctr"/>
                </a:tc>
              </a:tr>
              <a:tr h="598780"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b="0" i="0" u="none" strike="noStrike" dirty="0" smtClean="0">
                          <a:latin typeface="Arial"/>
                        </a:rPr>
                        <a:t> </a:t>
                      </a:r>
                      <a:r>
                        <a:rPr lang="ru-RU" sz="1600" b="0" i="0" u="none" strike="noStrike" dirty="0" smtClean="0">
                          <a:latin typeface="+mn-lt"/>
                        </a:rPr>
                        <a:t>осуществление полномочий по определению перечня должностных лиц, уполномоченных составлять протоколы об административных правонарушениях</a:t>
                      </a:r>
                      <a:endParaRPr lang="ru-RU" sz="1600" b="0" i="0" u="none" strike="noStrike" dirty="0"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0,1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0,1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0,1</a:t>
                      </a:r>
                      <a:endParaRPr lang="ru-RU" dirty="0"/>
                    </a:p>
                  </a:txBody>
                  <a:tcPr anchor="ctr"/>
                </a:tc>
              </a:tr>
              <a:tr h="59878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ВСЕГО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1025,8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1021,9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1024,7</a:t>
                      </a:r>
                      <a:endParaRPr lang="ru-RU" b="1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31785" name="TextBox 5"/>
          <p:cNvSpPr txBox="1">
            <a:spLocks noChangeArrowheads="1"/>
          </p:cNvSpPr>
          <p:nvPr/>
        </p:nvSpPr>
        <p:spPr bwMode="auto">
          <a:xfrm>
            <a:off x="7215188" y="1928813"/>
            <a:ext cx="13573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Тыс.руб.</a:t>
            </a:r>
          </a:p>
        </p:txBody>
      </p:sp>
      <p:pic>
        <p:nvPicPr>
          <p:cNvPr id="31786" name="Рисунок 6" descr="33fg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4313" y="142875"/>
            <a:ext cx="3740150" cy="221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3240B33-A212-4743-91EB-D74EE45A8C5C}" type="slidenum">
              <a:rPr lang="ru-RU" smtClean="0"/>
              <a:pPr>
                <a:defRPr/>
              </a:pPr>
              <a:t>22</a:t>
            </a:fld>
            <a:endParaRPr lang="ru-RU"/>
          </a:p>
        </p:txBody>
      </p:sp>
      <p:graphicFrame>
        <p:nvGraphicFramePr>
          <p:cNvPr id="3" name="Схема 2"/>
          <p:cNvGraphicFramePr/>
          <p:nvPr/>
        </p:nvGraphicFramePr>
        <p:xfrm>
          <a:off x="142844" y="142852"/>
          <a:ext cx="4786346" cy="11430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хема 4"/>
          <p:cNvGraphicFramePr/>
          <p:nvPr/>
        </p:nvGraphicFramePr>
        <p:xfrm>
          <a:off x="285720" y="1428736"/>
          <a:ext cx="8643998" cy="10715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32773" name="Рисунок 5" descr="voennyy-komissariat-goroda-feodosiya-i-kirovskogo-rayona-respubliki-krym-informiruet__1_2017-03-27-09-43-46.jpeg"/>
          <p:cNvPicPr>
            <a:picLocks noChangeAspect="1"/>
          </p:cNvPicPr>
          <p:nvPr/>
        </p:nvPicPr>
        <p:blipFill>
          <a:blip r:embed="rId10"/>
          <a:srcRect b="32967"/>
          <a:stretch>
            <a:fillRect/>
          </a:stretch>
        </p:blipFill>
        <p:spPr bwMode="auto">
          <a:xfrm>
            <a:off x="5357813" y="142875"/>
            <a:ext cx="2928937" cy="121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1857375" y="2571750"/>
          <a:ext cx="4929222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3074"/>
                <a:gridCol w="1643074"/>
                <a:gridCol w="1643074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2018 год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2019 год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2020 год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62,2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62,9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65,2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Схема 7"/>
          <p:cNvGraphicFramePr/>
          <p:nvPr/>
        </p:nvGraphicFramePr>
        <p:xfrm>
          <a:off x="4143372" y="3429000"/>
          <a:ext cx="4786346" cy="11430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1" r:lo="rId12" r:qs="rId13" r:cs="rId14"/>
          </a:graphicData>
        </a:graphic>
      </p:graphicFrame>
      <p:graphicFrame>
        <p:nvGraphicFramePr>
          <p:cNvPr id="10" name="Схема 9"/>
          <p:cNvGraphicFramePr/>
          <p:nvPr/>
        </p:nvGraphicFramePr>
        <p:xfrm>
          <a:off x="3071802" y="4714884"/>
          <a:ext cx="5786478" cy="571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5" r:lo="rId16" r:qs="rId17" r:cs="rId18"/>
          </a:graphicData>
        </a:graphic>
      </p:graphicFrame>
      <p:graphicFrame>
        <p:nvGraphicFramePr>
          <p:cNvPr id="11" name="Таблица 10"/>
          <p:cNvGraphicFramePr>
            <a:graphicFrameLocks noGrp="1"/>
          </p:cNvGraphicFramePr>
          <p:nvPr/>
        </p:nvGraphicFramePr>
        <p:xfrm>
          <a:off x="3786188" y="5500688"/>
          <a:ext cx="502443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4810"/>
                <a:gridCol w="1674810"/>
                <a:gridCol w="167481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2018 год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2019 год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2020 год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4,9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2804" name="TextBox 11"/>
          <p:cNvSpPr txBox="1">
            <a:spLocks noChangeArrowheads="1"/>
          </p:cNvSpPr>
          <p:nvPr/>
        </p:nvSpPr>
        <p:spPr bwMode="auto">
          <a:xfrm>
            <a:off x="6786563" y="2571750"/>
            <a:ext cx="11430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/>
              <a:t>Тыс.руб.</a:t>
            </a:r>
          </a:p>
        </p:txBody>
      </p:sp>
      <p:sp>
        <p:nvSpPr>
          <p:cNvPr id="32805" name="TextBox 12"/>
          <p:cNvSpPr txBox="1">
            <a:spLocks noChangeArrowheads="1"/>
          </p:cNvSpPr>
          <p:nvPr/>
        </p:nvSpPr>
        <p:spPr bwMode="auto">
          <a:xfrm>
            <a:off x="7858125" y="5214938"/>
            <a:ext cx="11430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/>
              <a:t>Тыс.руб.</a:t>
            </a:r>
          </a:p>
        </p:txBody>
      </p:sp>
      <p:pic>
        <p:nvPicPr>
          <p:cNvPr id="32806" name="Рисунок 13" descr="opashka.jpg"/>
          <p:cNvPicPr>
            <a:picLocks noChangeAspect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357188" y="3638550"/>
            <a:ext cx="2714625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64F0F0-9DD8-47EA-B595-5D3634A197DE}" type="slidenum">
              <a:rPr lang="ru-RU" smtClean="0"/>
              <a:pPr>
                <a:defRPr/>
              </a:pPr>
              <a:t>23</a:t>
            </a:fld>
            <a:endParaRPr lang="ru-RU"/>
          </a:p>
        </p:txBody>
      </p:sp>
      <p:graphicFrame>
        <p:nvGraphicFramePr>
          <p:cNvPr id="3" name="Схема 2"/>
          <p:cNvGraphicFramePr/>
          <p:nvPr/>
        </p:nvGraphicFramePr>
        <p:xfrm>
          <a:off x="3857620" y="142852"/>
          <a:ext cx="4786346" cy="11430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хема 4"/>
          <p:cNvGraphicFramePr/>
          <p:nvPr/>
        </p:nvGraphicFramePr>
        <p:xfrm>
          <a:off x="3214678" y="1428736"/>
          <a:ext cx="5072098" cy="571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33797" name="Рисунок 5" descr="213-35.jpg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57188" y="285750"/>
            <a:ext cx="2357437" cy="206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3643313" y="2357438"/>
          <a:ext cx="5143536" cy="7366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714512"/>
                <a:gridCol w="1714512"/>
                <a:gridCol w="1714512"/>
              </a:tblGrid>
              <a:tr h="299402">
                <a:tc>
                  <a:txBody>
                    <a:bodyPr/>
                    <a:lstStyle/>
                    <a:p>
                      <a:r>
                        <a:rPr lang="ru-RU" dirty="0" smtClean="0"/>
                        <a:t>2018 год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2019 год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2020 год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61,0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62,9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59,4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3812" name="TextBox 7"/>
          <p:cNvSpPr txBox="1">
            <a:spLocks noChangeArrowheads="1"/>
          </p:cNvSpPr>
          <p:nvPr/>
        </p:nvSpPr>
        <p:spPr bwMode="auto">
          <a:xfrm>
            <a:off x="7215188" y="2000250"/>
            <a:ext cx="12858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Тыс.руб.</a:t>
            </a:r>
          </a:p>
        </p:txBody>
      </p:sp>
      <p:graphicFrame>
        <p:nvGraphicFramePr>
          <p:cNvPr id="9" name="Схема 8"/>
          <p:cNvGraphicFramePr/>
          <p:nvPr/>
        </p:nvGraphicFramePr>
        <p:xfrm>
          <a:off x="285720" y="3214686"/>
          <a:ext cx="4786346" cy="11430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1" r:lo="rId12" r:qs="rId13" r:cs="rId14"/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/>
        </p:nvGraphicFramePr>
        <p:xfrm>
          <a:off x="357188" y="4572000"/>
          <a:ext cx="5143536" cy="7366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714512"/>
                <a:gridCol w="1714512"/>
                <a:gridCol w="1714512"/>
              </a:tblGrid>
              <a:tr h="299402">
                <a:tc>
                  <a:txBody>
                    <a:bodyPr/>
                    <a:lstStyle/>
                    <a:p>
                      <a:r>
                        <a:rPr lang="ru-RU" dirty="0" smtClean="0"/>
                        <a:t>2018 год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2019 год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2020 год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0,1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3828" name="TextBox 10"/>
          <p:cNvSpPr txBox="1">
            <a:spLocks noChangeArrowheads="1"/>
          </p:cNvSpPr>
          <p:nvPr/>
        </p:nvSpPr>
        <p:spPr bwMode="auto">
          <a:xfrm>
            <a:off x="4643438" y="4286250"/>
            <a:ext cx="12858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Тыс.руб.</a:t>
            </a:r>
          </a:p>
        </p:txBody>
      </p:sp>
      <p:sp>
        <p:nvSpPr>
          <p:cNvPr id="33829" name="TextBox 11"/>
          <p:cNvSpPr txBox="1">
            <a:spLocks noChangeArrowheads="1"/>
          </p:cNvSpPr>
          <p:nvPr/>
        </p:nvSpPr>
        <p:spPr bwMode="auto">
          <a:xfrm>
            <a:off x="500063" y="5643563"/>
            <a:ext cx="3071812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Бюджетный кредит составляет 63,0 тыс. руб.</a:t>
            </a:r>
          </a:p>
        </p:txBody>
      </p:sp>
      <p:pic>
        <p:nvPicPr>
          <p:cNvPr id="33830" name="Рисунок 12" descr="profitsit-budzet-2016.jpg"/>
          <p:cNvPicPr>
            <a:picLocks noChangeAspect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5715000" y="3571875"/>
            <a:ext cx="2982913" cy="221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CAEB7F-96E9-4D6D-9F18-84350AE983DC}" type="slidenum">
              <a:rPr lang="ru-RU" smtClean="0"/>
              <a:pPr>
                <a:defRPr/>
              </a:pPr>
              <a:t>24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285720" y="0"/>
            <a:ext cx="6572296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00CC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Муниципальные программы бюджета </a:t>
            </a:r>
          </a:p>
          <a:p>
            <a:pPr algn="ctr">
              <a:defRPr/>
            </a:pPr>
            <a:r>
              <a:rPr lang="ru-RU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00CC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Протасовского сельского поселения </a:t>
            </a:r>
          </a:p>
        </p:txBody>
      </p:sp>
      <p:pic>
        <p:nvPicPr>
          <p:cNvPr id="34820" name="Рисунок 7" descr="profitsit-budzet-201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29438" y="142875"/>
            <a:ext cx="2054225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Схема 9"/>
          <p:cNvGraphicFramePr/>
          <p:nvPr/>
        </p:nvGraphicFramePr>
        <p:xfrm>
          <a:off x="642910" y="2500306"/>
          <a:ext cx="4000528" cy="38576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4714875" y="1857375"/>
          <a:ext cx="4143404" cy="450446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517465"/>
                <a:gridCol w="1517465"/>
                <a:gridCol w="1108474"/>
              </a:tblGrid>
              <a:tr h="714379">
                <a:tc>
                  <a:txBody>
                    <a:bodyPr/>
                    <a:lstStyle/>
                    <a:p>
                      <a:r>
                        <a:rPr lang="ru-RU" dirty="0" smtClean="0"/>
                        <a:t>2018 год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2019 год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2020 год</a:t>
                      </a:r>
                      <a:endParaRPr lang="ru-RU" dirty="0"/>
                    </a:p>
                  </a:txBody>
                  <a:tcPr/>
                </a:tc>
              </a:tr>
              <a:tr h="1285884">
                <a:tc>
                  <a:txBody>
                    <a:bodyPr/>
                    <a:lstStyle/>
                    <a:p>
                      <a:pPr algn="ctr"/>
                      <a:endParaRPr lang="ru-RU" sz="3200" dirty="0" smtClean="0"/>
                    </a:p>
                    <a:p>
                      <a:pPr algn="ctr"/>
                      <a:r>
                        <a:rPr lang="ru-RU" sz="3200" dirty="0" smtClean="0"/>
                        <a:t>92,2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3200" dirty="0" smtClean="0"/>
                    </a:p>
                    <a:p>
                      <a:pPr algn="ctr"/>
                      <a:r>
                        <a:rPr lang="ru-RU" sz="3200" dirty="0" smtClean="0"/>
                        <a:t>96,8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3200" dirty="0" smtClean="0"/>
                    </a:p>
                    <a:p>
                      <a:pPr algn="ctr"/>
                      <a:r>
                        <a:rPr lang="ru-RU" sz="3200" dirty="0" smtClean="0"/>
                        <a:t>100,6</a:t>
                      </a:r>
                      <a:endParaRPr lang="ru-RU" sz="3200" dirty="0"/>
                    </a:p>
                  </a:txBody>
                  <a:tcPr/>
                </a:tc>
              </a:tr>
              <a:tr h="135732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200" dirty="0" smtClean="0"/>
                        <a:t>362,4</a:t>
                      </a:r>
                    </a:p>
                    <a:p>
                      <a:pPr algn="ctr"/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200" dirty="0" smtClean="0"/>
                        <a:t>223,1</a:t>
                      </a:r>
                    </a:p>
                    <a:p>
                      <a:pPr algn="ctr"/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200" dirty="0" smtClean="0"/>
                        <a:t>231,8</a:t>
                      </a:r>
                    </a:p>
                    <a:p>
                      <a:pPr algn="ctr"/>
                      <a:endParaRPr lang="ru-RU" sz="3200" dirty="0"/>
                    </a:p>
                  </a:txBody>
                  <a:tcPr/>
                </a:tc>
              </a:tr>
              <a:tr h="1146884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/>
                        <a:t>123,8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/>
                        <a:t>123,8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/>
                        <a:t>123,8</a:t>
                      </a:r>
                      <a:endParaRPr lang="ru-RU" sz="32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4844" name="TextBox 12"/>
          <p:cNvSpPr txBox="1">
            <a:spLocks noChangeArrowheads="1"/>
          </p:cNvSpPr>
          <p:nvPr/>
        </p:nvSpPr>
        <p:spPr bwMode="auto">
          <a:xfrm>
            <a:off x="7072313" y="1428750"/>
            <a:ext cx="16430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(Тыс.руб.)</a:t>
            </a:r>
          </a:p>
        </p:txBody>
      </p:sp>
      <p:sp>
        <p:nvSpPr>
          <p:cNvPr id="34845" name="TextBox 7"/>
          <p:cNvSpPr txBox="1">
            <a:spLocks noChangeArrowheads="1"/>
          </p:cNvSpPr>
          <p:nvPr/>
        </p:nvSpPr>
        <p:spPr bwMode="auto">
          <a:xfrm>
            <a:off x="857250" y="857250"/>
            <a:ext cx="464343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solidFill>
                  <a:srgbClr val="C00000"/>
                </a:solidFill>
              </a:rPr>
              <a:t>Расходы бюджета сельского поселения направленные на реализацию муниципальных программ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6F67D8F-ABC4-42DB-9D0E-FA8EE813BBEB}" type="slidenum">
              <a:rPr lang="ru-RU" smtClean="0"/>
              <a:pPr>
                <a:defRPr/>
              </a:pPr>
              <a:t>25</a:t>
            </a:fld>
            <a:endParaRPr lang="ru-RU"/>
          </a:p>
        </p:txBody>
      </p:sp>
      <p:sp>
        <p:nvSpPr>
          <p:cNvPr id="4" name="Скругленный прямоугольник 3">
            <a:extLst>
              <a:ext uri="{FF2B5EF4-FFF2-40B4-BE49-F238E27FC236}"/>
            </a:extLst>
          </p:cNvPr>
          <p:cNvSpPr/>
          <p:nvPr/>
        </p:nvSpPr>
        <p:spPr>
          <a:xfrm>
            <a:off x="142875" y="1714500"/>
            <a:ext cx="4071938" cy="1928813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/>
              <a:t>Осуществляется  основное мероприятие Программы: «Сохранение, возрождение и развитие традиционной народной культуры, поддержка народного творчества и </a:t>
            </a:r>
            <a:r>
              <a:rPr lang="ru-RU" dirty="0" err="1"/>
              <a:t>культурно-досуговой</a:t>
            </a:r>
            <a:r>
              <a:rPr lang="ru-RU" dirty="0"/>
              <a:t> деятельности»</a:t>
            </a:r>
          </a:p>
        </p:txBody>
      </p:sp>
      <p:grpSp>
        <p:nvGrpSpPr>
          <p:cNvPr id="3" name="Группа 5"/>
          <p:cNvGrpSpPr/>
          <p:nvPr/>
        </p:nvGrpSpPr>
        <p:grpSpPr>
          <a:xfrm>
            <a:off x="357158" y="142852"/>
            <a:ext cx="8429684" cy="1500198"/>
            <a:chOff x="1951" y="1393"/>
            <a:chExt cx="3992721" cy="1386570"/>
          </a:xfrm>
          <a:effectLst>
            <a:outerShdw blurRad="50800" dist="50800" dir="5400000" algn="ctr" rotWithShape="0">
              <a:srgbClr val="000000">
                <a:alpha val="26000"/>
              </a:srgbClr>
            </a:outerShdw>
          </a:effectLst>
          <a:scene3d>
            <a:camera prst="orthographicFront"/>
            <a:lightRig rig="flat" dir="t"/>
          </a:scene3d>
        </p:grpSpPr>
        <p:sp>
          <p:nvSpPr>
            <p:cNvPr id="7" name="Скругленный прямоугольник 6"/>
            <p:cNvSpPr/>
            <p:nvPr/>
          </p:nvSpPr>
          <p:spPr>
            <a:xfrm>
              <a:off x="1951" y="1393"/>
              <a:ext cx="3992721" cy="1386570"/>
            </a:xfrm>
            <a:prstGeom prst="roundRect">
              <a:avLst/>
            </a:prstGeom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3">
                <a:hueOff val="0"/>
                <a:satOff val="0"/>
                <a:lumOff val="0"/>
                <a:alphaOff val="0"/>
              </a:schemeClr>
            </a:fillRef>
            <a:effectRef idx="1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8" name="Скругленный прямоугольник 4"/>
            <p:cNvSpPr/>
            <p:nvPr/>
          </p:nvSpPr>
          <p:spPr>
            <a:xfrm>
              <a:off x="69638" y="69080"/>
              <a:ext cx="3857347" cy="125119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lIns="45720" tIns="22860" rIns="45720" bIns="22860" spcCol="1270" anchor="ctr"/>
            <a:lstStyle/>
            <a:p>
              <a:pPr algn="ctr">
                <a:defRPr/>
              </a:pPr>
              <a:r>
                <a:rPr lang="ru-RU" sz="2400" dirty="0">
                  <a:solidFill>
                    <a:srgbClr val="0000CC"/>
                  </a:solidFill>
                </a:rPr>
                <a:t>Муниципальная целевая программа «Развитие культуры в Протасовском сельском поселении  Большеигнатовского муниципального района Республики Мордовия на 2016-2020г.г.»</a:t>
              </a:r>
            </a:p>
          </p:txBody>
        </p:sp>
      </p:grpSp>
      <p:graphicFrame>
        <p:nvGraphicFramePr>
          <p:cNvPr id="13" name="Таблица 12"/>
          <p:cNvGraphicFramePr>
            <a:graphicFrameLocks noGrp="1"/>
          </p:cNvGraphicFramePr>
          <p:nvPr/>
        </p:nvGraphicFramePr>
        <p:xfrm>
          <a:off x="1285875" y="5429250"/>
          <a:ext cx="6429420" cy="11430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3140"/>
                <a:gridCol w="2143140"/>
                <a:gridCol w="2143140"/>
              </a:tblGrid>
              <a:tr h="568106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2018 год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2019 год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2020 год</a:t>
                      </a:r>
                      <a:endParaRPr lang="ru-RU" dirty="0"/>
                    </a:p>
                  </a:txBody>
                  <a:tcPr/>
                </a:tc>
              </a:tr>
              <a:tr h="574902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solidFill>
                            <a:srgbClr val="0000CC"/>
                          </a:solidFill>
                        </a:rPr>
                        <a:t>362,4</a:t>
                      </a:r>
                      <a:endParaRPr lang="ru-RU" sz="2800" dirty="0">
                        <a:solidFill>
                          <a:srgbClr val="0000CC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solidFill>
                            <a:srgbClr val="0000CC"/>
                          </a:solidFill>
                        </a:rPr>
                        <a:t>183,5</a:t>
                      </a:r>
                      <a:endParaRPr lang="ru-RU" sz="2800" dirty="0">
                        <a:solidFill>
                          <a:srgbClr val="0000CC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solidFill>
                            <a:srgbClr val="0000CC"/>
                          </a:solidFill>
                        </a:rPr>
                        <a:t>198,7</a:t>
                      </a:r>
                      <a:endParaRPr lang="ru-RU" sz="2800" dirty="0">
                        <a:solidFill>
                          <a:srgbClr val="0000CC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5859" name="Рисунок 13" descr="фотомммм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3500" y="1857375"/>
            <a:ext cx="3762375" cy="2820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60" name="TextBox 15"/>
          <p:cNvSpPr txBox="1">
            <a:spLocks noChangeArrowheads="1"/>
          </p:cNvSpPr>
          <p:nvPr/>
        </p:nvSpPr>
        <p:spPr bwMode="auto">
          <a:xfrm>
            <a:off x="5929313" y="5072063"/>
            <a:ext cx="1714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Тыс.руб.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5EF209D-6F39-45A4-8F75-631F3325B924}" type="slidenum">
              <a:rPr lang="ru-RU" smtClean="0"/>
              <a:pPr>
                <a:defRPr/>
              </a:pPr>
              <a:t>26</a:t>
            </a:fld>
            <a:endParaRPr lang="ru-RU"/>
          </a:p>
        </p:txBody>
      </p:sp>
      <p:sp>
        <p:nvSpPr>
          <p:cNvPr id="5" name="Скругленный прямоугольник 4">
            <a:extLst>
              <a:ext uri="{FF2B5EF4-FFF2-40B4-BE49-F238E27FC236}"/>
            </a:extLst>
          </p:cNvPr>
          <p:cNvSpPr/>
          <p:nvPr/>
        </p:nvSpPr>
        <p:spPr>
          <a:xfrm>
            <a:off x="5500688" y="2214563"/>
            <a:ext cx="3429000" cy="371475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ru-RU" dirty="0"/>
              <a:t>Мероприятия Прогр</a:t>
            </a:r>
            <a:r>
              <a:rPr lang="ru-RU" b="1" dirty="0"/>
              <a:t>амм</a:t>
            </a:r>
            <a:r>
              <a:rPr lang="ru-RU" dirty="0"/>
              <a:t>ы:</a:t>
            </a:r>
          </a:p>
          <a:p>
            <a:pPr>
              <a:defRPr/>
            </a:pPr>
            <a:r>
              <a:rPr lang="ru-RU" dirty="0"/>
              <a:t>-Организация и содержание сетей уличного освещения.</a:t>
            </a:r>
          </a:p>
          <a:p>
            <a:pPr>
              <a:defRPr/>
            </a:pPr>
            <a:r>
              <a:rPr lang="ru-RU" dirty="0"/>
              <a:t>-Организация и содержание объектов озеленения.</a:t>
            </a:r>
          </a:p>
          <a:p>
            <a:pPr>
              <a:defRPr/>
            </a:pPr>
            <a:r>
              <a:rPr lang="ru-RU" dirty="0"/>
              <a:t>-Организация и содержание мест захоронения.</a:t>
            </a:r>
          </a:p>
          <a:p>
            <a:pPr>
              <a:defRPr/>
            </a:pPr>
            <a:r>
              <a:rPr lang="ru-RU" dirty="0"/>
              <a:t>-Организация и содержание прочих объектов благоустройства.</a:t>
            </a:r>
          </a:p>
        </p:txBody>
      </p:sp>
      <p:graphicFrame>
        <p:nvGraphicFramePr>
          <p:cNvPr id="10" name="Схема 9"/>
          <p:cNvGraphicFramePr/>
          <p:nvPr/>
        </p:nvGraphicFramePr>
        <p:xfrm>
          <a:off x="285720" y="0"/>
          <a:ext cx="8429684" cy="1714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1" name="Таблица 10"/>
          <p:cNvGraphicFramePr>
            <a:graphicFrameLocks noGrp="1"/>
          </p:cNvGraphicFramePr>
          <p:nvPr/>
        </p:nvGraphicFramePr>
        <p:xfrm>
          <a:off x="285750" y="1785938"/>
          <a:ext cx="5214943" cy="30889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28892"/>
                <a:gridCol w="857256"/>
                <a:gridCol w="916906"/>
                <a:gridCol w="1011889"/>
              </a:tblGrid>
              <a:tr h="571504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2018 год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2019 год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2020 год</a:t>
                      </a:r>
                      <a:endParaRPr lang="ru-RU" dirty="0"/>
                    </a:p>
                  </a:txBody>
                  <a:tcPr/>
                </a:tc>
              </a:tr>
              <a:tr h="571504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Всего</a:t>
                      </a:r>
                      <a:r>
                        <a:rPr lang="ru-RU" sz="2000" b="1" baseline="0" dirty="0" smtClean="0"/>
                        <a:t> расходы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96,8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96,8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100,6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571504"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solidFill>
                            <a:srgbClr val="002060"/>
                          </a:solidFill>
                        </a:rPr>
                        <a:t>Организация и содержание сетей уличного освещения</a:t>
                      </a:r>
                      <a:endParaRPr lang="ru-RU" sz="1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50,0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55,2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60,0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574366"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/>
                        <a:t>Организация и содержание мест захоронения.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5,0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5,0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5,0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571504"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/>
                        <a:t>Организация и содержание прочих объектов благоустройства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41,8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36,6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35,6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6901" name="Picture 19" descr="H:\Documents and Settings\Администратор\Рабочий стол\фото\Уборка кладбища\фото0270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8625" y="4929188"/>
            <a:ext cx="2000250" cy="150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902" name="TextBox 11"/>
          <p:cNvSpPr txBox="1">
            <a:spLocks noChangeArrowheads="1"/>
          </p:cNvSpPr>
          <p:nvPr/>
        </p:nvSpPr>
        <p:spPr bwMode="auto">
          <a:xfrm>
            <a:off x="4572000" y="1428750"/>
            <a:ext cx="12144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Тыс. руб.</a:t>
            </a:r>
          </a:p>
        </p:txBody>
      </p:sp>
      <p:pic>
        <p:nvPicPr>
          <p:cNvPr id="36903" name="Рисунок 11" descr="DSCF0516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928938" y="4929188"/>
            <a:ext cx="2095500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F83026-02E5-4A1B-A4D2-1B63F5C98FA8}" type="slidenum">
              <a:rPr lang="ru-RU" smtClean="0"/>
              <a:pPr>
                <a:defRPr/>
              </a:pPr>
              <a:t>27</a:t>
            </a:fld>
            <a:endParaRPr lang="ru-RU"/>
          </a:p>
        </p:txBody>
      </p:sp>
      <p:sp>
        <p:nvSpPr>
          <p:cNvPr id="3" name="Rectangle 2"/>
          <p:cNvSpPr txBox="1">
            <a:spLocks/>
          </p:cNvSpPr>
          <p:nvPr/>
        </p:nvSpPr>
        <p:spPr bwMode="auto">
          <a:xfrm>
            <a:off x="357188" y="2000250"/>
            <a:ext cx="4748212" cy="92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 bIns="0" anchor="b"/>
          <a:lstStyle/>
          <a:p>
            <a:pPr eaLnBrk="0" hangingPunct="0">
              <a:defRPr/>
            </a:pPr>
            <a:r>
              <a:rPr lang="ru-RU" altLang="ru-RU" sz="1600" b="1" dirty="0">
                <a:solidFill>
                  <a:schemeClr val="tx2"/>
                </a:solidFill>
                <a:latin typeface="Times New Roman" pitchFamily="18" charset="0"/>
                <a:ea typeface="+mj-ea"/>
                <a:cs typeface="+mj-cs"/>
              </a:rPr>
              <a:t>Расходы по переданным полномочиям от муниципального района на содержание дорог</a:t>
            </a:r>
            <a:br>
              <a:rPr lang="ru-RU" altLang="ru-RU" sz="1600" b="1" dirty="0">
                <a:solidFill>
                  <a:schemeClr val="tx2"/>
                </a:solidFill>
                <a:latin typeface="Times New Roman" pitchFamily="18" charset="0"/>
                <a:ea typeface="+mj-ea"/>
                <a:cs typeface="+mj-cs"/>
              </a:rPr>
            </a:br>
            <a:r>
              <a:rPr lang="ru-RU" altLang="ru-RU" sz="1600" b="1" dirty="0">
                <a:solidFill>
                  <a:schemeClr val="tx2"/>
                </a:solidFill>
                <a:latin typeface="Times New Roman" pitchFamily="18" charset="0"/>
                <a:ea typeface="+mj-ea"/>
                <a:cs typeface="+mj-cs"/>
              </a:rPr>
              <a:t>Протасовского сельского поселения</a:t>
            </a:r>
            <a:r>
              <a:rPr lang="ru-RU" altLang="ru-RU" sz="1600" dirty="0">
                <a:solidFill>
                  <a:schemeClr val="tx2"/>
                </a:solidFill>
                <a:latin typeface="Times New Roman" pitchFamily="18" charset="0"/>
                <a:ea typeface="+mj-ea"/>
                <a:cs typeface="+mj-cs"/>
              </a:rPr>
              <a:t> </a:t>
            </a:r>
          </a:p>
        </p:txBody>
      </p:sp>
      <p:sp>
        <p:nvSpPr>
          <p:cNvPr id="37892" name="Rectangle 24"/>
          <p:cNvSpPr>
            <a:spLocks noChangeArrowheads="1"/>
          </p:cNvSpPr>
          <p:nvPr/>
        </p:nvSpPr>
        <p:spPr bwMode="auto">
          <a:xfrm>
            <a:off x="3429000" y="4357688"/>
            <a:ext cx="5472113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600"/>
              <a:t>в 2018 году составят   697,0</a:t>
            </a:r>
            <a:r>
              <a:rPr lang="ru-RU" altLang="ru-RU" sz="1600" b="1" i="1"/>
              <a:t> тыс.руб.</a:t>
            </a:r>
          </a:p>
          <a:p>
            <a:r>
              <a:rPr lang="ru-RU" altLang="ru-RU" sz="1600" b="1"/>
              <a:t>–697,0 тыс.руб.</a:t>
            </a:r>
          </a:p>
          <a:p>
            <a:endParaRPr lang="ru-RU" altLang="ru-RU" sz="1600" b="1"/>
          </a:p>
        </p:txBody>
      </p:sp>
      <p:pic>
        <p:nvPicPr>
          <p:cNvPr id="37893" name="Picture 22" descr="00001cc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57875" y="571500"/>
            <a:ext cx="2643188" cy="2436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" name="Группа 5"/>
          <p:cNvGrpSpPr/>
          <p:nvPr/>
        </p:nvGrpSpPr>
        <p:grpSpPr>
          <a:xfrm>
            <a:off x="428596" y="-1"/>
            <a:ext cx="4930566" cy="1968729"/>
            <a:chOff x="1951" y="2680880"/>
            <a:chExt cx="3997714" cy="1295687"/>
          </a:xfrm>
          <a:scene3d>
            <a:camera prst="orthographicFront"/>
            <a:lightRig rig="flat" dir="t"/>
          </a:scene3d>
        </p:grpSpPr>
        <p:sp>
          <p:nvSpPr>
            <p:cNvPr id="7" name="Скругленный прямоугольник 6"/>
            <p:cNvSpPr/>
            <p:nvPr/>
          </p:nvSpPr>
          <p:spPr>
            <a:xfrm>
              <a:off x="1951" y="2680880"/>
              <a:ext cx="3996624" cy="1175378"/>
            </a:xfrm>
            <a:prstGeom prst="roundRect">
              <a:avLst/>
            </a:prstGeom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3">
                <a:hueOff val="11250264"/>
                <a:satOff val="-16880"/>
                <a:lumOff val="-2745"/>
                <a:alphaOff val="0"/>
              </a:schemeClr>
            </a:fillRef>
            <a:effectRef idx="1">
              <a:schemeClr val="accent3">
                <a:hueOff val="11250264"/>
                <a:satOff val="-16880"/>
                <a:lumOff val="-2745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8" name="Скругленный прямоугольник 4"/>
            <p:cNvSpPr/>
            <p:nvPr/>
          </p:nvSpPr>
          <p:spPr>
            <a:xfrm>
              <a:off x="117795" y="2915943"/>
              <a:ext cx="3881870" cy="106062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lIns="45720" tIns="22860" rIns="45720" bIns="22860" spcCol="1270" anchor="ctr"/>
            <a:lstStyle/>
            <a:p>
              <a:pPr algn="ctr" defTabSz="5334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ru-RU" b="1" dirty="0">
                  <a:solidFill>
                    <a:srgbClr val="0000CC"/>
                  </a:solidFill>
                </a:rPr>
                <a:t>Муниципальная программа  «Развитие автомобильных дорог Протасовского сельского поселения Большеигнатовского муниципального района Республики Мордовия  на 2016 – 2022 годы» </a:t>
              </a:r>
            </a:p>
            <a:p>
              <a:pPr algn="ctr" defTabSz="5334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ru-RU" sz="1200" dirty="0"/>
            </a:p>
          </p:txBody>
        </p:sp>
      </p:grp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500063" y="3143250"/>
          <a:ext cx="7286625" cy="18335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22861"/>
                <a:gridCol w="1412723"/>
                <a:gridCol w="1412723"/>
                <a:gridCol w="1338369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2018 год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2019 год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2020 год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altLang="ru-RU" sz="1800" b="1" dirty="0" smtClean="0"/>
                        <a:t>Расходы на дорожное хозяйство 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123,8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123,8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123,8</a:t>
                      </a:r>
                      <a:endParaRPr lang="ru-RU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altLang="ru-RU" sz="1600" b="1" dirty="0" smtClean="0"/>
                        <a:t>в том числе</a:t>
                      </a:r>
                      <a:r>
                        <a:rPr lang="en-US" altLang="ru-RU" sz="1600" b="1" dirty="0" smtClean="0"/>
                        <a:t>:</a:t>
                      </a:r>
                      <a:endParaRPr lang="ru-RU" altLang="ru-RU" sz="1600" b="1" dirty="0" smtClean="0"/>
                    </a:p>
                    <a:p>
                      <a:r>
                        <a:rPr lang="ru-RU" altLang="ru-RU" sz="1600" b="0" dirty="0" smtClean="0"/>
                        <a:t>содержание  </a:t>
                      </a:r>
                      <a:r>
                        <a:rPr lang="ru-RU" altLang="ru-RU" sz="1600" b="0" dirty="0" err="1" smtClean="0"/>
                        <a:t>внутрипоселковых</a:t>
                      </a:r>
                      <a:r>
                        <a:rPr lang="ru-RU" altLang="ru-RU" sz="1600" b="0" dirty="0" smtClean="0"/>
                        <a:t> автомобильных дорог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123,8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123,8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123,8</a:t>
                      </a:r>
                      <a:endParaRPr lang="ru-RU" sz="2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Содержимое 2"/>
          <p:cNvSpPr>
            <a:spLocks noGrp="1"/>
          </p:cNvSpPr>
          <p:nvPr>
            <p:ph sz="quarter" idx="4294967295"/>
          </p:nvPr>
        </p:nvSpPr>
        <p:spPr>
          <a:xfrm>
            <a:off x="357188" y="1214438"/>
            <a:ext cx="8429625" cy="5111750"/>
          </a:xfrm>
        </p:spPr>
        <p:txBody>
          <a:bodyPr/>
          <a:lstStyle/>
          <a:p>
            <a:pPr eaLnBrk="1" hangingPunct="1"/>
            <a:r>
              <a:rPr lang="ru-RU" smtClean="0">
                <a:latin typeface="Times New Roman" pitchFamily="18" charset="0"/>
                <a:cs typeface="Times New Roman" pitchFamily="18" charset="0"/>
              </a:rPr>
              <a:t>Адрес: 431681, РФ, Республика Мордовия, Большеигнатовский район, с. Протасово, ул. Ленина, д.19</a:t>
            </a:r>
          </a:p>
          <a:p>
            <a:pPr eaLnBrk="1" hangingPunct="1"/>
            <a:r>
              <a:rPr lang="ru-RU" smtClean="0">
                <a:latin typeface="Times New Roman" pitchFamily="18" charset="0"/>
                <a:cs typeface="Times New Roman" pitchFamily="18" charset="0"/>
              </a:rPr>
              <a:t>Телефон (факс) 8 (83442) 2-72-27 – </a:t>
            </a:r>
          </a:p>
          <a:p>
            <a:pPr eaLnBrk="1" hangingPunct="1"/>
            <a:r>
              <a:rPr lang="en-US" smtClean="0">
                <a:latin typeface="Times New Roman" pitchFamily="18" charset="0"/>
                <a:cs typeface="Times New Roman" pitchFamily="18" charset="0"/>
              </a:rPr>
              <a:t>E-mail </a:t>
            </a:r>
            <a:r>
              <a:rPr lang="en-US" smtClean="0">
                <a:latin typeface="Times New Roman" pitchFamily="18" charset="0"/>
                <a:cs typeface="Times New Roman" pitchFamily="18" charset="0"/>
                <a:hlinkClick r:id="rId2"/>
              </a:rPr>
              <a:t>adm_protsp@bignatovo.e-mordovia.ru</a:t>
            </a:r>
            <a:endParaRPr lang="ru-RU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ru-RU" smtClean="0">
                <a:latin typeface="Times New Roman" pitchFamily="18" charset="0"/>
                <a:cs typeface="Times New Roman" pitchFamily="18" charset="0"/>
              </a:rPr>
              <a:t>Режим работы - с 8.30 до 16.30</a:t>
            </a:r>
          </a:p>
          <a:p>
            <a:pPr eaLnBrk="1" hangingPunct="1"/>
            <a:r>
              <a:rPr lang="ru-RU" smtClean="0">
                <a:latin typeface="Times New Roman" pitchFamily="18" charset="0"/>
                <a:cs typeface="Times New Roman" pitchFamily="18" charset="0"/>
              </a:rPr>
              <a:t>Перерыв - с 13.00 до 14.00</a:t>
            </a:r>
          </a:p>
          <a:p>
            <a:pPr eaLnBrk="1" hangingPunct="1"/>
            <a:r>
              <a:rPr lang="ru-RU" smtClean="0">
                <a:latin typeface="Times New Roman" pitchFamily="18" charset="0"/>
                <a:cs typeface="Times New Roman" pitchFamily="18" charset="0"/>
              </a:rPr>
              <a:t>Выходные дни - суббота, воскресенье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A59B9E-1890-480A-8281-122DF907CBE9}" type="slidenum">
              <a:rPr lang="ru-RU" smtClean="0"/>
              <a:pPr>
                <a:defRPr/>
              </a:pPr>
              <a:t>28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428728" y="0"/>
            <a:ext cx="6500858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4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33CC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Контактная информация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Облака">
  <a:themeElements>
    <a:clrScheme name="Облака 1">
      <a:dk1>
        <a:srgbClr val="4D4D4D"/>
      </a:dk1>
      <a:lt1>
        <a:srgbClr val="FFFFFF"/>
      </a:lt1>
      <a:dk2>
        <a:srgbClr val="0000A4"/>
      </a:dk2>
      <a:lt2>
        <a:srgbClr val="B7E7FF"/>
      </a:lt2>
      <a:accent1>
        <a:srgbClr val="0099CC"/>
      </a:accent1>
      <a:accent2>
        <a:srgbClr val="00CC99"/>
      </a:accent2>
      <a:accent3>
        <a:srgbClr val="AAAACF"/>
      </a:accent3>
      <a:accent4>
        <a:srgbClr val="DADADA"/>
      </a:accent4>
      <a:accent5>
        <a:srgbClr val="AACAE2"/>
      </a:accent5>
      <a:accent6>
        <a:srgbClr val="00B98A"/>
      </a:accent6>
      <a:hlink>
        <a:srgbClr val="FFCC00"/>
      </a:hlink>
      <a:folHlink>
        <a:srgbClr val="EE941C"/>
      </a:folHlink>
    </a:clrScheme>
    <a:fontScheme name="Облака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блака 1">
        <a:dk1>
          <a:srgbClr val="4D4D4D"/>
        </a:dk1>
        <a:lt1>
          <a:srgbClr val="FFFFFF"/>
        </a:lt1>
        <a:dk2>
          <a:srgbClr val="0000A4"/>
        </a:dk2>
        <a:lt2>
          <a:srgbClr val="B7E7FF"/>
        </a:lt2>
        <a:accent1>
          <a:srgbClr val="0099CC"/>
        </a:accent1>
        <a:accent2>
          <a:srgbClr val="00CC99"/>
        </a:accent2>
        <a:accent3>
          <a:srgbClr val="AAAACF"/>
        </a:accent3>
        <a:accent4>
          <a:srgbClr val="DADADA"/>
        </a:accent4>
        <a:accent5>
          <a:srgbClr val="AACAE2"/>
        </a:accent5>
        <a:accent6>
          <a:srgbClr val="00B98A"/>
        </a:accent6>
        <a:hlink>
          <a:srgbClr val="FFCC00"/>
        </a:hlink>
        <a:folHlink>
          <a:srgbClr val="EE941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2">
        <a:dk1>
          <a:srgbClr val="000066"/>
        </a:dk1>
        <a:lt1>
          <a:srgbClr val="FFFFFF"/>
        </a:lt1>
        <a:dk2>
          <a:srgbClr val="00A2DC"/>
        </a:dk2>
        <a:lt2>
          <a:srgbClr val="FFFFFF"/>
        </a:lt2>
        <a:accent1>
          <a:srgbClr val="0079A4"/>
        </a:accent1>
        <a:accent2>
          <a:srgbClr val="33CCCC"/>
        </a:accent2>
        <a:accent3>
          <a:srgbClr val="AACEEB"/>
        </a:accent3>
        <a:accent4>
          <a:srgbClr val="DADADA"/>
        </a:accent4>
        <a:accent5>
          <a:srgbClr val="AABECF"/>
        </a:accent5>
        <a:accent6>
          <a:srgbClr val="2DB9B9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3">
        <a:dk1>
          <a:srgbClr val="010199"/>
        </a:dk1>
        <a:lt1>
          <a:srgbClr val="FFFFFF"/>
        </a:lt1>
        <a:dk2>
          <a:srgbClr val="000092"/>
        </a:dk2>
        <a:lt2>
          <a:srgbClr val="CCFFFF"/>
        </a:lt2>
        <a:accent1>
          <a:srgbClr val="66CCFF"/>
        </a:accent1>
        <a:accent2>
          <a:srgbClr val="2EBDBA"/>
        </a:accent2>
        <a:accent3>
          <a:srgbClr val="AAAAC7"/>
        </a:accent3>
        <a:accent4>
          <a:srgbClr val="DADADA"/>
        </a:accent4>
        <a:accent5>
          <a:srgbClr val="B8E2FF"/>
        </a:accent5>
        <a:accent6>
          <a:srgbClr val="29ABA8"/>
        </a:accent6>
        <a:hlink>
          <a:srgbClr val="66FFFF"/>
        </a:hlink>
        <a:folHlink>
          <a:srgbClr val="CC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4">
        <a:dk1>
          <a:srgbClr val="000000"/>
        </a:dk1>
        <a:lt1>
          <a:srgbClr val="FFFFFF"/>
        </a:lt1>
        <a:dk2>
          <a:srgbClr val="006A67"/>
        </a:dk2>
        <a:lt2>
          <a:srgbClr val="FFFFCC"/>
        </a:lt2>
        <a:accent1>
          <a:srgbClr val="33CCCC"/>
        </a:accent1>
        <a:accent2>
          <a:srgbClr val="6D6FC7"/>
        </a:accent2>
        <a:accent3>
          <a:srgbClr val="AAB9B8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00FFFF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5">
        <a:dk1>
          <a:srgbClr val="4D4D4D"/>
        </a:dk1>
        <a:lt1>
          <a:srgbClr val="FFFFFF"/>
        </a:lt1>
        <a:dk2>
          <a:srgbClr val="650BB7"/>
        </a:dk2>
        <a:lt2>
          <a:srgbClr val="FFFFFF"/>
        </a:lt2>
        <a:accent1>
          <a:srgbClr val="FF66FF"/>
        </a:accent1>
        <a:accent2>
          <a:srgbClr val="666699"/>
        </a:accent2>
        <a:accent3>
          <a:srgbClr val="B8AAD8"/>
        </a:accent3>
        <a:accent4>
          <a:srgbClr val="DADADA"/>
        </a:accent4>
        <a:accent5>
          <a:srgbClr val="FFB8FF"/>
        </a:accent5>
        <a:accent6>
          <a:srgbClr val="5C5C8A"/>
        </a:accent6>
        <a:hlink>
          <a:srgbClr val="E9E9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6">
        <a:dk1>
          <a:srgbClr val="FFFFFF"/>
        </a:dk1>
        <a:lt1>
          <a:srgbClr val="FFFFFF"/>
        </a:lt1>
        <a:dk2>
          <a:srgbClr val="005000"/>
        </a:dk2>
        <a:lt2>
          <a:srgbClr val="DCEAAE"/>
        </a:lt2>
        <a:accent1>
          <a:srgbClr val="99CC00"/>
        </a:accent1>
        <a:accent2>
          <a:srgbClr val="6F801A"/>
        </a:accent2>
        <a:accent3>
          <a:srgbClr val="AAB3AA"/>
        </a:accent3>
        <a:accent4>
          <a:srgbClr val="DADADA"/>
        </a:accent4>
        <a:accent5>
          <a:srgbClr val="CAE2AA"/>
        </a:accent5>
        <a:accent6>
          <a:srgbClr val="647316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7">
        <a:dk1>
          <a:srgbClr val="4F4F77"/>
        </a:dk1>
        <a:lt1>
          <a:srgbClr val="FFFFFF"/>
        </a:lt1>
        <a:dk2>
          <a:srgbClr val="7979A5"/>
        </a:dk2>
        <a:lt2>
          <a:srgbClr val="F3F3FF"/>
        </a:lt2>
        <a:accent1>
          <a:srgbClr val="5D5D8B"/>
        </a:accent1>
        <a:accent2>
          <a:srgbClr val="66CCFF"/>
        </a:accent2>
        <a:accent3>
          <a:srgbClr val="BEBECF"/>
        </a:accent3>
        <a:accent4>
          <a:srgbClr val="DADADA"/>
        </a:accent4>
        <a:accent5>
          <a:srgbClr val="B6B6C4"/>
        </a:accent5>
        <a:accent6>
          <a:srgbClr val="5CB9E7"/>
        </a:accent6>
        <a:hlink>
          <a:srgbClr val="CCECFF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8">
        <a:dk1>
          <a:srgbClr val="000000"/>
        </a:dk1>
        <a:lt1>
          <a:srgbClr val="B9B9B9"/>
        </a:lt1>
        <a:dk2>
          <a:srgbClr val="8A8472"/>
        </a:dk2>
        <a:lt2>
          <a:srgbClr val="4D4D4D"/>
        </a:lt2>
        <a:accent1>
          <a:srgbClr val="EDEEE2"/>
        </a:accent1>
        <a:accent2>
          <a:srgbClr val="7FAA7E"/>
        </a:accent2>
        <a:accent3>
          <a:srgbClr val="D9D9D9"/>
        </a:accent3>
        <a:accent4>
          <a:srgbClr val="000000"/>
        </a:accent4>
        <a:accent5>
          <a:srgbClr val="F4F5EE"/>
        </a:accent5>
        <a:accent6>
          <a:srgbClr val="729A72"/>
        </a:accent6>
        <a:hlink>
          <a:srgbClr val="008000"/>
        </a:hlink>
        <a:folHlink>
          <a:srgbClr val="9894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блака 9">
        <a:dk1>
          <a:srgbClr val="000000"/>
        </a:dk1>
        <a:lt1>
          <a:srgbClr val="FEA24E"/>
        </a:lt1>
        <a:dk2>
          <a:srgbClr val="CC6600"/>
        </a:dk2>
        <a:lt2>
          <a:srgbClr val="808080"/>
        </a:lt2>
        <a:accent1>
          <a:srgbClr val="FBEECD"/>
        </a:accent1>
        <a:accent2>
          <a:srgbClr val="ECD044"/>
        </a:accent2>
        <a:accent3>
          <a:srgbClr val="FECEB2"/>
        </a:accent3>
        <a:accent4>
          <a:srgbClr val="000000"/>
        </a:accent4>
        <a:accent5>
          <a:srgbClr val="FDF5E3"/>
        </a:accent5>
        <a:accent6>
          <a:srgbClr val="D6BC3D"/>
        </a:accent6>
        <a:hlink>
          <a:srgbClr val="E42B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Поток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Эркер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4153</TotalTime>
  <Words>1863</Words>
  <Application>Microsoft Office PowerPoint</Application>
  <PresentationFormat>Экран (4:3)</PresentationFormat>
  <Paragraphs>533</Paragraphs>
  <Slides>28</Slides>
  <Notes>3</Notes>
  <HiddenSlides>0</HiddenSlides>
  <MMClips>0</MMClips>
  <ScaleCrop>false</ScaleCrop>
  <HeadingPairs>
    <vt:vector size="6" baseType="variant">
      <vt:variant>
        <vt:lpstr>Тема</vt:lpstr>
      </vt:variant>
      <vt:variant>
        <vt:i4>3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2" baseType="lpstr">
      <vt:lpstr>Эркер</vt:lpstr>
      <vt:lpstr>Облака</vt:lpstr>
      <vt:lpstr>Поток</vt:lpstr>
      <vt:lpstr>Лист Microsoft Office Excel 97-2003</vt:lpstr>
      <vt:lpstr>    Проект решения Совета депутатов Протасовского сельского поселения Большеигнатовского муниципального района  «О бюджете Протасовского сельского поселения Большеигнатовского муниципального района Республики Мордовия на 2018 год и на плановый период 2019 и 2020 годов»</vt:lpstr>
      <vt:lpstr>Уважаемые жители Протасовского сельского поселения!</vt:lpstr>
      <vt:lpstr>Слайд 3</vt:lpstr>
      <vt:lpstr>Слайд 4</vt:lpstr>
      <vt:lpstr>Слайд 5</vt:lpstr>
      <vt:lpstr>Слайд 6</vt:lpstr>
      <vt:lpstr>БЮДЖЕТНЫЙ ПРОЦЕСС – ЕЖЕГОДНОЕ ФОРМИРОВАНИЕ И ИСПОЛЕНИЕ БЮДЖЕТА</vt:lpstr>
      <vt:lpstr>Основа формирования бюджета  Протасовского сельского поселения Большеигнатовского муниципального района на 2018 год и на плановый период 2019 и 2020 годов</vt:lpstr>
      <vt:lpstr> ОСНОВНЫЕ НАПРАВЛЕНИЯ БЮДЖЕТНОЙ  ПОЛИТИКИ НА 2018  ГОД И НА ПЛАНОВЫЙ ПЕРИОД 2019 И   2020 годов</vt:lpstr>
      <vt:lpstr> ОСНОВНЫЕ НАПРАВЛЕНИЯ БЮДЖЕТНОЙ  ПОЛИТИКИ НА 2018  ГОД И НА ПЛАНОВЫЙ ПЕРИОД 2019 И   2020 годов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</vt:vector>
  </TitlesOfParts>
  <Company>fu04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 на 2015 год и на плановый период 2016 и 2017 годов</dc:title>
  <dc:creator>boleevatm</dc:creator>
  <cp:lastModifiedBy>Протасовская</cp:lastModifiedBy>
  <cp:revision>524</cp:revision>
  <dcterms:created xsi:type="dcterms:W3CDTF">2015-05-12T06:50:54Z</dcterms:created>
  <dcterms:modified xsi:type="dcterms:W3CDTF">2017-12-13T11:42:33Z</dcterms:modified>
</cp:coreProperties>
</file>