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84" r:id="rId3"/>
    <p:sldId id="258" r:id="rId4"/>
    <p:sldId id="290" r:id="rId5"/>
    <p:sldId id="259" r:id="rId6"/>
    <p:sldId id="260" r:id="rId7"/>
    <p:sldId id="261" r:id="rId8"/>
    <p:sldId id="275" r:id="rId9"/>
    <p:sldId id="276" r:id="rId10"/>
    <p:sldId id="288" r:id="rId11"/>
    <p:sldId id="273" r:id="rId12"/>
    <p:sldId id="286" r:id="rId13"/>
    <p:sldId id="263" r:id="rId14"/>
    <p:sldId id="265" r:id="rId15"/>
    <p:sldId id="266" r:id="rId16"/>
    <p:sldId id="281" r:id="rId17"/>
    <p:sldId id="282" r:id="rId18"/>
    <p:sldId id="269" r:id="rId19"/>
    <p:sldId id="270" r:id="rId20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00"/>
    <a:srgbClr val="660066"/>
    <a:srgbClr val="800000"/>
    <a:srgbClr val="808000"/>
    <a:srgbClr val="993366"/>
    <a:srgbClr val="000066"/>
    <a:srgbClr val="000000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7" autoAdjust="0"/>
    <p:restoredTop sz="94669" autoAdjust="0"/>
  </p:normalViewPr>
  <p:slideViewPr>
    <p:cSldViewPr>
      <p:cViewPr varScale="1">
        <p:scale>
          <a:sx n="66" d="100"/>
          <a:sy n="66" d="100"/>
        </p:scale>
        <p:origin x="150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3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r>
              <a:rPr lang="ru-RU" sz="1119" b="1" i="0" u="none" strike="noStrike" baseline="0" dirty="0">
                <a:solidFill>
                  <a:srgbClr val="000000"/>
                </a:solidFill>
                <a:latin typeface="Arial Cyr"/>
                <a:cs typeface="Arial Cyr"/>
              </a:rPr>
              <a:t>Структура налоговых доходов бюджета </a:t>
            </a:r>
            <a:r>
              <a:rPr lang="ru-RU" sz="1119" b="1" i="0" u="none" strike="noStrike" baseline="0" dirty="0" err="1" smtClean="0">
                <a:solidFill>
                  <a:srgbClr val="000000"/>
                </a:solidFill>
                <a:latin typeface="Arial Cyr"/>
                <a:cs typeface="Arial Cyr"/>
              </a:rPr>
              <a:t>Вармазейского</a:t>
            </a:r>
            <a:r>
              <a:rPr lang="ru-RU" sz="1119" b="1" i="0" u="none" strike="noStrike" baseline="0" dirty="0" smtClean="0">
                <a:solidFill>
                  <a:srgbClr val="000000"/>
                </a:solidFill>
                <a:latin typeface="Arial Cyr"/>
                <a:cs typeface="Arial Cyr"/>
              </a:rPr>
              <a:t> </a:t>
            </a:r>
            <a:r>
              <a:rPr lang="ru-RU" sz="1119" b="1" i="0" u="none" strike="noStrike" baseline="0" dirty="0">
                <a:solidFill>
                  <a:srgbClr val="000000"/>
                </a:solidFill>
                <a:latin typeface="Arial Cyr"/>
                <a:cs typeface="Arial Cyr"/>
              </a:rPr>
              <a:t>сельского поселения </a:t>
            </a:r>
            <a:r>
              <a:rPr lang="ru-RU" sz="1119" b="1" i="0" u="none" strike="noStrike" baseline="0" dirty="0" err="1">
                <a:solidFill>
                  <a:srgbClr val="000000"/>
                </a:solidFill>
                <a:latin typeface="Arial Cyr"/>
                <a:cs typeface="Arial Cyr"/>
              </a:rPr>
              <a:t>Большеигнатовского</a:t>
            </a:r>
            <a:r>
              <a:rPr lang="ru-RU" sz="1119" b="1" i="0" u="none" strike="noStrike" baseline="0" dirty="0">
                <a:solidFill>
                  <a:srgbClr val="000000"/>
                </a:solidFill>
                <a:latin typeface="Arial Cyr"/>
                <a:cs typeface="Arial Cyr"/>
              </a:rPr>
              <a:t> муниципального района в 2018 году</a:t>
            </a:r>
            <a:r>
              <a:rPr lang="ru-RU" sz="895" b="1" i="0" u="none" strike="noStrike" baseline="0" dirty="0">
                <a:solidFill>
                  <a:srgbClr val="000000"/>
                </a:solidFill>
                <a:latin typeface="Arial Cyr"/>
                <a:cs typeface="Arial Cyr"/>
              </a:rPr>
              <a:t> </a:t>
            </a:r>
          </a:p>
        </c:rich>
      </c:tx>
      <c:layout>
        <c:manualLayout>
          <c:xMode val="edge"/>
          <c:yMode val="edge"/>
          <c:x val="0.24189983603476917"/>
          <c:y val="0"/>
        </c:manualLayout>
      </c:layout>
      <c:overlay val="0"/>
      <c:spPr>
        <a:noFill/>
        <a:ln w="28431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760644418872267"/>
          <c:y val="0.19830508474576272"/>
          <c:w val="0.46835443037974683"/>
          <c:h val="0.68983050847457628"/>
        </c:manualLayout>
      </c:layout>
      <c:pie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rgbClr val="9999FF"/>
            </a:solidFill>
            <a:ln w="14215">
              <a:solidFill>
                <a:srgbClr val="000000"/>
              </a:solidFill>
              <a:prstDash val="solid"/>
            </a:ln>
          </c:spPr>
          <c:dPt>
            <c:idx val="0"/>
            <c:bubble3D val="0"/>
            <c:spPr>
              <a:solidFill>
                <a:schemeClr val="accent6"/>
              </a:solidFill>
              <a:ln w="14215">
                <a:solidFill>
                  <a:srgbClr val="000000"/>
                </a:solidFill>
                <a:prstDash val="solid"/>
              </a:ln>
            </c:spPr>
          </c:dPt>
          <c:dPt>
            <c:idx val="1"/>
            <c:bubble3D val="0"/>
            <c:spPr>
              <a:solidFill>
                <a:srgbClr val="FF0000"/>
              </a:solidFill>
              <a:ln w="14215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00"/>
              </a:solidFill>
              <a:ln w="14215">
                <a:solidFill>
                  <a:srgbClr val="000000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rgbClr val="CCFFFF"/>
              </a:solidFill>
              <a:ln w="14215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0.28140015537528668"/>
                  <c:y val="4.2664541156476832E-2"/>
                </c:manualLayout>
              </c:layout>
              <c:tx>
                <c:rich>
                  <a:bodyPr/>
                  <a:lstStyle/>
                  <a:p>
                    <a:pPr>
                      <a:defRPr sz="1147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fld id="{342D62C3-26D2-4E0B-830B-0E843D6440AF}" type="CATEGORYNAME">
                      <a:rPr lang="ru-RU"/>
                      <a:pPr>
                        <a:defRPr sz="1147" b="1" i="0" u="none" strike="noStrike" baseline="0">
                          <a:solidFill>
                            <a:srgbClr val="000000"/>
                          </a:solidFill>
                          <a:latin typeface="Arial Cyr"/>
                          <a:ea typeface="Arial Cyr"/>
                          <a:cs typeface="Arial Cyr"/>
                        </a:defRPr>
                      </a:pPr>
                      <a:t>[ИМЯ КАТЕГОРИИ]</a:t>
                    </a:fld>
                    <a:r>
                      <a:rPr lang="ru-RU" baseline="0" dirty="0"/>
                      <a:t>; </a:t>
                    </a:r>
                    <a:r>
                      <a:rPr lang="ru-RU" baseline="0" dirty="0" smtClean="0"/>
                      <a:t>15,6</a:t>
                    </a:r>
                  </a:p>
                </c:rich>
              </c:tx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8.7614763375144067E-2"/>
                  <c:y val="-0.2666105289731775"/>
                </c:manualLayout>
              </c:layout>
              <c:tx>
                <c:rich>
                  <a:bodyPr/>
                  <a:lstStyle/>
                  <a:p>
                    <a:pPr>
                      <a:defRPr sz="1147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fld id="{CEDC0493-1B38-411B-84AC-23ED22C58A66}" type="CATEGORYNAME">
                      <a:rPr lang="ru-RU" smtClean="0"/>
                      <a:pPr>
                        <a:defRPr sz="1147" b="1" i="0" u="none" strike="noStrike" baseline="0">
                          <a:solidFill>
                            <a:srgbClr val="000000"/>
                          </a:solidFill>
                          <a:latin typeface="Arial Cyr"/>
                          <a:ea typeface="Arial Cyr"/>
                          <a:cs typeface="Arial Cyr"/>
                        </a:defRPr>
                      </a:pPr>
                      <a:t>[ИМЯ КАТЕГОРИИ]</a:t>
                    </a:fld>
                    <a:r>
                      <a:rPr lang="ru-RU" dirty="0" smtClean="0"/>
                      <a:t>;</a:t>
                    </a:r>
                    <a:r>
                      <a:rPr lang="ru-RU" baseline="0" dirty="0" smtClean="0"/>
                      <a:t>133,0</a:t>
                    </a:r>
                  </a:p>
                </c:rich>
              </c:tx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6.0606753277390457E-3"/>
                  <c:y val="-5.2181360166248414E-2"/>
                </c:manualLayout>
              </c:layout>
              <c:tx>
                <c:rich>
                  <a:bodyPr/>
                  <a:lstStyle/>
                  <a:p>
                    <a:pPr>
                      <a:defRPr sz="1147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fld id="{FA162B07-7DDD-4AC0-94C9-A4EB4CC1E9BB}" type="CATEGORYNAME">
                      <a:rPr lang="ru-RU"/>
                      <a:pPr>
                        <a:defRPr sz="1147" b="1" i="0" u="none" strike="noStrike" baseline="0">
                          <a:solidFill>
                            <a:srgbClr val="000000"/>
                          </a:solidFill>
                          <a:latin typeface="Arial Cyr"/>
                          <a:ea typeface="Arial Cyr"/>
                          <a:cs typeface="Arial Cyr"/>
                        </a:defRPr>
                      </a:pPr>
                      <a:t>[ИМЯ КАТЕГОРИИ]</a:t>
                    </a:fld>
                    <a:r>
                      <a:rPr lang="ru-RU" baseline="0" dirty="0"/>
                      <a:t>; </a:t>
                    </a:r>
                    <a:r>
                      <a:rPr lang="ru-RU" baseline="0" dirty="0" smtClean="0"/>
                      <a:t>11,1</a:t>
                    </a:r>
                  </a:p>
                </c:rich>
              </c:tx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6.1723669711369555E-2"/>
                  <c:y val="-1.428767563314437E-2"/>
                </c:manualLayout>
              </c:layout>
              <c:tx>
                <c:rich>
                  <a:bodyPr/>
                  <a:lstStyle/>
                  <a:p>
                    <a:pPr>
                      <a:defRPr sz="1147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ru-RU" dirty="0" smtClean="0"/>
                      <a:t>единый </a:t>
                    </a:r>
                    <a:r>
                      <a:rPr lang="ru-RU" dirty="0"/>
                      <a:t>сельхозналог.
3</a:t>
                    </a:r>
                    <a:r>
                      <a:rPr lang="ru-RU" dirty="0" smtClean="0"/>
                      <a:t>,2</a:t>
                    </a:r>
                    <a:r>
                      <a:rPr lang="ru-RU" dirty="0"/>
                      <a:t>
</a:t>
                    </a:r>
                  </a:p>
                </c:rich>
              </c:tx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Mode val="edge"/>
                  <c:yMode val="edge"/>
                  <c:x val="0.19677790563866512"/>
                  <c:y val="8.6440677966101692E-2"/>
                </c:manualLayout>
              </c:layout>
              <c:tx>
                <c:rich>
                  <a:bodyPr/>
                  <a:lstStyle/>
                  <a:p>
                    <a:pPr>
                      <a:defRPr sz="1147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ru-RU"/>
                      <a:t>единый сельхоз налог; 1,2</a:t>
                    </a:r>
                  </a:p>
                </c:rich>
              </c:tx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Mode val="edge"/>
                  <c:yMode val="edge"/>
                  <c:x val="0.1852704257767549"/>
                  <c:y val="0.28983050847457625"/>
                </c:manualLayout>
              </c:layout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txPr>
                <a:bodyPr/>
                <a:lstStyle/>
                <a:p>
                  <a:pPr>
                    <a:defRPr sz="1147" b="1" i="0" u="none" strike="noStrike" baseline="0">
                      <a:solidFill>
                        <a:srgbClr val="000000"/>
                      </a:solidFill>
                      <a:latin typeface="Arial Cyr"/>
                      <a:ea typeface="Arial Cyr"/>
                      <a:cs typeface="Arial Cyr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Mode val="edge"/>
                  <c:yMode val="edge"/>
                  <c:x val="0.34637514384349827"/>
                  <c:y val="0.24237288135593221"/>
                </c:manualLayout>
              </c:layout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txPr>
                <a:bodyPr/>
                <a:lstStyle/>
                <a:p>
                  <a:pPr>
                    <a:defRPr sz="1147" b="1" i="0" u="none" strike="noStrike" baseline="0">
                      <a:solidFill>
                        <a:srgbClr val="000000"/>
                      </a:solidFill>
                      <a:latin typeface="Arial Cyr"/>
                      <a:ea typeface="Arial Cyr"/>
                      <a:cs typeface="Arial Cyr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Mode val="edge"/>
                  <c:yMode val="edge"/>
                  <c:x val="0.37399309551208287"/>
                  <c:y val="1.1864406779661017E-2"/>
                </c:manualLayout>
              </c:layout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txPr>
                <a:bodyPr/>
                <a:lstStyle/>
                <a:p>
                  <a:pPr>
                    <a:defRPr sz="1147" b="1" i="0" u="none" strike="noStrike" baseline="0">
                      <a:solidFill>
                        <a:srgbClr val="000000"/>
                      </a:solidFill>
                      <a:latin typeface="Arial Cyr"/>
                      <a:ea typeface="Arial Cyr"/>
                      <a:cs typeface="Arial Cyr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3554">
                <a:solidFill>
                  <a:srgbClr val="000000"/>
                </a:solidFill>
                <a:prstDash val="solid"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47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Sheet1!$B$1:$E$1</c:f>
              <c:strCache>
                <c:ptCount val="4"/>
                <c:pt idx="0">
                  <c:v>налог на имущество с физических лиц</c:v>
                </c:pt>
                <c:pt idx="1">
                  <c:v>земельный налог</c:v>
                </c:pt>
                <c:pt idx="2">
                  <c:v>Налог на доходы физ. Лиц</c:v>
                </c:pt>
                <c:pt idx="3">
                  <c:v>единый сельхоз налог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18.399999999999999</c:v>
                </c:pt>
                <c:pt idx="1">
                  <c:v>232.2</c:v>
                </c:pt>
                <c:pt idx="2">
                  <c:v>133.6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solidFill>
          <a:srgbClr val="C0C0C0"/>
        </a:solidFill>
        <a:ln w="14215">
          <a:solidFill>
            <a:srgbClr val="808080"/>
          </a:solidFill>
          <a:prstDash val="solid"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798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3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r>
              <a:rPr lang="ru-RU" sz="1119" b="1" i="0" u="none" strike="noStrike" baseline="0" dirty="0">
                <a:solidFill>
                  <a:srgbClr val="000000"/>
                </a:solidFill>
                <a:latin typeface="Arial Cyr"/>
                <a:cs typeface="Arial Cyr"/>
              </a:rPr>
              <a:t>Структура налоговых доходов бюджета </a:t>
            </a:r>
            <a:r>
              <a:rPr lang="ru-RU" sz="1119" b="1" i="0" u="none" strike="noStrike" baseline="0" dirty="0" err="1" smtClean="0">
                <a:solidFill>
                  <a:srgbClr val="000000"/>
                </a:solidFill>
                <a:latin typeface="Arial Cyr"/>
                <a:cs typeface="Arial Cyr"/>
              </a:rPr>
              <a:t>Вармазейского</a:t>
            </a:r>
            <a:r>
              <a:rPr lang="ru-RU" sz="1119" b="1" i="0" u="none" strike="noStrike" baseline="0" dirty="0" smtClean="0">
                <a:solidFill>
                  <a:srgbClr val="000000"/>
                </a:solidFill>
                <a:latin typeface="Arial Cyr"/>
                <a:cs typeface="Arial Cyr"/>
              </a:rPr>
              <a:t> </a:t>
            </a:r>
            <a:r>
              <a:rPr lang="ru-RU" sz="1119" b="1" i="0" u="none" strike="noStrike" baseline="0" dirty="0">
                <a:solidFill>
                  <a:srgbClr val="000000"/>
                </a:solidFill>
                <a:latin typeface="Arial Cyr"/>
                <a:cs typeface="Arial Cyr"/>
              </a:rPr>
              <a:t>сельского поселения </a:t>
            </a:r>
            <a:r>
              <a:rPr lang="ru-RU" sz="1119" b="1" i="0" u="none" strike="noStrike" baseline="0" dirty="0" err="1">
                <a:solidFill>
                  <a:srgbClr val="000000"/>
                </a:solidFill>
                <a:latin typeface="Arial Cyr"/>
                <a:cs typeface="Arial Cyr"/>
              </a:rPr>
              <a:t>Большеигнатовского</a:t>
            </a:r>
            <a:r>
              <a:rPr lang="ru-RU" sz="1119" b="1" i="0" u="none" strike="noStrike" baseline="0" dirty="0">
                <a:solidFill>
                  <a:srgbClr val="000000"/>
                </a:solidFill>
                <a:latin typeface="Arial Cyr"/>
                <a:cs typeface="Arial Cyr"/>
              </a:rPr>
              <a:t> муниципального района в </a:t>
            </a:r>
            <a:r>
              <a:rPr lang="ru-RU" sz="1119" b="1" i="0" u="none" strike="noStrike" baseline="0" dirty="0" smtClean="0">
                <a:solidFill>
                  <a:srgbClr val="000000"/>
                </a:solidFill>
                <a:latin typeface="Arial Cyr"/>
                <a:cs typeface="Arial Cyr"/>
              </a:rPr>
              <a:t>2019 </a:t>
            </a:r>
            <a:r>
              <a:rPr lang="ru-RU" sz="1119" b="1" i="0" u="none" strike="noStrike" baseline="0" dirty="0">
                <a:solidFill>
                  <a:srgbClr val="000000"/>
                </a:solidFill>
                <a:latin typeface="Arial Cyr"/>
                <a:cs typeface="Arial Cyr"/>
              </a:rPr>
              <a:t>году</a:t>
            </a:r>
            <a:r>
              <a:rPr lang="ru-RU" sz="895" b="1" i="0" u="none" strike="noStrike" baseline="0" dirty="0">
                <a:solidFill>
                  <a:srgbClr val="000000"/>
                </a:solidFill>
                <a:latin typeface="Arial Cyr"/>
                <a:cs typeface="Arial Cyr"/>
              </a:rPr>
              <a:t> </a:t>
            </a:r>
          </a:p>
        </c:rich>
      </c:tx>
      <c:layout>
        <c:manualLayout>
          <c:xMode val="edge"/>
          <c:yMode val="edge"/>
          <c:x val="0.10241657077100115"/>
          <c:y val="0"/>
        </c:manualLayout>
      </c:layout>
      <c:overlay val="0"/>
      <c:spPr>
        <a:noFill/>
        <a:ln w="28431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760644418872267"/>
          <c:y val="0.19830508474576272"/>
          <c:w val="0.46835443037974683"/>
          <c:h val="0.68983050847457628"/>
        </c:manualLayout>
      </c:layout>
      <c:pie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rgbClr val="9999FF"/>
            </a:solidFill>
            <a:ln w="14215">
              <a:solidFill>
                <a:srgbClr val="000000"/>
              </a:solidFill>
              <a:prstDash val="solid"/>
            </a:ln>
          </c:spPr>
          <c:dPt>
            <c:idx val="0"/>
            <c:bubble3D val="0"/>
            <c:spPr>
              <a:solidFill>
                <a:schemeClr val="accent6"/>
              </a:solidFill>
              <a:ln w="14215">
                <a:solidFill>
                  <a:srgbClr val="000000"/>
                </a:solidFill>
                <a:prstDash val="solid"/>
              </a:ln>
            </c:spPr>
          </c:dPt>
          <c:dPt>
            <c:idx val="1"/>
            <c:bubble3D val="0"/>
            <c:spPr>
              <a:solidFill>
                <a:srgbClr val="FF0000"/>
              </a:solidFill>
              <a:ln w="14215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00"/>
              </a:solidFill>
              <a:ln w="14215">
                <a:solidFill>
                  <a:srgbClr val="000000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rgbClr val="CCFFFF"/>
              </a:solidFill>
              <a:ln w="14215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0.28140015537528668"/>
                  <c:y val="4.2664541156476832E-2"/>
                </c:manualLayout>
              </c:layout>
              <c:tx>
                <c:rich>
                  <a:bodyPr/>
                  <a:lstStyle/>
                  <a:p>
                    <a:pPr>
                      <a:defRPr sz="1147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fld id="{342D62C3-26D2-4E0B-830B-0E843D6440AF}" type="CATEGORYNAME">
                      <a:rPr lang="ru-RU"/>
                      <a:pPr>
                        <a:defRPr sz="1147" b="1" i="0" u="none" strike="noStrike" baseline="0">
                          <a:solidFill>
                            <a:srgbClr val="000000"/>
                          </a:solidFill>
                          <a:latin typeface="Arial Cyr"/>
                          <a:ea typeface="Arial Cyr"/>
                          <a:cs typeface="Arial Cyr"/>
                        </a:defRPr>
                      </a:pPr>
                      <a:t>[ИМЯ КАТЕГОРИИ]</a:t>
                    </a:fld>
                    <a:r>
                      <a:rPr lang="ru-RU" baseline="0" dirty="0"/>
                      <a:t>; </a:t>
                    </a:r>
                    <a:r>
                      <a:rPr lang="ru-RU" baseline="0" dirty="0" smtClean="0"/>
                      <a:t>19,9</a:t>
                    </a:r>
                  </a:p>
                </c:rich>
              </c:tx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8.7614763375144067E-2"/>
                  <c:y val="-0.2666105289731775"/>
                </c:manualLayout>
              </c:layout>
              <c:tx>
                <c:rich>
                  <a:bodyPr/>
                  <a:lstStyle/>
                  <a:p>
                    <a:pPr>
                      <a:defRPr sz="1147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fld id="{CEDC0493-1B38-411B-84AC-23ED22C58A66}" type="CATEGORYNAME">
                      <a:rPr lang="ru-RU" smtClean="0"/>
                      <a:pPr>
                        <a:defRPr sz="1147" b="1" i="0" u="none" strike="noStrike" baseline="0">
                          <a:solidFill>
                            <a:srgbClr val="000000"/>
                          </a:solidFill>
                          <a:latin typeface="Arial Cyr"/>
                          <a:ea typeface="Arial Cyr"/>
                          <a:cs typeface="Arial Cyr"/>
                        </a:defRPr>
                      </a:pPr>
                      <a:t>[ИМЯ КАТЕГОРИИ]</a:t>
                    </a:fld>
                    <a:r>
                      <a:rPr lang="ru-RU" dirty="0" smtClean="0"/>
                      <a:t>;138,6</a:t>
                    </a:r>
                  </a:p>
                </c:rich>
              </c:tx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6.0606753277390457E-3"/>
                  <c:y val="-5.2181360166248414E-2"/>
                </c:manualLayout>
              </c:layout>
              <c:tx>
                <c:rich>
                  <a:bodyPr/>
                  <a:lstStyle/>
                  <a:p>
                    <a:pPr>
                      <a:defRPr sz="1147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fld id="{FA162B07-7DDD-4AC0-94C9-A4EB4CC1E9BB}" type="CATEGORYNAME">
                      <a:rPr lang="ru-RU"/>
                      <a:pPr>
                        <a:defRPr sz="1147" b="1" i="0" u="none" strike="noStrike" baseline="0">
                          <a:solidFill>
                            <a:srgbClr val="000000"/>
                          </a:solidFill>
                          <a:latin typeface="Arial Cyr"/>
                          <a:ea typeface="Arial Cyr"/>
                          <a:cs typeface="Arial Cyr"/>
                        </a:defRPr>
                      </a:pPr>
                      <a:t>[ИМЯ КАТЕГОРИИ]</a:t>
                    </a:fld>
                    <a:r>
                      <a:rPr lang="ru-RU" baseline="0" dirty="0"/>
                      <a:t>; </a:t>
                    </a:r>
                    <a:r>
                      <a:rPr lang="ru-RU" baseline="0" dirty="0" smtClean="0"/>
                      <a:t>7,7</a:t>
                    </a:r>
                  </a:p>
                </c:rich>
              </c:tx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6.1723669711369555E-2"/>
                  <c:y val="-1.428767563314437E-2"/>
                </c:manualLayout>
              </c:layout>
              <c:tx>
                <c:rich>
                  <a:bodyPr/>
                  <a:lstStyle/>
                  <a:p>
                    <a:pPr>
                      <a:defRPr sz="1147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ru-RU" dirty="0" smtClean="0"/>
                      <a:t>единый </a:t>
                    </a:r>
                    <a:r>
                      <a:rPr lang="ru-RU" dirty="0"/>
                      <a:t>сельхозналог.
</a:t>
                    </a:r>
                    <a:r>
                      <a:rPr lang="ru-RU" dirty="0" smtClean="0"/>
                      <a:t>3,8</a:t>
                    </a:r>
                    <a:r>
                      <a:rPr lang="ru-RU" dirty="0"/>
                      <a:t>
</a:t>
                    </a:r>
                  </a:p>
                </c:rich>
              </c:tx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Mode val="edge"/>
                  <c:yMode val="edge"/>
                  <c:x val="0.19677790563866512"/>
                  <c:y val="8.6440677966101692E-2"/>
                </c:manualLayout>
              </c:layout>
              <c:tx>
                <c:rich>
                  <a:bodyPr/>
                  <a:lstStyle/>
                  <a:p>
                    <a:pPr>
                      <a:defRPr sz="1147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ru-RU"/>
                      <a:t>единый сельхоз налог; 1,2</a:t>
                    </a:r>
                  </a:p>
                </c:rich>
              </c:tx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Mode val="edge"/>
                  <c:yMode val="edge"/>
                  <c:x val="0.1852704257767549"/>
                  <c:y val="0.28983050847457625"/>
                </c:manualLayout>
              </c:layout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txPr>
                <a:bodyPr/>
                <a:lstStyle/>
                <a:p>
                  <a:pPr>
                    <a:defRPr sz="1147" b="1" i="0" u="none" strike="noStrike" baseline="0">
                      <a:solidFill>
                        <a:srgbClr val="000000"/>
                      </a:solidFill>
                      <a:latin typeface="Arial Cyr"/>
                      <a:ea typeface="Arial Cyr"/>
                      <a:cs typeface="Arial Cyr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Mode val="edge"/>
                  <c:yMode val="edge"/>
                  <c:x val="0.34637514384349827"/>
                  <c:y val="0.24237288135593221"/>
                </c:manualLayout>
              </c:layout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txPr>
                <a:bodyPr/>
                <a:lstStyle/>
                <a:p>
                  <a:pPr>
                    <a:defRPr sz="1147" b="1" i="0" u="none" strike="noStrike" baseline="0">
                      <a:solidFill>
                        <a:srgbClr val="000000"/>
                      </a:solidFill>
                      <a:latin typeface="Arial Cyr"/>
                      <a:ea typeface="Arial Cyr"/>
                      <a:cs typeface="Arial Cyr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Mode val="edge"/>
                  <c:yMode val="edge"/>
                  <c:x val="0.37399309551208287"/>
                  <c:y val="1.1864406779661017E-2"/>
                </c:manualLayout>
              </c:layout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txPr>
                <a:bodyPr/>
                <a:lstStyle/>
                <a:p>
                  <a:pPr>
                    <a:defRPr sz="1147" b="1" i="0" u="none" strike="noStrike" baseline="0">
                      <a:solidFill>
                        <a:srgbClr val="000000"/>
                      </a:solidFill>
                      <a:latin typeface="Arial Cyr"/>
                      <a:ea typeface="Arial Cyr"/>
                      <a:cs typeface="Arial Cyr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3554">
                <a:solidFill>
                  <a:srgbClr val="000000"/>
                </a:solidFill>
                <a:prstDash val="solid"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47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Sheet1!$B$1:$E$1</c:f>
              <c:strCache>
                <c:ptCount val="4"/>
                <c:pt idx="0">
                  <c:v>налог на имущество с физических лиц</c:v>
                </c:pt>
                <c:pt idx="1">
                  <c:v>земельный налог</c:v>
                </c:pt>
                <c:pt idx="2">
                  <c:v>Налог на доходы физ. Лиц</c:v>
                </c:pt>
                <c:pt idx="3">
                  <c:v>единый сельхоз налог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18.399999999999999</c:v>
                </c:pt>
                <c:pt idx="1">
                  <c:v>232.2</c:v>
                </c:pt>
                <c:pt idx="2">
                  <c:v>133.6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solidFill>
          <a:srgbClr val="C0C0C0"/>
        </a:solidFill>
        <a:ln w="14215">
          <a:solidFill>
            <a:srgbClr val="808080"/>
          </a:solidFill>
          <a:prstDash val="solid"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798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3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r>
              <a:rPr lang="ru-RU" sz="1119" b="1" i="0" u="none" strike="noStrike" baseline="0" dirty="0">
                <a:solidFill>
                  <a:srgbClr val="000000"/>
                </a:solidFill>
                <a:latin typeface="Arial Cyr"/>
                <a:cs typeface="Arial Cyr"/>
              </a:rPr>
              <a:t>Структура налоговых доходов бюджета </a:t>
            </a:r>
            <a:r>
              <a:rPr lang="ru-RU" sz="1119" b="1" i="0" u="none" strike="noStrike" baseline="0" dirty="0" err="1" smtClean="0">
                <a:solidFill>
                  <a:srgbClr val="000000"/>
                </a:solidFill>
                <a:latin typeface="Arial Cyr"/>
                <a:cs typeface="Arial Cyr"/>
              </a:rPr>
              <a:t>Вармазейского</a:t>
            </a:r>
            <a:r>
              <a:rPr lang="ru-RU" sz="1119" b="1" i="0" u="none" strike="noStrike" baseline="0" dirty="0" smtClean="0">
                <a:solidFill>
                  <a:srgbClr val="000000"/>
                </a:solidFill>
                <a:latin typeface="Arial Cyr"/>
                <a:cs typeface="Arial Cyr"/>
              </a:rPr>
              <a:t> </a:t>
            </a:r>
            <a:r>
              <a:rPr lang="ru-RU" sz="1119" b="1" i="0" u="none" strike="noStrike" baseline="0" dirty="0">
                <a:solidFill>
                  <a:srgbClr val="000000"/>
                </a:solidFill>
                <a:latin typeface="Arial Cyr"/>
                <a:cs typeface="Arial Cyr"/>
              </a:rPr>
              <a:t>сельского поселения </a:t>
            </a:r>
            <a:r>
              <a:rPr lang="ru-RU" sz="1119" b="1" i="0" u="none" strike="noStrike" baseline="0" dirty="0" err="1">
                <a:solidFill>
                  <a:srgbClr val="000000"/>
                </a:solidFill>
                <a:latin typeface="Arial Cyr"/>
                <a:cs typeface="Arial Cyr"/>
              </a:rPr>
              <a:t>Большеигнатовского</a:t>
            </a:r>
            <a:r>
              <a:rPr lang="ru-RU" sz="1119" b="1" i="0" u="none" strike="noStrike" baseline="0" dirty="0">
                <a:solidFill>
                  <a:srgbClr val="000000"/>
                </a:solidFill>
                <a:latin typeface="Arial Cyr"/>
                <a:cs typeface="Arial Cyr"/>
              </a:rPr>
              <a:t> муниципального района в </a:t>
            </a:r>
            <a:r>
              <a:rPr lang="ru-RU" sz="1119" b="1" i="0" u="none" strike="noStrike" baseline="0" dirty="0" smtClean="0">
                <a:solidFill>
                  <a:srgbClr val="000000"/>
                </a:solidFill>
                <a:latin typeface="Arial Cyr"/>
                <a:cs typeface="Arial Cyr"/>
              </a:rPr>
              <a:t>2020 </a:t>
            </a:r>
            <a:r>
              <a:rPr lang="ru-RU" sz="1119" b="1" i="0" u="none" strike="noStrike" baseline="0" dirty="0">
                <a:solidFill>
                  <a:srgbClr val="000000"/>
                </a:solidFill>
                <a:latin typeface="Arial Cyr"/>
                <a:cs typeface="Arial Cyr"/>
              </a:rPr>
              <a:t>году</a:t>
            </a:r>
            <a:r>
              <a:rPr lang="ru-RU" sz="895" b="1" i="0" u="none" strike="noStrike" baseline="0" dirty="0">
                <a:solidFill>
                  <a:srgbClr val="000000"/>
                </a:solidFill>
                <a:latin typeface="Arial Cyr"/>
                <a:cs typeface="Arial Cyr"/>
              </a:rPr>
              <a:t> </a:t>
            </a:r>
          </a:p>
        </c:rich>
      </c:tx>
      <c:layout>
        <c:manualLayout>
          <c:xMode val="edge"/>
          <c:yMode val="edge"/>
          <c:x val="0.10241657077100115"/>
          <c:y val="0"/>
        </c:manualLayout>
      </c:layout>
      <c:overlay val="0"/>
      <c:spPr>
        <a:noFill/>
        <a:ln w="28431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760644418872267"/>
          <c:y val="0.19830508474576272"/>
          <c:w val="0.46835443037974683"/>
          <c:h val="0.68983050847457628"/>
        </c:manualLayout>
      </c:layout>
      <c:pie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rgbClr val="9999FF"/>
            </a:solidFill>
            <a:ln w="14215">
              <a:solidFill>
                <a:srgbClr val="000000"/>
              </a:solidFill>
              <a:prstDash val="solid"/>
            </a:ln>
          </c:spPr>
          <c:dPt>
            <c:idx val="0"/>
            <c:bubble3D val="0"/>
            <c:spPr>
              <a:solidFill>
                <a:schemeClr val="accent6"/>
              </a:solidFill>
              <a:ln w="14215">
                <a:solidFill>
                  <a:srgbClr val="000000"/>
                </a:solidFill>
                <a:prstDash val="solid"/>
              </a:ln>
            </c:spPr>
          </c:dPt>
          <c:dPt>
            <c:idx val="1"/>
            <c:bubble3D val="0"/>
            <c:spPr>
              <a:solidFill>
                <a:srgbClr val="FF0000"/>
              </a:solidFill>
              <a:ln w="14215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00"/>
              </a:solidFill>
              <a:ln w="14215">
                <a:solidFill>
                  <a:srgbClr val="000000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rgbClr val="CCFFFF"/>
              </a:solidFill>
              <a:ln w="14215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0.28140015537528668"/>
                  <c:y val="4.2664541156476832E-2"/>
                </c:manualLayout>
              </c:layout>
              <c:tx>
                <c:rich>
                  <a:bodyPr/>
                  <a:lstStyle/>
                  <a:p>
                    <a:pPr>
                      <a:defRPr sz="1147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fld id="{342D62C3-26D2-4E0B-830B-0E843D6440AF}" type="CATEGORYNAME">
                      <a:rPr lang="ru-RU"/>
                      <a:pPr>
                        <a:defRPr sz="1147" b="1" i="0" u="none" strike="noStrike" baseline="0">
                          <a:solidFill>
                            <a:srgbClr val="000000"/>
                          </a:solidFill>
                          <a:latin typeface="Arial Cyr"/>
                          <a:ea typeface="Arial Cyr"/>
                          <a:cs typeface="Arial Cyr"/>
                        </a:defRPr>
                      </a:pPr>
                      <a:t>[ИМЯ КАТЕГОРИИ]</a:t>
                    </a:fld>
                    <a:r>
                      <a:rPr lang="ru-RU" baseline="0" dirty="0"/>
                      <a:t>; </a:t>
                    </a:r>
                    <a:r>
                      <a:rPr lang="ru-RU" baseline="0" dirty="0" smtClean="0"/>
                      <a:t>20,8</a:t>
                    </a:r>
                  </a:p>
                </c:rich>
              </c:tx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8.7614813297574604E-2"/>
                  <c:y val="-0.25306488719986886"/>
                </c:manualLayout>
              </c:layout>
              <c:tx>
                <c:rich>
                  <a:bodyPr/>
                  <a:lstStyle/>
                  <a:p>
                    <a:pPr>
                      <a:defRPr sz="1147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fld id="{CEDC0493-1B38-411B-84AC-23ED22C58A66}" type="CATEGORYNAME">
                      <a:rPr lang="ru-RU" smtClean="0"/>
                      <a:pPr>
                        <a:defRPr sz="1147" b="1" i="0" u="none" strike="noStrike" baseline="0">
                          <a:solidFill>
                            <a:srgbClr val="000000"/>
                          </a:solidFill>
                          <a:latin typeface="Arial Cyr"/>
                          <a:ea typeface="Arial Cyr"/>
                          <a:cs typeface="Arial Cyr"/>
                        </a:defRPr>
                      </a:pPr>
                      <a:t>[ИМЯ КАТЕГОРИИ]</a:t>
                    </a:fld>
                    <a:r>
                      <a:rPr lang="ru-RU" dirty="0" smtClean="0"/>
                      <a:t>;144,3</a:t>
                    </a:r>
                  </a:p>
                </c:rich>
              </c:tx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643365738315805"/>
                      <c:h val="5.6331808921266331E-2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6.0606753277390457E-3"/>
                  <c:y val="-5.2181360166248414E-2"/>
                </c:manualLayout>
              </c:layout>
              <c:tx>
                <c:rich>
                  <a:bodyPr/>
                  <a:lstStyle/>
                  <a:p>
                    <a:pPr>
                      <a:defRPr sz="1147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fld id="{FA162B07-7DDD-4AC0-94C9-A4EB4CC1E9BB}" type="CATEGORYNAME">
                      <a:rPr lang="ru-RU"/>
                      <a:pPr>
                        <a:defRPr sz="1147" b="1" i="0" u="none" strike="noStrike" baseline="0">
                          <a:solidFill>
                            <a:srgbClr val="000000"/>
                          </a:solidFill>
                          <a:latin typeface="Arial Cyr"/>
                          <a:ea typeface="Arial Cyr"/>
                          <a:cs typeface="Arial Cyr"/>
                        </a:defRPr>
                      </a:pPr>
                      <a:t>[ИМЯ КАТЕГОРИИ]</a:t>
                    </a:fld>
                    <a:r>
                      <a:rPr lang="ru-RU" baseline="0" dirty="0"/>
                      <a:t>; </a:t>
                    </a:r>
                    <a:r>
                      <a:rPr lang="ru-RU" baseline="0" dirty="0" smtClean="0"/>
                      <a:t>8,3</a:t>
                    </a:r>
                  </a:p>
                </c:rich>
              </c:tx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6.1723669711369555E-2"/>
                  <c:y val="-3.2348531330889267E-2"/>
                </c:manualLayout>
              </c:layout>
              <c:tx>
                <c:rich>
                  <a:bodyPr/>
                  <a:lstStyle/>
                  <a:p>
                    <a:pPr>
                      <a:defRPr sz="1147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ru-RU" dirty="0" smtClean="0"/>
                      <a:t>единый сельхозналог.
4,0</a:t>
                    </a:r>
                    <a:r>
                      <a:rPr lang="ru-RU" dirty="0"/>
                      <a:t>
</a:t>
                    </a:r>
                  </a:p>
                </c:rich>
              </c:tx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804913525364289"/>
                      <c:h val="6.4585619975135747E-2"/>
                    </c:manualLayout>
                  </c15:layout>
                </c:ext>
              </c:extLst>
            </c:dLbl>
            <c:dLbl>
              <c:idx val="4"/>
              <c:layout>
                <c:manualLayout>
                  <c:xMode val="edge"/>
                  <c:yMode val="edge"/>
                  <c:x val="0.19677790563866512"/>
                  <c:y val="8.6440677966101692E-2"/>
                </c:manualLayout>
              </c:layout>
              <c:tx>
                <c:rich>
                  <a:bodyPr/>
                  <a:lstStyle/>
                  <a:p>
                    <a:pPr>
                      <a:defRPr sz="1147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ru-RU"/>
                      <a:t>единый сельхоз налог; 1,2</a:t>
                    </a:r>
                  </a:p>
                </c:rich>
              </c:tx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Mode val="edge"/>
                  <c:yMode val="edge"/>
                  <c:x val="0.1852704257767549"/>
                  <c:y val="0.28983050847457625"/>
                </c:manualLayout>
              </c:layout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txPr>
                <a:bodyPr/>
                <a:lstStyle/>
                <a:p>
                  <a:pPr>
                    <a:defRPr sz="1147" b="1" i="0" u="none" strike="noStrike" baseline="0">
                      <a:solidFill>
                        <a:srgbClr val="000000"/>
                      </a:solidFill>
                      <a:latin typeface="Arial Cyr"/>
                      <a:ea typeface="Arial Cyr"/>
                      <a:cs typeface="Arial Cyr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Mode val="edge"/>
                  <c:yMode val="edge"/>
                  <c:x val="0.34637514384349827"/>
                  <c:y val="0.24237288135593221"/>
                </c:manualLayout>
              </c:layout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txPr>
                <a:bodyPr/>
                <a:lstStyle/>
                <a:p>
                  <a:pPr>
                    <a:defRPr sz="1147" b="1" i="0" u="none" strike="noStrike" baseline="0">
                      <a:solidFill>
                        <a:srgbClr val="000000"/>
                      </a:solidFill>
                      <a:latin typeface="Arial Cyr"/>
                      <a:ea typeface="Arial Cyr"/>
                      <a:cs typeface="Arial Cyr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Mode val="edge"/>
                  <c:yMode val="edge"/>
                  <c:x val="0.37399309551208287"/>
                  <c:y val="1.1864406779661017E-2"/>
                </c:manualLayout>
              </c:layout>
              <c:spPr>
                <a:noFill/>
                <a:ln w="3554">
                  <a:solidFill>
                    <a:srgbClr val="000000"/>
                  </a:solidFill>
                  <a:prstDash val="solid"/>
                </a:ln>
              </c:spPr>
              <c:txPr>
                <a:bodyPr/>
                <a:lstStyle/>
                <a:p>
                  <a:pPr>
                    <a:defRPr sz="1147" b="1" i="0" u="none" strike="noStrike" baseline="0">
                      <a:solidFill>
                        <a:srgbClr val="000000"/>
                      </a:solidFill>
                      <a:latin typeface="Arial Cyr"/>
                      <a:ea typeface="Arial Cyr"/>
                      <a:cs typeface="Arial Cyr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3554">
                <a:solidFill>
                  <a:srgbClr val="000000"/>
                </a:solidFill>
                <a:prstDash val="solid"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47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Sheet1!$B$1:$E$1</c:f>
              <c:strCache>
                <c:ptCount val="4"/>
                <c:pt idx="0">
                  <c:v>налог на имущество с физических лиц</c:v>
                </c:pt>
                <c:pt idx="1">
                  <c:v>земельный налог</c:v>
                </c:pt>
                <c:pt idx="2">
                  <c:v>Налог на доходы физ. Лиц</c:v>
                </c:pt>
                <c:pt idx="3">
                  <c:v>единый сельхоз налог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18.399999999999999</c:v>
                </c:pt>
                <c:pt idx="1">
                  <c:v>232.2</c:v>
                </c:pt>
                <c:pt idx="2">
                  <c:v>133.6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solidFill>
          <a:srgbClr val="C0C0C0"/>
        </a:solidFill>
        <a:ln w="14215">
          <a:solidFill>
            <a:srgbClr val="808080"/>
          </a:solidFill>
          <a:prstDash val="solid"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798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5505193831832701"/>
          <c:y val="0.28921757242500323"/>
          <c:w val="0.60406847403944042"/>
          <c:h val="0.37076821446870667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explosion val="25"/>
          <c:dPt>
            <c:idx val="0"/>
            <c:bubble3D val="0"/>
            <c:explosion val="26"/>
            <c:spPr>
              <a:solidFill>
                <a:srgbClr val="800000"/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</c:spPr>
          </c:dPt>
          <c:dPt>
            <c:idx val="2"/>
            <c:bubble3D val="0"/>
            <c:spPr>
              <a:solidFill>
                <a:srgbClr val="00206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Pt>
            <c:idx val="4"/>
            <c:bubble3D val="0"/>
          </c:dPt>
          <c:dPt>
            <c:idx val="5"/>
            <c:bubble3D val="0"/>
          </c:dPt>
          <c:dLbls>
            <c:dLbl>
              <c:idx val="0"/>
              <c:layout>
                <c:manualLayout>
                  <c:x val="5.7766857167690269E-2"/>
                  <c:y val="-0.13778120040482436"/>
                </c:manualLayout>
              </c:layout>
              <c:tx>
                <c:rich>
                  <a:bodyPr/>
                  <a:lstStyle/>
                  <a:p>
                    <a:pPr>
                      <a:defRPr sz="1400" b="1" i="0" u="none" strike="noStrike" baseline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defRPr>
                    </a:pPr>
                    <a:fld id="{7D68DFAC-00D2-426A-B898-D210A834C2AE}" type="CATEGORYNAME">
                      <a:rPr lang="ru-RU" sz="1400"/>
                      <a:pPr>
                        <a:defRPr sz="1400" b="1" i="0" u="none" strike="noStrike" baseline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</a:defRPr>
                      </a:pPr>
                      <a:t>[ИМЯ КАТЕГОРИИ]</a:t>
                    </a:fld>
                    <a:r>
                      <a:rPr lang="ru-RU" sz="1400" baseline="0" dirty="0"/>
                      <a:t>
</a:t>
                    </a:r>
                    <a:r>
                      <a:rPr lang="ru-RU" sz="1400" baseline="0" dirty="0" smtClean="0"/>
                      <a:t>62,0</a:t>
                    </a:r>
                  </a:p>
                </c:rich>
              </c:tx>
              <c:numFmt formatCode="0.0%" sourceLinked="0"/>
              <c:spPr>
                <a:noFill/>
                <a:ln w="23092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9674444827025167"/>
                      <c:h val="0.23896275734262024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3823397054530673"/>
                  <c:y val="0.12526353925120726"/>
                </c:manualLayout>
              </c:layout>
              <c:tx>
                <c:rich>
                  <a:bodyPr/>
                  <a:lstStyle/>
                  <a:p>
                    <a:pPr>
                      <a:defRPr sz="1400" b="1" i="0" u="none" strike="noStrike" baseline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defRPr>
                    </a:pPr>
                    <a:fld id="{ACAA77AD-F0A2-4676-BBF0-AF87F9DEAC98}" type="CATEGORYNAME">
                      <a:rPr lang="ru-RU" sz="1400" smtClean="0"/>
                      <a:pPr>
                        <a:defRPr sz="1400" b="1" i="0" u="none" strike="noStrike" baseline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</a:defRPr>
                      </a:pPr>
                      <a:t>[ИМЯ КАТЕГОРИИ]</a:t>
                    </a:fld>
                    <a:r>
                      <a:rPr lang="ru-RU" sz="1400" dirty="0" smtClean="0"/>
                      <a:t>;4,1</a:t>
                    </a:r>
                  </a:p>
                </c:rich>
              </c:tx>
              <c:numFmt formatCode="0.0%" sourceLinked="0"/>
              <c:spPr>
                <a:noFill/>
                <a:ln w="23092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2.3760663866974868E-2"/>
                  <c:y val="-9.2710116720793323E-2"/>
                </c:manualLayout>
              </c:layout>
              <c:tx>
                <c:rich>
                  <a:bodyPr/>
                  <a:lstStyle/>
                  <a:p>
                    <a:pPr>
                      <a:defRPr sz="1400" b="1" i="0" u="none" strike="noStrike" baseline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defRPr>
                    </a:pPr>
                    <a:fld id="{454554A2-DDFF-49CE-981F-3EB93A810C54}" type="CATEGORYNAME">
                      <a:rPr lang="ru-RU" sz="1400"/>
                      <a:pPr>
                        <a:defRPr sz="1400" b="1" i="0" u="none" strike="noStrike" baseline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</a:defRPr>
                      </a:pPr>
                      <a:t>[ИМЯ КАТЕГОРИИ]</a:t>
                    </a:fld>
                    <a:r>
                      <a:rPr lang="ru-RU" sz="1400" baseline="0" dirty="0"/>
                      <a:t>
</a:t>
                    </a:r>
                    <a:r>
                      <a:rPr lang="ru-RU" sz="1400" baseline="0" dirty="0" smtClean="0"/>
                      <a:t>5,4</a:t>
                    </a:r>
                  </a:p>
                </c:rich>
              </c:tx>
              <c:numFmt formatCode="0.0%" sourceLinked="0"/>
              <c:spPr>
                <a:noFill/>
                <a:ln w="23092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12233567119790352"/>
                  <c:y val="-0.16993847072425095"/>
                </c:manualLayout>
              </c:layout>
              <c:tx>
                <c:rich>
                  <a:bodyPr/>
                  <a:lstStyle/>
                  <a:p>
                    <a:pPr>
                      <a:defRPr sz="1400" b="1" i="0" u="none" strike="noStrike" baseline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defRPr>
                    </a:pPr>
                    <a:fld id="{A4696D0B-5FB1-4A9D-A95D-241CA4BBFCD6}" type="CATEGORYNAME">
                      <a:rPr lang="ru-RU" sz="1400"/>
                      <a:pPr>
                        <a:defRPr sz="1400" b="1" i="0" u="none" strike="noStrike" baseline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</a:defRPr>
                      </a:pPr>
                      <a:t>[ИМЯ КАТЕГОРИИ]</a:t>
                    </a:fld>
                    <a:r>
                      <a:rPr lang="ru-RU" sz="1400" baseline="0" dirty="0"/>
                      <a:t>
</a:t>
                    </a:r>
                    <a:r>
                      <a:rPr lang="ru-RU" sz="1400" baseline="0" dirty="0" smtClean="0"/>
                      <a:t>24,4</a:t>
                    </a:r>
                  </a:p>
                </c:rich>
              </c:tx>
              <c:numFmt formatCode="0.0%" sourceLinked="0"/>
              <c:spPr>
                <a:noFill/>
                <a:ln w="23092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Mode val="edge"/>
                  <c:yMode val="edge"/>
                  <c:x val="0.44714285714285712"/>
                  <c:y val="9.3886462882096067E-2"/>
                </c:manualLayout>
              </c:layout>
              <c:numFmt formatCode="0.0%" sourceLinked="0"/>
              <c:spPr>
                <a:noFill/>
                <a:ln w="23092">
                  <a:noFill/>
                </a:ln>
              </c:spPr>
              <c:txPr>
                <a:bodyPr/>
                <a:lstStyle/>
                <a:p>
                  <a:pPr>
                    <a:defRPr sz="1400" b="1" i="0" u="none" strike="noStrike" baseline="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numFmt formatCode="0.0%" sourceLinked="0"/>
              <c:spPr>
                <a:noFill/>
                <a:ln w="23092">
                  <a:noFill/>
                </a:ln>
              </c:spPr>
              <c:txPr>
                <a:bodyPr/>
                <a:lstStyle/>
                <a:p>
                  <a:pPr>
                    <a:defRPr sz="140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numFmt formatCode="0.0%" sourceLinked="0"/>
            <c:spPr>
              <a:noFill/>
              <a:ln w="23092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Sheet1!$B$1:$G$1</c:f>
              <c:strCache>
                <c:ptCount val="4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Жилищно-коммунальное хозяйство</c:v>
                </c:pt>
                <c:pt idx="3">
                  <c:v>Культура, кинематография</c:v>
                </c:pt>
              </c:strCache>
            </c:strRef>
          </c:cat>
          <c:val>
            <c:numRef>
              <c:f>Sheet1!$B$2:$G$2</c:f>
              <c:numCache>
                <c:formatCode>General</c:formatCode>
                <c:ptCount val="6"/>
                <c:pt idx="0">
                  <c:v>1109.3</c:v>
                </c:pt>
                <c:pt idx="1">
                  <c:v>62.2</c:v>
                </c:pt>
                <c:pt idx="2">
                  <c:v>137.6</c:v>
                </c:pt>
                <c:pt idx="3">
                  <c:v>619.4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cat>
            <c:strRef>
              <c:f>Sheet1!$B$1:$G$1</c:f>
              <c:strCache>
                <c:ptCount val="4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Жилищно-коммунальное хозяйство</c:v>
                </c:pt>
                <c:pt idx="3">
                  <c:v>Культура, кинематография</c:v>
                </c:pt>
              </c:strCache>
            </c:strRef>
          </c:cat>
          <c:val>
            <c:numRef>
              <c:f>Sheet1!$B$3:$G$3</c:f>
              <c:numCache>
                <c:formatCode>General</c:formatCode>
                <c:ptCount val="6"/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cat>
            <c:strRef>
              <c:f>Sheet1!$B$1:$G$1</c:f>
              <c:strCache>
                <c:ptCount val="4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Жилищно-коммунальное хозяйство</c:v>
                </c:pt>
                <c:pt idx="3">
                  <c:v>Культура, кинематография</c:v>
                </c:pt>
              </c:strCache>
            </c:strRef>
          </c:cat>
          <c:val>
            <c:numRef>
              <c:f>Sheet1!$B$4:$G$4</c:f>
              <c:numCache>
                <c:formatCode>General</c:formatCode>
                <c:ptCount val="6"/>
              </c:numCache>
            </c:numRef>
          </c:val>
        </c:ser>
        <c:ser>
          <c:idx val="3"/>
          <c:order val="3"/>
          <c:tx>
            <c:strRef>
              <c:f>Sheet1!$A$5</c:f>
              <c:strCache>
                <c:ptCount val="1"/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cat>
            <c:strRef>
              <c:f>Sheet1!$B$1:$G$1</c:f>
              <c:strCache>
                <c:ptCount val="4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Жилищно-коммунальное хозяйство</c:v>
                </c:pt>
                <c:pt idx="3">
                  <c:v>Культура, кинематография</c:v>
                </c:pt>
              </c:strCache>
            </c:strRef>
          </c:cat>
          <c:val>
            <c:numRef>
              <c:f>Sheet1!$B$5:$G$5</c:f>
              <c:numCache>
                <c:formatCode>General</c:formatCode>
                <c:ptCount val="6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11546">
          <a:solidFill>
            <a:schemeClr val="tx1"/>
          </a:solidFill>
          <a:prstDash val="solid"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796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5505193831832701"/>
          <c:y val="0.28921757242500323"/>
          <c:w val="0.60406847403944042"/>
          <c:h val="0.37076821446870667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explosion val="25"/>
          <c:dPt>
            <c:idx val="0"/>
            <c:bubble3D val="0"/>
            <c:explosion val="26"/>
            <c:spPr>
              <a:solidFill>
                <a:srgbClr val="800000"/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</c:spPr>
          </c:dPt>
          <c:dPt>
            <c:idx val="2"/>
            <c:bubble3D val="0"/>
            <c:spPr>
              <a:solidFill>
                <a:srgbClr val="00206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Pt>
            <c:idx val="4"/>
            <c:bubble3D val="0"/>
          </c:dPt>
          <c:dPt>
            <c:idx val="5"/>
            <c:bubble3D val="0"/>
          </c:dPt>
          <c:dLbls>
            <c:dLbl>
              <c:idx val="0"/>
              <c:layout>
                <c:manualLayout>
                  <c:x val="5.7766857167690269E-2"/>
                  <c:y val="-0.13778120040482436"/>
                </c:manualLayout>
              </c:layout>
              <c:tx>
                <c:rich>
                  <a:bodyPr/>
                  <a:lstStyle/>
                  <a:p>
                    <a:pPr>
                      <a:defRPr sz="1400" b="1" i="0" u="none" strike="noStrike" baseline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defRPr>
                    </a:pPr>
                    <a:fld id="{7D68DFAC-00D2-426A-B898-D210A834C2AE}" type="CATEGORYNAME">
                      <a:rPr lang="ru-RU" sz="1400"/>
                      <a:pPr>
                        <a:defRPr sz="1400" b="1" i="0" u="none" strike="noStrike" baseline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</a:defRPr>
                      </a:pPr>
                      <a:t>[ИМЯ КАТЕГОРИИ]</a:t>
                    </a:fld>
                    <a:r>
                      <a:rPr lang="ru-RU" sz="1400" baseline="0" dirty="0"/>
                      <a:t>
</a:t>
                    </a:r>
                    <a:r>
                      <a:rPr lang="ru-RU" sz="1400" baseline="0" dirty="0" smtClean="0"/>
                      <a:t>69,6</a:t>
                    </a:r>
                  </a:p>
                </c:rich>
              </c:tx>
              <c:numFmt formatCode="0.0%" sourceLinked="0"/>
              <c:spPr>
                <a:noFill/>
                <a:ln w="23092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9674444827025167"/>
                      <c:h val="0.23896275734262024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3823397054530673"/>
                  <c:y val="0.12526353925120726"/>
                </c:manualLayout>
              </c:layout>
              <c:tx>
                <c:rich>
                  <a:bodyPr/>
                  <a:lstStyle/>
                  <a:p>
                    <a:pPr>
                      <a:defRPr sz="1400" b="1" i="0" u="none" strike="noStrike" baseline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defRPr>
                    </a:pPr>
                    <a:fld id="{ACAA77AD-F0A2-4676-BBF0-AF87F9DEAC98}" type="CATEGORYNAME">
                      <a:rPr lang="ru-RU" sz="1400" smtClean="0"/>
                      <a:pPr>
                        <a:defRPr sz="1400" b="1" i="0" u="none" strike="noStrike" baseline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</a:defRPr>
                      </a:pPr>
                      <a:t>[ИМЯ КАТЕГОРИИ]</a:t>
                    </a:fld>
                    <a:r>
                      <a:rPr lang="ru-RU" sz="1400" dirty="0" smtClean="0"/>
                      <a:t>;4,6</a:t>
                    </a:r>
                  </a:p>
                </c:rich>
              </c:tx>
              <c:numFmt formatCode="0.0%" sourceLinked="0"/>
              <c:spPr>
                <a:noFill/>
                <a:ln w="23092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2.3760663866974868E-2"/>
                  <c:y val="-9.2710116720793323E-2"/>
                </c:manualLayout>
              </c:layout>
              <c:tx>
                <c:rich>
                  <a:bodyPr/>
                  <a:lstStyle/>
                  <a:p>
                    <a:pPr>
                      <a:defRPr sz="1400" b="1" i="0" u="none" strike="noStrike" baseline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defRPr>
                    </a:pPr>
                    <a:fld id="{454554A2-DDFF-49CE-981F-3EB93A810C54}" type="CATEGORYNAME">
                      <a:rPr lang="ru-RU" sz="1400"/>
                      <a:pPr>
                        <a:defRPr sz="1400" b="1" i="0" u="none" strike="noStrike" baseline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</a:defRPr>
                      </a:pPr>
                      <a:t>[ИМЯ КАТЕГОРИИ]</a:t>
                    </a:fld>
                    <a:r>
                      <a:rPr lang="ru-RU" sz="1400" baseline="0" dirty="0"/>
                      <a:t>
</a:t>
                    </a:r>
                    <a:r>
                      <a:rPr lang="ru-RU" sz="1400" baseline="0" dirty="0" smtClean="0"/>
                      <a:t>6,4</a:t>
                    </a:r>
                  </a:p>
                </c:rich>
              </c:tx>
              <c:numFmt formatCode="0.0%" sourceLinked="0"/>
              <c:spPr>
                <a:noFill/>
                <a:ln w="23092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12233567119790352"/>
                  <c:y val="-0.16993847072425095"/>
                </c:manualLayout>
              </c:layout>
              <c:tx>
                <c:rich>
                  <a:bodyPr/>
                  <a:lstStyle/>
                  <a:p>
                    <a:pPr>
                      <a:defRPr sz="1400" b="1" i="0" u="none" strike="noStrike" baseline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defRPr>
                    </a:pPr>
                    <a:fld id="{A4696D0B-5FB1-4A9D-A95D-241CA4BBFCD6}" type="CATEGORYNAME">
                      <a:rPr lang="ru-RU" sz="1400"/>
                      <a:pPr>
                        <a:defRPr sz="1400" b="1" i="0" u="none" strike="noStrike" baseline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</a:defRPr>
                      </a:pPr>
                      <a:t>[ИМЯ КАТЕГОРИИ]</a:t>
                    </a:fld>
                    <a:r>
                      <a:rPr lang="ru-RU" sz="1400" baseline="0" dirty="0"/>
                      <a:t>
</a:t>
                    </a:r>
                    <a:r>
                      <a:rPr lang="ru-RU" sz="1400" baseline="0" dirty="0" smtClean="0"/>
                      <a:t>14,7</a:t>
                    </a:r>
                  </a:p>
                </c:rich>
              </c:tx>
              <c:numFmt formatCode="0.0%" sourceLinked="0"/>
              <c:spPr>
                <a:noFill/>
                <a:ln w="23092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Mode val="edge"/>
                  <c:yMode val="edge"/>
                  <c:x val="0.44714285714285712"/>
                  <c:y val="9.3886462882096067E-2"/>
                </c:manualLayout>
              </c:layout>
              <c:numFmt formatCode="0.0%" sourceLinked="0"/>
              <c:spPr>
                <a:noFill/>
                <a:ln w="23092">
                  <a:noFill/>
                </a:ln>
              </c:spPr>
              <c:txPr>
                <a:bodyPr/>
                <a:lstStyle/>
                <a:p>
                  <a:pPr>
                    <a:defRPr sz="1400" b="1" i="0" u="none" strike="noStrike" baseline="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numFmt formatCode="0.0%" sourceLinked="0"/>
              <c:spPr>
                <a:noFill/>
                <a:ln w="23092">
                  <a:noFill/>
                </a:ln>
              </c:spPr>
              <c:txPr>
                <a:bodyPr/>
                <a:lstStyle/>
                <a:p>
                  <a:pPr>
                    <a:defRPr sz="140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numFmt formatCode="0.0%" sourceLinked="0"/>
            <c:spPr>
              <a:noFill/>
              <a:ln w="23092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Sheet1!$B$1:$G$1</c:f>
              <c:strCache>
                <c:ptCount val="4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Жилищно-коммунальное хозяйство</c:v>
                </c:pt>
                <c:pt idx="3">
                  <c:v>Культура, кинематография</c:v>
                </c:pt>
              </c:strCache>
            </c:strRef>
          </c:cat>
          <c:val>
            <c:numRef>
              <c:f>Sheet1!$B$2:$G$2</c:f>
              <c:numCache>
                <c:formatCode>General</c:formatCode>
                <c:ptCount val="6"/>
                <c:pt idx="0">
                  <c:v>1109.3</c:v>
                </c:pt>
                <c:pt idx="1">
                  <c:v>62.2</c:v>
                </c:pt>
                <c:pt idx="2">
                  <c:v>137.6</c:v>
                </c:pt>
                <c:pt idx="3">
                  <c:v>619.4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cat>
            <c:strRef>
              <c:f>Sheet1!$B$1:$G$1</c:f>
              <c:strCache>
                <c:ptCount val="4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Жилищно-коммунальное хозяйство</c:v>
                </c:pt>
                <c:pt idx="3">
                  <c:v>Культура, кинематография</c:v>
                </c:pt>
              </c:strCache>
            </c:strRef>
          </c:cat>
          <c:val>
            <c:numRef>
              <c:f>Sheet1!$B$3:$G$3</c:f>
              <c:numCache>
                <c:formatCode>General</c:formatCode>
                <c:ptCount val="6"/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cat>
            <c:strRef>
              <c:f>Sheet1!$B$1:$G$1</c:f>
              <c:strCache>
                <c:ptCount val="4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Жилищно-коммунальное хозяйство</c:v>
                </c:pt>
                <c:pt idx="3">
                  <c:v>Культура, кинематография</c:v>
                </c:pt>
              </c:strCache>
            </c:strRef>
          </c:cat>
          <c:val>
            <c:numRef>
              <c:f>Sheet1!$B$4:$G$4</c:f>
              <c:numCache>
                <c:formatCode>General</c:formatCode>
                <c:ptCount val="6"/>
              </c:numCache>
            </c:numRef>
          </c:val>
        </c:ser>
        <c:ser>
          <c:idx val="3"/>
          <c:order val="3"/>
          <c:tx>
            <c:strRef>
              <c:f>Sheet1!$A$5</c:f>
              <c:strCache>
                <c:ptCount val="1"/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cat>
            <c:strRef>
              <c:f>Sheet1!$B$1:$G$1</c:f>
              <c:strCache>
                <c:ptCount val="4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Жилищно-коммунальное хозяйство</c:v>
                </c:pt>
                <c:pt idx="3">
                  <c:v>Культура, кинематография</c:v>
                </c:pt>
              </c:strCache>
            </c:strRef>
          </c:cat>
          <c:val>
            <c:numRef>
              <c:f>Sheet1!$B$5:$G$5</c:f>
              <c:numCache>
                <c:formatCode>General</c:formatCode>
                <c:ptCount val="6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11546">
          <a:solidFill>
            <a:schemeClr val="tx1"/>
          </a:solidFill>
          <a:prstDash val="solid"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796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5505193831832701"/>
          <c:y val="0.28921757242500323"/>
          <c:w val="0.60406847403944042"/>
          <c:h val="0.37076821446870667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explosion val="25"/>
          <c:dPt>
            <c:idx val="0"/>
            <c:bubble3D val="0"/>
            <c:explosion val="26"/>
            <c:spPr>
              <a:solidFill>
                <a:srgbClr val="800000"/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</c:spPr>
          </c:dPt>
          <c:dPt>
            <c:idx val="2"/>
            <c:bubble3D val="0"/>
            <c:spPr>
              <a:solidFill>
                <a:srgbClr val="00206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Pt>
            <c:idx val="4"/>
            <c:bubble3D val="0"/>
          </c:dPt>
          <c:dPt>
            <c:idx val="5"/>
            <c:bubble3D val="0"/>
          </c:dPt>
          <c:dLbls>
            <c:dLbl>
              <c:idx val="0"/>
              <c:layout>
                <c:manualLayout>
                  <c:x val="5.7766857167690269E-2"/>
                  <c:y val="-0.13778120040482436"/>
                </c:manualLayout>
              </c:layout>
              <c:tx>
                <c:rich>
                  <a:bodyPr/>
                  <a:lstStyle/>
                  <a:p>
                    <a:pPr>
                      <a:defRPr sz="1400" b="1" i="0" u="none" strike="noStrike" baseline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defRPr>
                    </a:pPr>
                    <a:fld id="{7D68DFAC-00D2-426A-B898-D210A834C2AE}" type="CATEGORYNAME">
                      <a:rPr lang="ru-RU" sz="1400"/>
                      <a:pPr>
                        <a:defRPr sz="1400" b="1" i="0" u="none" strike="noStrike" baseline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</a:defRPr>
                      </a:pPr>
                      <a:t>[ИМЯ КАТЕГОРИИ]</a:t>
                    </a:fld>
                    <a:r>
                      <a:rPr lang="ru-RU" sz="1400" baseline="0" dirty="0"/>
                      <a:t>
</a:t>
                    </a:r>
                    <a:r>
                      <a:rPr lang="ru-RU" sz="1400" baseline="0" dirty="0" smtClean="0"/>
                      <a:t>68,1</a:t>
                    </a:r>
                  </a:p>
                </c:rich>
              </c:tx>
              <c:numFmt formatCode="0.0%" sourceLinked="0"/>
              <c:spPr>
                <a:noFill/>
                <a:ln w="23092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9674444827025167"/>
                      <c:h val="0.23896275734262024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3823397054530673"/>
                  <c:y val="0.12526353925120726"/>
                </c:manualLayout>
              </c:layout>
              <c:tx>
                <c:rich>
                  <a:bodyPr/>
                  <a:lstStyle/>
                  <a:p>
                    <a:pPr>
                      <a:defRPr sz="1400" b="1" i="0" u="none" strike="noStrike" baseline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defRPr>
                    </a:pPr>
                    <a:fld id="{ACAA77AD-F0A2-4676-BBF0-AF87F9DEAC98}" type="CATEGORYNAME">
                      <a:rPr lang="ru-RU" sz="1400" smtClean="0"/>
                      <a:pPr>
                        <a:defRPr sz="1400" b="1" i="0" u="none" strike="noStrike" baseline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</a:defRPr>
                      </a:pPr>
                      <a:t>[ИМЯ КАТЕГОРИИ]</a:t>
                    </a:fld>
                    <a:r>
                      <a:rPr lang="ru-RU" sz="1400" dirty="0" smtClean="0"/>
                      <a:t>;4,7</a:t>
                    </a:r>
                  </a:p>
                </c:rich>
              </c:tx>
              <c:numFmt formatCode="0.0%" sourceLinked="0"/>
              <c:spPr>
                <a:noFill/>
                <a:ln w="23092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2.3760663866974868E-2"/>
                  <c:y val="-9.2710116720793323E-2"/>
                </c:manualLayout>
              </c:layout>
              <c:tx>
                <c:rich>
                  <a:bodyPr/>
                  <a:lstStyle/>
                  <a:p>
                    <a:pPr>
                      <a:defRPr sz="1400" b="1" i="0" u="none" strike="noStrike" baseline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defRPr>
                    </a:pPr>
                    <a:fld id="{454554A2-DDFF-49CE-981F-3EB93A810C54}" type="CATEGORYNAME">
                      <a:rPr lang="ru-RU" sz="1400"/>
                      <a:pPr>
                        <a:defRPr sz="1400" b="1" i="0" u="none" strike="noStrike" baseline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</a:defRPr>
                      </a:pPr>
                      <a:t>[ИМЯ КАТЕГОРИИ]</a:t>
                    </a:fld>
                    <a:r>
                      <a:rPr lang="ru-RU" sz="1400" baseline="0" dirty="0"/>
                      <a:t>
</a:t>
                    </a:r>
                    <a:r>
                      <a:rPr lang="ru-RU" sz="1400" baseline="0" dirty="0" smtClean="0"/>
                      <a:t>6,5</a:t>
                    </a:r>
                  </a:p>
                </c:rich>
              </c:tx>
              <c:numFmt formatCode="0.0%" sourceLinked="0"/>
              <c:spPr>
                <a:noFill/>
                <a:ln w="23092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12233567119790352"/>
                  <c:y val="-0.16993847072425095"/>
                </c:manualLayout>
              </c:layout>
              <c:tx>
                <c:rich>
                  <a:bodyPr/>
                  <a:lstStyle/>
                  <a:p>
                    <a:pPr>
                      <a:defRPr sz="1400" b="1" i="0" u="none" strike="noStrike" baseline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defRPr>
                    </a:pPr>
                    <a:fld id="{A4696D0B-5FB1-4A9D-A95D-241CA4BBFCD6}" type="CATEGORYNAME">
                      <a:rPr lang="ru-RU" sz="1400"/>
                      <a:pPr>
                        <a:defRPr sz="1400" b="1" i="0" u="none" strike="noStrike" baseline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</a:defRPr>
                      </a:pPr>
                      <a:t>[ИМЯ КАТЕГОРИИ]</a:t>
                    </a:fld>
                    <a:r>
                      <a:rPr lang="ru-RU" sz="1400" baseline="0" dirty="0"/>
                      <a:t>
</a:t>
                    </a:r>
                    <a:r>
                      <a:rPr lang="ru-RU" sz="1400" baseline="0" dirty="0" smtClean="0"/>
                      <a:t>15,0</a:t>
                    </a:r>
                  </a:p>
                </c:rich>
              </c:tx>
              <c:numFmt formatCode="0.0%" sourceLinked="0"/>
              <c:spPr>
                <a:noFill/>
                <a:ln w="23092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Mode val="edge"/>
                  <c:yMode val="edge"/>
                  <c:x val="0.44714285714285712"/>
                  <c:y val="9.3886462882096067E-2"/>
                </c:manualLayout>
              </c:layout>
              <c:numFmt formatCode="0.0%" sourceLinked="0"/>
              <c:spPr>
                <a:noFill/>
                <a:ln w="23092">
                  <a:noFill/>
                </a:ln>
              </c:spPr>
              <c:txPr>
                <a:bodyPr/>
                <a:lstStyle/>
                <a:p>
                  <a:pPr>
                    <a:defRPr sz="1400" b="1" i="0" u="none" strike="noStrike" baseline="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numFmt formatCode="0.0%" sourceLinked="0"/>
              <c:spPr>
                <a:noFill/>
                <a:ln w="23092">
                  <a:noFill/>
                </a:ln>
              </c:spPr>
              <c:txPr>
                <a:bodyPr/>
                <a:lstStyle/>
                <a:p>
                  <a:pPr>
                    <a:defRPr sz="140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numFmt formatCode="0.0%" sourceLinked="0"/>
            <c:spPr>
              <a:noFill/>
              <a:ln w="23092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Sheet1!$B$1:$G$1</c:f>
              <c:strCache>
                <c:ptCount val="4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Жилищно-коммунальное хозяйство</c:v>
                </c:pt>
                <c:pt idx="3">
                  <c:v>Культура, кинематография</c:v>
                </c:pt>
              </c:strCache>
            </c:strRef>
          </c:cat>
          <c:val>
            <c:numRef>
              <c:f>Sheet1!$B$2:$G$2</c:f>
              <c:numCache>
                <c:formatCode>General</c:formatCode>
                <c:ptCount val="6"/>
                <c:pt idx="0">
                  <c:v>1109.3</c:v>
                </c:pt>
                <c:pt idx="1">
                  <c:v>62.2</c:v>
                </c:pt>
                <c:pt idx="2">
                  <c:v>137.6</c:v>
                </c:pt>
                <c:pt idx="3">
                  <c:v>619.4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cat>
            <c:strRef>
              <c:f>Sheet1!$B$1:$G$1</c:f>
              <c:strCache>
                <c:ptCount val="4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Жилищно-коммунальное хозяйство</c:v>
                </c:pt>
                <c:pt idx="3">
                  <c:v>Культура, кинематография</c:v>
                </c:pt>
              </c:strCache>
            </c:strRef>
          </c:cat>
          <c:val>
            <c:numRef>
              <c:f>Sheet1!$B$3:$G$3</c:f>
              <c:numCache>
                <c:formatCode>General</c:formatCode>
                <c:ptCount val="6"/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cat>
            <c:strRef>
              <c:f>Sheet1!$B$1:$G$1</c:f>
              <c:strCache>
                <c:ptCount val="4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Жилищно-коммунальное хозяйство</c:v>
                </c:pt>
                <c:pt idx="3">
                  <c:v>Культура, кинематография</c:v>
                </c:pt>
              </c:strCache>
            </c:strRef>
          </c:cat>
          <c:val>
            <c:numRef>
              <c:f>Sheet1!$B$4:$G$4</c:f>
              <c:numCache>
                <c:formatCode>General</c:formatCode>
                <c:ptCount val="6"/>
              </c:numCache>
            </c:numRef>
          </c:val>
        </c:ser>
        <c:ser>
          <c:idx val="3"/>
          <c:order val="3"/>
          <c:tx>
            <c:strRef>
              <c:f>Sheet1!$A$5</c:f>
              <c:strCache>
                <c:ptCount val="1"/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cat>
            <c:strRef>
              <c:f>Sheet1!$B$1:$G$1</c:f>
              <c:strCache>
                <c:ptCount val="4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Жилищно-коммунальное хозяйство</c:v>
                </c:pt>
                <c:pt idx="3">
                  <c:v>Культура, кинематография</c:v>
                </c:pt>
              </c:strCache>
            </c:strRef>
          </c:cat>
          <c:val>
            <c:numRef>
              <c:f>Sheet1!$B$5:$G$5</c:f>
              <c:numCache>
                <c:formatCode>General</c:formatCode>
                <c:ptCount val="6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11546">
          <a:solidFill>
            <a:schemeClr val="tx1"/>
          </a:solidFill>
          <a:prstDash val="solid"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796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DA574-7799-4E22-952F-31DEF7FB6435}" type="datetimeFigureOut">
              <a:rPr lang="ru-RU"/>
              <a:pPr>
                <a:defRPr/>
              </a:pPr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DE246-6CEF-4F63-A042-DE77C2CE6B5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6152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0FB61-85EE-4954-98AC-C8AA146BEE09}" type="datetimeFigureOut">
              <a:rPr lang="ru-RU"/>
              <a:pPr>
                <a:defRPr/>
              </a:pPr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BBB95-77C5-479C-9009-4EB08923B61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52378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742E3-00AF-44DC-AEF9-63D2508C5118}" type="datetimeFigureOut">
              <a:rPr lang="ru-RU"/>
              <a:pPr>
                <a:defRPr/>
              </a:pPr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E2FDD-7A13-4833-AE7A-1C2DA3471C6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16103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A41B3-2E6F-49C0-A573-9A9042977991}" type="datetimeFigureOut">
              <a:rPr lang="ru-RU"/>
              <a:pPr>
                <a:defRPr/>
              </a:pPr>
              <a:t>21.12.2017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150F0B-8A87-43F1-B0CA-0B6468618DC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16897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D3ECF-97E2-48B9-BF01-EB8BBFDB427E}" type="datetimeFigureOut">
              <a:rPr lang="ru-RU"/>
              <a:pPr>
                <a:defRPr/>
              </a:pPr>
              <a:t>21.12.2017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639BA-222D-49DF-8F37-0B7B3D3B17F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62149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5A673-FED6-447E-AED3-8298B3801560}" type="datetimeFigureOut">
              <a:rPr lang="ru-RU"/>
              <a:pPr>
                <a:defRPr/>
              </a:pPr>
              <a:t>21.12.2017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15EB6-A701-48AD-91D3-D53D21143CE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9987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F9C01-01B4-4427-9C82-C95E0EB3389D}" type="datetimeFigureOut">
              <a:rPr lang="ru-RU"/>
              <a:pPr>
                <a:defRPr/>
              </a:pPr>
              <a:t>21.12.2017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43127-9055-4B4D-99B4-AE6EF9EF9A6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0229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6156B-7822-4285-B135-082D2F4C03A5}" type="datetimeFigureOut">
              <a:rPr lang="ru-RU"/>
              <a:pPr>
                <a:defRPr/>
              </a:pPr>
              <a:t>21.12.2017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A8C82-23ED-4B57-BE3B-A3879DB4982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1043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4516438" y="993775"/>
            <a:ext cx="1846262" cy="1530350"/>
            <a:chOff x="4718762" y="993075"/>
            <a:chExt cx="1847138" cy="1530439"/>
          </a:xfrm>
        </p:grpSpPr>
        <p:sp>
          <p:nvSpPr>
            <p:cNvPr id="6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 rtlCol="0">
            <a:normAutofit/>
          </a:bodyPr>
          <a:lstStyle/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14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A48AE-0006-4C46-8D23-5E1DE6B6C797}" type="datetimeFigureOut">
              <a:rPr lang="ru-RU"/>
              <a:pPr>
                <a:defRPr/>
              </a:pPr>
              <a:t>21.12.2017</a:t>
            </a:fld>
            <a:endParaRPr lang="ru-RU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06602F7-4025-49A6-A2EC-9935A0B9DF5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41029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7EDF9-21C3-4DBA-B810-B654364B5140}" type="datetimeFigureOut">
              <a:rPr lang="ru-RU"/>
              <a:pPr>
                <a:defRPr/>
              </a:pPr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621D9-780F-466A-9DB1-C9F3F9923C8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98742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B3959-F4F3-4F2F-A923-49B92B7C1266}" type="datetimeFigureOut">
              <a:rPr lang="ru-RU"/>
              <a:pPr>
                <a:defRPr/>
              </a:pPr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BE6C9-A3C1-4C0D-849F-3656B2A52B6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87756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650" y="676275"/>
            <a:ext cx="7124700" cy="923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009650" y="1806575"/>
            <a:ext cx="7124700" cy="4052888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75435-B20E-459F-8EF2-99B1F80F1E25}" type="datetimeFigureOut">
              <a:rPr lang="ru-RU"/>
              <a:pPr>
                <a:defRPr/>
              </a:pPr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9A573-9D0B-4272-9F42-52037B2F94B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20281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650" y="676275"/>
            <a:ext cx="7124700" cy="923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1009650" y="1806575"/>
            <a:ext cx="7124700" cy="4052888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EA34B-DDCF-4C92-AE83-B0AC8391F501}" type="datetimeFigureOut">
              <a:rPr lang="ru-RU"/>
              <a:pPr>
                <a:defRPr/>
              </a:pPr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B52DEF-2A57-4A25-8016-30A7D6804D4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16122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650" y="676275"/>
            <a:ext cx="7124700" cy="923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009650" y="1806575"/>
            <a:ext cx="3486150" cy="40528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806575"/>
            <a:ext cx="3486150" cy="40528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EB4E8-7551-4F2B-B005-4D8A307EEBFE}" type="datetimeFigureOut">
              <a:rPr lang="ru-RU"/>
              <a:pPr>
                <a:defRPr/>
              </a:pPr>
              <a:t>21.12.2017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2EF9B-2419-41EF-B20A-2A5B92CEBBC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79647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00000">
              <a:srgbClr val="D03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113" y="4941888"/>
            <a:ext cx="611187" cy="61118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400" y="482600"/>
            <a:ext cx="598488" cy="904875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475" y="1887538"/>
            <a:ext cx="609600" cy="60960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588" y="282575"/>
            <a:ext cx="1128712" cy="112871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775" y="1327150"/>
            <a:ext cx="608013" cy="60801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525" y="5611813"/>
            <a:ext cx="738188" cy="73818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588" y="4927600"/>
            <a:ext cx="738187" cy="738188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59" name="Title Placeholder 1"/>
          <p:cNvSpPr>
            <a:spLocks noGrp="1"/>
          </p:cNvSpPr>
          <p:nvPr>
            <p:ph type="title"/>
          </p:nvPr>
        </p:nvSpPr>
        <p:spPr bwMode="auto">
          <a:xfrm>
            <a:off x="1009650" y="676275"/>
            <a:ext cx="7124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16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09650" y="1806575"/>
            <a:ext cx="7124700" cy="405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13" y="59515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A812223-B068-4BB5-9F2C-DF85A04E7C94}" type="datetimeFigureOut">
              <a:rPr lang="ru-RU"/>
              <a:pPr>
                <a:defRPr/>
              </a:pPr>
              <a:t>21.12.2017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1100" y="5951538"/>
            <a:ext cx="5256213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3088" y="5951538"/>
            <a:ext cx="6080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solidFill>
                  <a:srgbClr val="FFFFFF"/>
                </a:solidFill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EB746F49-E1B7-4FED-8FB9-ABD70ACC824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3988" y="2698750"/>
            <a:ext cx="468312" cy="46831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663" y="3167063"/>
            <a:ext cx="458787" cy="45878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14" r:id="rId1"/>
    <p:sldLayoutId id="2147483915" r:id="rId2"/>
    <p:sldLayoutId id="2147483916" r:id="rId3"/>
    <p:sldLayoutId id="2147483917" r:id="rId4"/>
    <p:sldLayoutId id="2147483918" r:id="rId5"/>
    <p:sldLayoutId id="2147483919" r:id="rId6"/>
    <p:sldLayoutId id="2147483920" r:id="rId7"/>
    <p:sldLayoutId id="2147483921" r:id="rId8"/>
    <p:sldLayoutId id="2147483927" r:id="rId9"/>
    <p:sldLayoutId id="2147483922" r:id="rId10"/>
    <p:sldLayoutId id="2147483923" r:id="rId11"/>
    <p:sldLayoutId id="2147483924" r:id="rId12"/>
    <p:sldLayoutId id="2147483925" r:id="rId13"/>
    <p:sldLayoutId id="2147483926" r:id="rId14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Trebuchet MS" pitchFamily="34" charset="0"/>
          <a:cs typeface="Trebuchet M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anose="05020102010507070707" pitchFamily="18" charset="2"/>
        <a:buChar char="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anose="05020102010507070707" pitchFamily="18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anose="05020102010507070707" pitchFamily="18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anose="05020102010507070707" pitchFamily="18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anose="05020102010507070707" pitchFamily="18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1009650" y="115888"/>
            <a:ext cx="7116763" cy="1009650"/>
          </a:xfrm>
        </p:spPr>
        <p:txBody>
          <a:bodyPr/>
          <a:lstStyle/>
          <a:p>
            <a:pPr algn="ctr" eaLnBrk="1" hangingPunct="1"/>
            <a:r>
              <a:rPr lang="ru-RU" altLang="ru-RU" sz="36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БЮДЖЕТ ДЛЯ ГРАЖДАН</a:t>
            </a:r>
          </a:p>
        </p:txBody>
      </p:sp>
      <p:sp>
        <p:nvSpPr>
          <p:cNvPr id="307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9650" y="4776788"/>
            <a:ext cx="7116763" cy="862012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60000"/>
              </a:lnSpc>
            </a:pPr>
            <a:r>
              <a:rPr lang="ru-RU" altLang="ru-RU" sz="1200" b="1" dirty="0" smtClean="0">
                <a:solidFill>
                  <a:srgbClr val="333300"/>
                </a:solidFill>
                <a:latin typeface="Arial" panose="020B0604020202020204" pitchFamily="34" charset="0"/>
              </a:rPr>
              <a:t>ПРОЕКТ </a:t>
            </a:r>
            <a:r>
              <a:rPr lang="ru-RU" altLang="ru-RU" sz="1200" b="1" dirty="0" smtClean="0">
                <a:solidFill>
                  <a:srgbClr val="333300"/>
                </a:solidFill>
              </a:rPr>
              <a:t>БЮДЖЕТ</a:t>
            </a:r>
            <a:r>
              <a:rPr lang="ru-RU" altLang="ru-RU" sz="1200" b="1" dirty="0" smtClean="0">
                <a:solidFill>
                  <a:srgbClr val="333300"/>
                </a:solidFill>
                <a:latin typeface="Arial" panose="020B0604020202020204" pitchFamily="34" charset="0"/>
              </a:rPr>
              <a:t>А</a:t>
            </a:r>
            <a:r>
              <a:rPr lang="ru-RU" altLang="ru-RU" sz="1200" b="1" dirty="0" smtClean="0">
                <a:solidFill>
                  <a:srgbClr val="333300"/>
                </a:solidFill>
              </a:rPr>
              <a:t> </a:t>
            </a:r>
            <a:r>
              <a:rPr lang="en-US" altLang="ru-RU" sz="1200" b="1" dirty="0" smtClean="0">
                <a:solidFill>
                  <a:srgbClr val="333300"/>
                </a:solidFill>
              </a:rPr>
              <a:t> </a:t>
            </a:r>
            <a:r>
              <a:rPr lang="ru-RU" altLang="ru-RU" sz="1200" b="1" dirty="0" smtClean="0">
                <a:solidFill>
                  <a:srgbClr val="333300"/>
                </a:solidFill>
              </a:rPr>
              <a:t>ВАРМАЗЕЙСКОГО СЕЛЬСКОГО ПОСЕЛЕНИЯ </a:t>
            </a:r>
          </a:p>
          <a:p>
            <a:pPr algn="ctr" eaLnBrk="1" hangingPunct="1">
              <a:lnSpc>
                <a:spcPct val="60000"/>
              </a:lnSpc>
            </a:pPr>
            <a:r>
              <a:rPr lang="ru-RU" altLang="ru-RU" sz="1200" b="1" dirty="0" smtClean="0">
                <a:solidFill>
                  <a:srgbClr val="333300"/>
                </a:solidFill>
              </a:rPr>
              <a:t>БОЛЬШЕИГНАТОВСКОГО МУНИЦИПАЛЬНОГО РАЙОНА</a:t>
            </a:r>
          </a:p>
          <a:p>
            <a:pPr algn="ctr" eaLnBrk="1" hangingPunct="1">
              <a:lnSpc>
                <a:spcPct val="60000"/>
              </a:lnSpc>
            </a:pPr>
            <a:r>
              <a:rPr lang="ru-RU" altLang="ru-RU" sz="1200" b="1" dirty="0" smtClean="0">
                <a:solidFill>
                  <a:srgbClr val="333300"/>
                </a:solidFill>
              </a:rPr>
              <a:t> РЕСПУБЛИКИ МОРДОВИЯ </a:t>
            </a:r>
          </a:p>
          <a:p>
            <a:pPr algn="ctr" eaLnBrk="1" hangingPunct="1">
              <a:lnSpc>
                <a:spcPct val="60000"/>
              </a:lnSpc>
            </a:pPr>
            <a:r>
              <a:rPr lang="ru-RU" altLang="ru-RU" sz="1200" b="1" dirty="0" smtClean="0">
                <a:solidFill>
                  <a:srgbClr val="333300"/>
                </a:solidFill>
              </a:rPr>
              <a:t>НА 2018 ГОД И НА ПЛАНОВЫЙ ПЕРИОД 2019 И 2020 ГОДОВ</a:t>
            </a:r>
          </a:p>
        </p:txBody>
      </p:sp>
      <p:pic>
        <p:nvPicPr>
          <p:cNvPr id="3076" name="Picture 9" descr="https://mw2.google.com/mw-panoramio/photos/medium/540964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341438"/>
            <a:ext cx="5113338" cy="317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143000"/>
            <a:ext cx="6096000" cy="351013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b">
            <a:noAutofit/>
          </a:bodyPr>
          <a:lstStyle/>
          <a:p>
            <a:pPr algn="ctr"/>
            <a:r>
              <a:rPr lang="ru-RU" altLang="ru-RU" sz="2400" b="1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ЖИТЕЛИ ВАРМАЗЕЙСКОГО СЕЛЬСКОГО ПОСЕЛЕНИЯ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1009650" y="1806575"/>
            <a:ext cx="7124700" cy="4052888"/>
          </a:xfrm>
        </p:spPr>
        <p:txBody>
          <a:bodyPr>
            <a:normAutofit fontScale="70000" lnSpcReduction="20000"/>
          </a:bodyPr>
          <a:lstStyle/>
          <a:p>
            <a:pPr indent="273050"/>
            <a:r>
              <a:rPr lang="ru-RU" altLang="ru-RU" sz="2600" dirty="0"/>
              <a:t> </a:t>
            </a:r>
            <a:r>
              <a:rPr lang="ru-RU" altLang="ru-RU" sz="2600" dirty="0">
                <a:solidFill>
                  <a:srgbClr val="333300"/>
                </a:solidFill>
              </a:rPr>
              <a:t>Перед вами брошюра «Бюджет для граждан», которая познакомит вас с положениями основного финансового документа </a:t>
            </a:r>
            <a:r>
              <a:rPr lang="ru-RU" altLang="ru-RU" sz="2600" dirty="0" err="1">
                <a:solidFill>
                  <a:srgbClr val="333300"/>
                </a:solidFill>
              </a:rPr>
              <a:t>Вармазейского</a:t>
            </a:r>
            <a:r>
              <a:rPr lang="ru-RU" altLang="ru-RU" sz="2600" dirty="0">
                <a:solidFill>
                  <a:srgbClr val="333300"/>
                </a:solidFill>
              </a:rPr>
              <a:t> сельского поселения  </a:t>
            </a:r>
            <a:r>
              <a:rPr lang="ru-RU" altLang="ru-RU" sz="2600" dirty="0" err="1">
                <a:solidFill>
                  <a:srgbClr val="333300"/>
                </a:solidFill>
              </a:rPr>
              <a:t>Большеигнатовского</a:t>
            </a:r>
            <a:r>
              <a:rPr lang="ru-RU" altLang="ru-RU" sz="2600" dirty="0">
                <a:solidFill>
                  <a:srgbClr val="333300"/>
                </a:solidFill>
              </a:rPr>
              <a:t> муниципального района на 2018 </a:t>
            </a:r>
            <a:r>
              <a:rPr lang="ru-RU" altLang="ru-RU" sz="2600" dirty="0" smtClean="0">
                <a:solidFill>
                  <a:srgbClr val="333300"/>
                </a:solidFill>
              </a:rPr>
              <a:t>год и на плановый период 2019-2020 годов.</a:t>
            </a:r>
            <a:endParaRPr lang="ru-RU" altLang="ru-RU" sz="2600" dirty="0">
              <a:solidFill>
                <a:srgbClr val="333300"/>
              </a:solidFill>
            </a:endParaRPr>
          </a:p>
          <a:p>
            <a:pPr indent="273050"/>
            <a:r>
              <a:rPr lang="ru-RU" altLang="ru-RU" sz="2600" dirty="0">
                <a:solidFill>
                  <a:srgbClr val="333300"/>
                </a:solidFill>
              </a:rPr>
              <a:t>Бюджет для граждан – это упрощенная версия бюджетного документа, которая использует неформальный язык и доступные форматы, чтобы облегчить для граждан понимание бюджета.</a:t>
            </a:r>
          </a:p>
          <a:p>
            <a:pPr indent="273050"/>
            <a:r>
              <a:rPr lang="ru-RU" altLang="ru-RU" sz="2600" dirty="0">
                <a:solidFill>
                  <a:srgbClr val="333300"/>
                </a:solidFill>
              </a:rPr>
              <a:t>Предоставленная информация предназначена для широкого круга пользователей и будет интересна всем категориям населения.</a:t>
            </a:r>
          </a:p>
          <a:p>
            <a:pPr indent="273050" algn="ctr">
              <a:buFontTx/>
              <a:buNone/>
            </a:pPr>
            <a:r>
              <a:rPr lang="ru-RU" altLang="ru-RU" sz="2600" dirty="0">
                <a:solidFill>
                  <a:srgbClr val="33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уважением,</a:t>
            </a:r>
          </a:p>
          <a:p>
            <a:pPr indent="273050" algn="ctr">
              <a:buFontTx/>
              <a:buNone/>
            </a:pPr>
            <a:r>
              <a:rPr lang="ru-RU" altLang="ru-RU" sz="2600" dirty="0">
                <a:solidFill>
                  <a:srgbClr val="33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Глава сельского поселения </a:t>
            </a:r>
            <a:r>
              <a:rPr lang="ru-RU" altLang="ru-RU" sz="2600" dirty="0" err="1">
                <a:solidFill>
                  <a:srgbClr val="33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А.Р.Рабина</a:t>
            </a:r>
            <a:endParaRPr lang="ru-RU" altLang="ru-RU" sz="2600" dirty="0">
              <a:solidFill>
                <a:srgbClr val="33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3050">
              <a:buFontTx/>
              <a:buNone/>
            </a:pPr>
            <a:endParaRPr lang="ru-RU" altLang="ru-RU" sz="2800" dirty="0">
              <a:solidFill>
                <a:srgbClr val="33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439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5973" y="260648"/>
            <a:ext cx="7972054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ЧТО ТАКОЕ БЮДЖЕТ?</a:t>
            </a:r>
          </a:p>
        </p:txBody>
      </p:sp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323850" y="1865313"/>
            <a:ext cx="2952750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 b="1">
                <a:solidFill>
                  <a:srgbClr val="800000"/>
                </a:solidFill>
                <a:latin typeface="Arial" panose="020B0604020202020204" pitchFamily="34" charset="0"/>
              </a:rPr>
              <a:t>ДОХОДЫ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000000"/>
                </a:solidFill>
                <a:latin typeface="Arial" panose="020B0604020202020204" pitchFamily="34" charset="0"/>
              </a:rPr>
              <a:t>это поступающие в бюджет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000000"/>
                </a:solidFill>
                <a:latin typeface="Arial" panose="020B0604020202020204" pitchFamily="34" charset="0"/>
              </a:rPr>
              <a:t>денежные средства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000000"/>
                </a:solidFill>
                <a:latin typeface="Arial" panose="020B0604020202020204" pitchFamily="34" charset="0"/>
              </a:rPr>
              <a:t>(налоги юридических и физических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000000"/>
                </a:solidFill>
                <a:latin typeface="Arial" panose="020B0604020202020204" pitchFamily="34" charset="0"/>
              </a:rPr>
              <a:t>лиц, административные платежи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000000"/>
                </a:solidFill>
                <a:latin typeface="Arial" panose="020B0604020202020204" pitchFamily="34" charset="0"/>
              </a:rPr>
              <a:t>и сборы, безвозмездные поступления </a:t>
            </a:r>
          </a:p>
        </p:txBody>
      </p:sp>
      <p:pic>
        <p:nvPicPr>
          <p:cNvPr id="4100" name="Picture 9" descr="https://om-saratov.ru/files/pages/5044/1382429461general_pages_m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341438"/>
            <a:ext cx="316865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11"/>
          <p:cNvSpPr txBox="1">
            <a:spLocks noChangeArrowheads="1"/>
          </p:cNvSpPr>
          <p:nvPr/>
        </p:nvSpPr>
        <p:spPr bwMode="auto">
          <a:xfrm>
            <a:off x="6516688" y="1936750"/>
            <a:ext cx="2519362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 b="1">
                <a:solidFill>
                  <a:srgbClr val="800000"/>
                </a:solidFill>
                <a:latin typeface="Arial" panose="020B0604020202020204" pitchFamily="34" charset="0"/>
              </a:rPr>
              <a:t>РАСХОДЫ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rgbClr val="000000"/>
                </a:solidFill>
                <a:latin typeface="Arial" panose="020B0604020202020204" pitchFamily="34" charset="0"/>
              </a:rPr>
              <a:t>это выплачиваемые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rgbClr val="000000"/>
                </a:solidFill>
                <a:latin typeface="Arial" panose="020B0604020202020204" pitchFamily="34" charset="0"/>
              </a:rPr>
              <a:t>из бюджета денежные средства (социальные выплаты,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rgbClr val="000000"/>
                </a:solidFill>
                <a:latin typeface="Arial" panose="020B0604020202020204" pitchFamily="34" charset="0"/>
              </a:rPr>
              <a:t>содержание учреждений культуры и другие)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4102" name="Text Box 12"/>
          <p:cNvSpPr txBox="1">
            <a:spLocks noChangeArrowheads="1"/>
          </p:cNvSpPr>
          <p:nvPr/>
        </p:nvSpPr>
        <p:spPr bwMode="auto">
          <a:xfrm>
            <a:off x="395288" y="3808413"/>
            <a:ext cx="8280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4103" name="Text Box 13"/>
          <p:cNvSpPr txBox="1">
            <a:spLocks noChangeArrowheads="1"/>
          </p:cNvSpPr>
          <p:nvPr/>
        </p:nvSpPr>
        <p:spPr bwMode="auto">
          <a:xfrm>
            <a:off x="323850" y="3644900"/>
            <a:ext cx="8569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A50021"/>
                </a:solidFill>
                <a:latin typeface="Arial" panose="020B0604020202020204" pitchFamily="34" charset="0"/>
              </a:rPr>
              <a:t>БЮДЖЕТ-форма образования и расходования денежных средств, предназначенных для финансового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A50021"/>
                </a:solidFill>
                <a:latin typeface="Arial" panose="020B0604020202020204" pitchFamily="34" charset="0"/>
              </a:rPr>
              <a:t>обеспечения задач и функций местного самоуправления</a:t>
            </a:r>
          </a:p>
        </p:txBody>
      </p:sp>
      <p:pic>
        <p:nvPicPr>
          <p:cNvPr id="4104" name="Picture 15" descr="http://www.gorod-ok.info/wp-content/uploads/2017/09/img_xwCdrh-300x2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076700"/>
            <a:ext cx="285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5" name="Text Box 16"/>
          <p:cNvSpPr txBox="1">
            <a:spLocks noChangeArrowheads="1"/>
          </p:cNvSpPr>
          <p:nvPr/>
        </p:nvSpPr>
        <p:spPr bwMode="auto">
          <a:xfrm>
            <a:off x="250825" y="4456113"/>
            <a:ext cx="2881313" cy="88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chemeClr val="bg1"/>
                </a:solidFill>
                <a:latin typeface="Arial" panose="020B0604020202020204" pitchFamily="34" charset="0"/>
              </a:rPr>
              <a:t>превышение доходов над расходами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chemeClr val="bg1"/>
                </a:solidFill>
                <a:latin typeface="Arial" panose="020B0604020202020204" pitchFamily="34" charset="0"/>
              </a:rPr>
              <a:t>образует положительный остаток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chemeClr val="bg1"/>
                </a:solidFill>
                <a:latin typeface="Arial" panose="020B0604020202020204" pitchFamily="34" charset="0"/>
              </a:rPr>
              <a:t>бюджета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600" b="1">
                <a:solidFill>
                  <a:srgbClr val="800000"/>
                </a:solidFill>
                <a:latin typeface="Arial" panose="020B0604020202020204" pitchFamily="34" charset="0"/>
              </a:rPr>
              <a:t>ПРОФИЦИТ</a:t>
            </a:r>
          </a:p>
        </p:txBody>
      </p:sp>
      <p:sp>
        <p:nvSpPr>
          <p:cNvPr id="4106" name="Text Box 17"/>
          <p:cNvSpPr txBox="1">
            <a:spLocks noChangeArrowheads="1"/>
          </p:cNvSpPr>
          <p:nvPr/>
        </p:nvSpPr>
        <p:spPr bwMode="auto">
          <a:xfrm>
            <a:off x="6300788" y="4437063"/>
            <a:ext cx="2519362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rgbClr val="000000"/>
                </a:solidFill>
                <a:latin typeface="Arial" panose="020B0604020202020204" pitchFamily="34" charset="0"/>
              </a:rPr>
              <a:t>   если расходная часть бюджета превышает доходную, то бюджет формируется с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400" b="1">
                <a:solidFill>
                  <a:srgbClr val="800000"/>
                </a:solidFill>
                <a:latin typeface="Arial" panose="020B0604020202020204" pitchFamily="34" charset="0"/>
              </a:rPr>
              <a:t>ДЕФИЦИТОМ</a:t>
            </a:r>
          </a:p>
        </p:txBody>
      </p:sp>
      <p:sp>
        <p:nvSpPr>
          <p:cNvPr id="4107" name="Text Box 18"/>
          <p:cNvSpPr txBox="1">
            <a:spLocks noChangeArrowheads="1"/>
          </p:cNvSpPr>
          <p:nvPr/>
        </p:nvSpPr>
        <p:spPr bwMode="auto">
          <a:xfrm>
            <a:off x="179388" y="6021388"/>
            <a:ext cx="871378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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400" b="1">
                <a:solidFill>
                  <a:srgbClr val="000066"/>
                </a:solidFill>
                <a:latin typeface="Arial" panose="020B0604020202020204" pitchFamily="34" charset="0"/>
              </a:rPr>
              <a:t>Сбалансированность бюджета по доходам и расходам – основополагающее требование,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400" b="1">
                <a:solidFill>
                  <a:srgbClr val="000066"/>
                </a:solidFill>
                <a:latin typeface="Arial" panose="020B0604020202020204" pitchFamily="34" charset="0"/>
              </a:rPr>
              <a:t>предъявляемое к органам, составляющим и утверждающим бюджет</a:t>
            </a:r>
          </a:p>
        </p:txBody>
      </p:sp>
      <p:pic>
        <p:nvPicPr>
          <p:cNvPr id="4108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100" y="1341438"/>
            <a:ext cx="3430588" cy="222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3987800"/>
            <a:ext cx="3240087" cy="196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1800" b="1" dirty="0">
                <a:solidFill>
                  <a:srgbClr val="000066"/>
                </a:solidFill>
                <a:latin typeface="Arial" panose="020B0604020202020204" pitchFamily="34" charset="0"/>
                <a:cs typeface="Trebuchet MS" panose="020B0603020202020204" pitchFamily="34" charset="0"/>
              </a:rPr>
              <a:t>ОСНОВНЫЕ ПАРАМЕТРЫ СОЦИАЛЬНО-ЭКОНОМИЧЕСКОГО РАЗВИТИЯ ВАРМАЗЕЙСКОГО  СЕЛЬСКОГО ПОСЕЛЕНИЯ БОЛЬШЕИГНАТОВСКОГО МУНИЦИПАЛЬНОГО РАЙОНА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460393127"/>
              </p:ext>
            </p:extLst>
          </p:nvPr>
        </p:nvGraphicFramePr>
        <p:xfrm>
          <a:off x="323529" y="1806575"/>
          <a:ext cx="8712967" cy="4175690"/>
        </p:xfrm>
        <a:graphic>
          <a:graphicData uri="http://schemas.openxmlformats.org/drawingml/2006/table">
            <a:tbl>
              <a:tblPr/>
              <a:tblGrid>
                <a:gridCol w="2650867"/>
                <a:gridCol w="1146148"/>
                <a:gridCol w="1192571"/>
                <a:gridCol w="1266205"/>
                <a:gridCol w="1222985"/>
                <a:gridCol w="1234191"/>
              </a:tblGrid>
              <a:tr h="518081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Наименование показателя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2016 год (факт)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2017 год (план)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2018 год (прогноз)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2019 год (прогноз)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2020 год (прогноз)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30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Численность населения, (чел.)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273</a:t>
                      </a: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263</a:t>
                      </a: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260</a:t>
                      </a: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260</a:t>
                      </a: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983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Объем оборота розничной торговли во всех каналах реализации, </a:t>
                      </a:r>
                      <a:r>
                        <a:rPr kumimoji="0" lang="ru-RU" alt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7348,0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6857,0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9068,0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7878,0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8471,0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539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Общая площадь введенного в эксплуатацию жилья с учетом индивидуального жилищного строительства, (кв.м.)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128,0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391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Объем закупок скота и птицы от сельскогохозяйственных организаций и крестьянских (фермерских) хозяйств, (тонн)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2,1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8842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2000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Прогноз бюджета </a:t>
            </a:r>
            <a:r>
              <a:rPr lang="ru-RU" altLang="ru-RU" sz="2000" dirty="0" err="1" smtClean="0">
                <a:solidFill>
                  <a:srgbClr val="660066"/>
                </a:solidFill>
                <a:cs typeface="Trebuchet MS" panose="020B0603020202020204" pitchFamily="34" charset="0"/>
              </a:rPr>
              <a:t>Вармазейского</a:t>
            </a:r>
            <a:r>
              <a:rPr lang="ru-RU" altLang="ru-RU" sz="2000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 сельского поселения </a:t>
            </a:r>
            <a:r>
              <a:rPr lang="ru-RU" altLang="ru-RU" sz="2000" dirty="0" err="1" smtClean="0">
                <a:solidFill>
                  <a:srgbClr val="660066"/>
                </a:solidFill>
                <a:cs typeface="Trebuchet MS" panose="020B0603020202020204" pitchFamily="34" charset="0"/>
              </a:rPr>
              <a:t>Большеигнатовского</a:t>
            </a:r>
            <a:r>
              <a:rPr lang="ru-RU" altLang="ru-RU" sz="2000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 муниципального района</a:t>
            </a:r>
            <a:br>
              <a:rPr lang="ru-RU" altLang="ru-RU" sz="2000" dirty="0" smtClean="0">
                <a:solidFill>
                  <a:srgbClr val="660066"/>
                </a:solidFill>
                <a:cs typeface="Trebuchet MS" panose="020B0603020202020204" pitchFamily="34" charset="0"/>
              </a:rPr>
            </a:br>
            <a:r>
              <a:rPr lang="ru-RU" altLang="ru-RU" sz="1400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(</a:t>
            </a:r>
            <a:r>
              <a:rPr lang="ru-RU" altLang="ru-RU" sz="1400" dirty="0" err="1" smtClean="0">
                <a:solidFill>
                  <a:srgbClr val="660066"/>
                </a:solidFill>
                <a:cs typeface="Trebuchet MS" panose="020B0603020202020204" pitchFamily="34" charset="0"/>
              </a:rPr>
              <a:t>тыс.рублей</a:t>
            </a:r>
            <a:r>
              <a:rPr lang="ru-RU" altLang="ru-RU" sz="1400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)</a:t>
            </a:r>
          </a:p>
        </p:txBody>
      </p:sp>
      <p:graphicFrame>
        <p:nvGraphicFramePr>
          <p:cNvPr id="17661" name="Group 25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2291437"/>
              </p:ext>
            </p:extLst>
          </p:nvPr>
        </p:nvGraphicFramePr>
        <p:xfrm>
          <a:off x="323850" y="1806575"/>
          <a:ext cx="8064500" cy="4037016"/>
        </p:xfrm>
        <a:graphic>
          <a:graphicData uri="http://schemas.openxmlformats.org/drawingml/2006/table">
            <a:tbl>
              <a:tblPr/>
              <a:tblGrid>
                <a:gridCol w="2381250"/>
                <a:gridCol w="1204913"/>
                <a:gridCol w="1022350"/>
                <a:gridCol w="1150937"/>
                <a:gridCol w="1154113"/>
                <a:gridCol w="1150937"/>
              </a:tblGrid>
              <a:tr h="452438">
                <a:tc rowSpan="2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Показатель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Факт 2016 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План 2017 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Прогноз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02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2018 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2019 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2020 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63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Доходы, всего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1656,6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1827,0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1502,8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1342,1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1360,6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в том числе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0713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налоговые и неналоговые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252,6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187,0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195,1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203,5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588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безвозмездные поступления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1683,1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1574,4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1315,8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1147,0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1157,1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588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Расходы, всего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1830,2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1836,2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1512,2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1351,9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1370,8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588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Дефицит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600" b="1" dirty="0" smtClean="0">
                <a:solidFill>
                  <a:srgbClr val="000066"/>
                </a:solidFill>
                <a:cs typeface="Trebuchet MS" panose="020B0603020202020204" pitchFamily="34" charset="0"/>
              </a:rPr>
              <a:t>Структура доходов бюджета </a:t>
            </a:r>
            <a:r>
              <a:rPr lang="ru-RU" altLang="ru-RU" sz="1600" b="1" dirty="0" err="1" smtClean="0">
                <a:solidFill>
                  <a:srgbClr val="000066"/>
                </a:solidFill>
                <a:cs typeface="Trebuchet MS" panose="020B0603020202020204" pitchFamily="34" charset="0"/>
              </a:rPr>
              <a:t>Вармазейского</a:t>
            </a:r>
            <a:r>
              <a:rPr lang="ru-RU" altLang="ru-RU" sz="1600" b="1" dirty="0" smtClean="0">
                <a:solidFill>
                  <a:srgbClr val="000066"/>
                </a:solidFill>
                <a:cs typeface="Trebuchet MS" panose="020B0603020202020204" pitchFamily="34" charset="0"/>
              </a:rPr>
              <a:t>  сельского поселения </a:t>
            </a:r>
            <a:r>
              <a:rPr lang="ru-RU" altLang="ru-RU" sz="1600" b="1" dirty="0" err="1" smtClean="0">
                <a:solidFill>
                  <a:srgbClr val="000066"/>
                </a:solidFill>
                <a:cs typeface="Trebuchet MS" panose="020B0603020202020204" pitchFamily="34" charset="0"/>
              </a:rPr>
              <a:t>Большеигнатовского</a:t>
            </a:r>
            <a:r>
              <a:rPr lang="ru-RU" altLang="ru-RU" sz="1600" b="1" dirty="0" smtClean="0">
                <a:solidFill>
                  <a:srgbClr val="000066"/>
                </a:solidFill>
                <a:cs typeface="Trebuchet MS" panose="020B0603020202020204" pitchFamily="34" charset="0"/>
              </a:rPr>
              <a:t/>
            </a:r>
            <a:br>
              <a:rPr lang="ru-RU" altLang="ru-RU" sz="1600" b="1" dirty="0" smtClean="0">
                <a:solidFill>
                  <a:srgbClr val="000066"/>
                </a:solidFill>
                <a:cs typeface="Trebuchet MS" panose="020B0603020202020204" pitchFamily="34" charset="0"/>
              </a:rPr>
            </a:br>
            <a:r>
              <a:rPr lang="ru-RU" altLang="ru-RU" sz="1600" b="1" dirty="0" smtClean="0">
                <a:solidFill>
                  <a:srgbClr val="000066"/>
                </a:solidFill>
                <a:cs typeface="Trebuchet MS" panose="020B0603020202020204" pitchFamily="34" charset="0"/>
              </a:rPr>
              <a:t>муниципального района</a:t>
            </a:r>
            <a:br>
              <a:rPr lang="ru-RU" altLang="ru-RU" sz="1600" b="1" dirty="0" smtClean="0">
                <a:solidFill>
                  <a:srgbClr val="000066"/>
                </a:solidFill>
                <a:cs typeface="Trebuchet MS" panose="020B0603020202020204" pitchFamily="34" charset="0"/>
              </a:rPr>
            </a:br>
            <a:r>
              <a:rPr lang="ru-RU" altLang="ru-RU" sz="1600" b="1" dirty="0" smtClean="0">
                <a:solidFill>
                  <a:srgbClr val="000066"/>
                </a:solidFill>
                <a:cs typeface="Trebuchet MS" panose="020B0603020202020204" pitchFamily="34" charset="0"/>
              </a:rPr>
              <a:t> в 2016-2020 годах</a:t>
            </a:r>
            <a:br>
              <a:rPr lang="ru-RU" altLang="ru-RU" sz="1600" b="1" dirty="0" smtClean="0">
                <a:solidFill>
                  <a:srgbClr val="000066"/>
                </a:solidFill>
                <a:cs typeface="Trebuchet MS" panose="020B0603020202020204" pitchFamily="34" charset="0"/>
              </a:rPr>
            </a:br>
            <a:r>
              <a:rPr lang="ru-RU" altLang="ru-RU" sz="1600" b="1" dirty="0" smtClean="0">
                <a:solidFill>
                  <a:srgbClr val="000066"/>
                </a:solidFill>
                <a:cs typeface="Trebuchet MS" panose="020B0603020202020204" pitchFamily="34" charset="0"/>
              </a:rPr>
              <a:t>(</a:t>
            </a:r>
            <a:r>
              <a:rPr lang="ru-RU" altLang="ru-RU" sz="1600" b="1" dirty="0" err="1" smtClean="0">
                <a:solidFill>
                  <a:srgbClr val="000066"/>
                </a:solidFill>
                <a:cs typeface="Trebuchet MS" panose="020B0603020202020204" pitchFamily="34" charset="0"/>
              </a:rPr>
              <a:t>тыс.рублей</a:t>
            </a:r>
            <a:r>
              <a:rPr lang="ru-RU" altLang="ru-RU" sz="1600" b="1" dirty="0" smtClean="0">
                <a:solidFill>
                  <a:srgbClr val="000066"/>
                </a:solidFill>
                <a:cs typeface="Trebuchet MS" panose="020B0603020202020204" pitchFamily="34" charset="0"/>
              </a:rPr>
              <a:t>)</a:t>
            </a:r>
            <a:br>
              <a:rPr lang="ru-RU" altLang="ru-RU" sz="1600" b="1" dirty="0" smtClean="0">
                <a:solidFill>
                  <a:srgbClr val="000066"/>
                </a:solidFill>
                <a:cs typeface="Trebuchet MS" panose="020B0603020202020204" pitchFamily="34" charset="0"/>
              </a:rPr>
            </a:br>
            <a:endParaRPr lang="ru-RU" altLang="ru-RU" sz="1600" b="1" dirty="0" smtClean="0">
              <a:solidFill>
                <a:srgbClr val="000066"/>
              </a:solidFill>
              <a:cs typeface="Trebuchet MS" panose="020B0603020202020204" pitchFamily="34" charset="0"/>
            </a:endParaRPr>
          </a:p>
        </p:txBody>
      </p:sp>
      <p:graphicFrame>
        <p:nvGraphicFramePr>
          <p:cNvPr id="19708" name="Group 25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3379919"/>
              </p:ext>
            </p:extLst>
          </p:nvPr>
        </p:nvGraphicFramePr>
        <p:xfrm>
          <a:off x="323850" y="1806575"/>
          <a:ext cx="8496300" cy="4052890"/>
        </p:xfrm>
        <a:graphic>
          <a:graphicData uri="http://schemas.openxmlformats.org/drawingml/2006/table">
            <a:tbl>
              <a:tblPr/>
              <a:tblGrid>
                <a:gridCol w="2479675"/>
                <a:gridCol w="1279525"/>
                <a:gridCol w="1254125"/>
                <a:gridCol w="1331913"/>
                <a:gridCol w="1143000"/>
                <a:gridCol w="1008062"/>
              </a:tblGrid>
              <a:tr h="446088">
                <a:tc rowSpan="2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Наименование показателя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2016 год (Факт)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2017 год (План)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Прогноз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032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2018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2019 год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2020 год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088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Налоговые доходы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112,3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206,3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162,9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170,0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177,4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500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темп роста, %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183,7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79,0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104,0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104,0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088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Неналоговые доходы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37,3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46,3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24,1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25,1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26,1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088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темп роста, %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124,0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104,0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104,0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675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Безвозмездные поступления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1683,1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1574,4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1315,8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1147,0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1157,1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088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темп роста, %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103,0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93,5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83,0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87,0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0044030"/>
              </p:ext>
            </p:extLst>
          </p:nvPr>
        </p:nvGraphicFramePr>
        <p:xfrm>
          <a:off x="-417760" y="50800"/>
          <a:ext cx="10015538" cy="70317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52621"/>
              </p:ext>
            </p:extLst>
          </p:nvPr>
        </p:nvGraphicFramePr>
        <p:xfrm>
          <a:off x="-180528" y="30967"/>
          <a:ext cx="10015538" cy="70317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52900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673405"/>
              </p:ext>
            </p:extLst>
          </p:nvPr>
        </p:nvGraphicFramePr>
        <p:xfrm>
          <a:off x="-180528" y="30967"/>
          <a:ext cx="10015538" cy="70317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76584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650" y="476673"/>
            <a:ext cx="7124700" cy="1123528"/>
          </a:xfrm>
        </p:spPr>
        <p:txBody>
          <a:bodyPr/>
          <a:lstStyle/>
          <a:p>
            <a:pPr algn="ctr"/>
            <a:r>
              <a:rPr lang="ru-RU" altLang="ru-RU" sz="1600" b="1" dirty="0">
                <a:solidFill>
                  <a:srgbClr val="660066"/>
                </a:solidFill>
                <a:cs typeface="Trebuchet MS" panose="020B0603020202020204" pitchFamily="34" charset="0"/>
              </a:rPr>
              <a:t>Неналоговые доходы бюджета </a:t>
            </a:r>
            <a:r>
              <a:rPr lang="ru-RU" altLang="ru-RU" sz="1600" b="1" dirty="0" err="1">
                <a:solidFill>
                  <a:srgbClr val="660066"/>
                </a:solidFill>
                <a:latin typeface="Arial" panose="020B0604020202020204" pitchFamily="34" charset="0"/>
                <a:cs typeface="Trebuchet MS" panose="020B0603020202020204" pitchFamily="34" charset="0"/>
              </a:rPr>
              <a:t>Вармазейского</a:t>
            </a:r>
            <a:r>
              <a:rPr lang="ru-RU" altLang="ru-RU" sz="1600" b="1" dirty="0">
                <a:solidFill>
                  <a:srgbClr val="660066"/>
                </a:solidFill>
                <a:latin typeface="Arial" panose="020B0604020202020204" pitchFamily="34" charset="0"/>
                <a:cs typeface="Trebuchet MS" panose="020B0603020202020204" pitchFamily="34" charset="0"/>
              </a:rPr>
              <a:t> </a:t>
            </a:r>
            <a:r>
              <a:rPr lang="ru-RU" altLang="ru-RU" sz="1600" b="1" dirty="0">
                <a:solidFill>
                  <a:srgbClr val="660066"/>
                </a:solidFill>
                <a:cs typeface="Trebuchet MS" panose="020B0603020202020204" pitchFamily="34" charset="0"/>
              </a:rPr>
              <a:t>сельского поселения </a:t>
            </a:r>
            <a:r>
              <a:rPr lang="ru-RU" altLang="ru-RU" sz="1600" b="1" dirty="0" err="1">
                <a:solidFill>
                  <a:srgbClr val="660066"/>
                </a:solidFill>
                <a:latin typeface="Arial" panose="020B0604020202020204" pitchFamily="34" charset="0"/>
                <a:cs typeface="Trebuchet MS" panose="020B0603020202020204" pitchFamily="34" charset="0"/>
              </a:rPr>
              <a:t>Большеигнатовского</a:t>
            </a:r>
            <a:r>
              <a:rPr lang="ru-RU" altLang="ru-RU" sz="1600" b="1" dirty="0">
                <a:solidFill>
                  <a:srgbClr val="660066"/>
                </a:solidFill>
                <a:cs typeface="Trebuchet MS" panose="020B0603020202020204" pitchFamily="34" charset="0"/>
              </a:rPr>
              <a:t/>
            </a:r>
            <a:br>
              <a:rPr lang="ru-RU" altLang="ru-RU" sz="1600" b="1" dirty="0">
                <a:solidFill>
                  <a:srgbClr val="660066"/>
                </a:solidFill>
                <a:cs typeface="Trebuchet MS" panose="020B0603020202020204" pitchFamily="34" charset="0"/>
              </a:rPr>
            </a:br>
            <a:r>
              <a:rPr lang="ru-RU" altLang="ru-RU" sz="1600" b="1" dirty="0">
                <a:solidFill>
                  <a:srgbClr val="660066"/>
                </a:solidFill>
                <a:cs typeface="Trebuchet MS" panose="020B0603020202020204" pitchFamily="34" charset="0"/>
              </a:rPr>
              <a:t>муниципального района </a:t>
            </a:r>
            <a:br>
              <a:rPr lang="ru-RU" altLang="ru-RU" sz="1600" b="1" dirty="0">
                <a:solidFill>
                  <a:srgbClr val="660066"/>
                </a:solidFill>
                <a:cs typeface="Trebuchet MS" panose="020B0603020202020204" pitchFamily="34" charset="0"/>
              </a:rPr>
            </a:br>
            <a:r>
              <a:rPr lang="ru-RU" altLang="ru-RU" sz="1600" b="1" dirty="0">
                <a:solidFill>
                  <a:srgbClr val="660066"/>
                </a:solidFill>
                <a:cs typeface="Trebuchet MS" panose="020B0603020202020204" pitchFamily="34" charset="0"/>
              </a:rPr>
              <a:t>в 2016-2020 годах</a:t>
            </a:r>
            <a:br>
              <a:rPr lang="ru-RU" altLang="ru-RU" sz="1600" b="1" dirty="0">
                <a:solidFill>
                  <a:srgbClr val="660066"/>
                </a:solidFill>
                <a:cs typeface="Trebuchet MS" panose="020B0603020202020204" pitchFamily="34" charset="0"/>
              </a:rPr>
            </a:br>
            <a:r>
              <a:rPr lang="ru-RU" altLang="ru-RU" sz="1600" dirty="0">
                <a:solidFill>
                  <a:srgbClr val="660066"/>
                </a:solidFill>
                <a:cs typeface="Trebuchet MS" panose="020B0603020202020204" pitchFamily="34" charset="0"/>
              </a:rPr>
              <a:t>(</a:t>
            </a:r>
            <a:r>
              <a:rPr lang="ru-RU" altLang="ru-RU" sz="1600" dirty="0" err="1">
                <a:solidFill>
                  <a:srgbClr val="660066"/>
                </a:solidFill>
                <a:cs typeface="Trebuchet MS" panose="020B0603020202020204" pitchFamily="34" charset="0"/>
              </a:rPr>
              <a:t>тыс.рублей</a:t>
            </a:r>
            <a:r>
              <a:rPr lang="ru-RU" altLang="ru-RU" sz="1600" dirty="0">
                <a:solidFill>
                  <a:srgbClr val="660066"/>
                </a:solidFill>
                <a:cs typeface="Trebuchet MS" panose="020B0603020202020204" pitchFamily="34" charset="0"/>
              </a:rPr>
              <a:t>)</a:t>
            </a:r>
            <a:endParaRPr lang="ru-RU" dirty="0">
              <a:solidFill>
                <a:srgbClr val="660066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1346628"/>
              </p:ext>
            </p:extLst>
          </p:nvPr>
        </p:nvGraphicFramePr>
        <p:xfrm>
          <a:off x="683568" y="2132855"/>
          <a:ext cx="7632848" cy="3888432"/>
        </p:xfrm>
        <a:graphic>
          <a:graphicData uri="http://schemas.openxmlformats.org/drawingml/2006/table">
            <a:tbl>
              <a:tblPr bandRow="1">
                <a:tableStyleId>{7DF18680-E054-41AD-8BC1-D1AEF772440D}</a:tableStyleId>
              </a:tblPr>
              <a:tblGrid>
                <a:gridCol w="1800200"/>
                <a:gridCol w="1080120"/>
                <a:gridCol w="1152128"/>
                <a:gridCol w="1224136"/>
                <a:gridCol w="1152128"/>
                <a:gridCol w="1224136"/>
              </a:tblGrid>
              <a:tr h="129614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333300"/>
                          </a:solidFill>
                        </a:rPr>
                        <a:t>2016</a:t>
                      </a:r>
                      <a:r>
                        <a:rPr lang="ru-RU" baseline="0" dirty="0" smtClean="0">
                          <a:solidFill>
                            <a:srgbClr val="333300"/>
                          </a:solidFill>
                        </a:rPr>
                        <a:t> год</a:t>
                      </a:r>
                      <a:endParaRPr lang="ru-RU" dirty="0">
                        <a:solidFill>
                          <a:srgbClr val="3333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333300"/>
                          </a:solidFill>
                        </a:rPr>
                        <a:t>2017 год</a:t>
                      </a:r>
                      <a:endParaRPr lang="ru-RU" dirty="0">
                        <a:solidFill>
                          <a:srgbClr val="3333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333300"/>
                          </a:solidFill>
                        </a:rPr>
                        <a:t>2018 год</a:t>
                      </a:r>
                      <a:endParaRPr lang="ru-RU" dirty="0">
                        <a:solidFill>
                          <a:srgbClr val="3333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333300"/>
                          </a:solidFill>
                        </a:rPr>
                        <a:t>2019 год</a:t>
                      </a:r>
                      <a:endParaRPr lang="ru-RU" dirty="0">
                        <a:solidFill>
                          <a:srgbClr val="3333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333300"/>
                          </a:solidFill>
                        </a:rPr>
                        <a:t>2020 год</a:t>
                      </a:r>
                      <a:endParaRPr lang="ru-RU" dirty="0">
                        <a:solidFill>
                          <a:srgbClr val="333300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1296144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333300"/>
                          </a:solidFill>
                        </a:rPr>
                        <a:t>Доходы от аренды имущества</a:t>
                      </a:r>
                      <a:endParaRPr lang="ru-RU" dirty="0">
                        <a:solidFill>
                          <a:srgbClr val="3333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333300"/>
                          </a:solidFill>
                        </a:rPr>
                        <a:t>37,3</a:t>
                      </a:r>
                      <a:endParaRPr lang="ru-RU" dirty="0">
                        <a:solidFill>
                          <a:srgbClr val="3333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333300"/>
                          </a:solidFill>
                        </a:rPr>
                        <a:t>46,3</a:t>
                      </a:r>
                      <a:endParaRPr lang="ru-RU" dirty="0">
                        <a:solidFill>
                          <a:srgbClr val="3333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333300"/>
                          </a:solidFill>
                        </a:rPr>
                        <a:t>24,1</a:t>
                      </a:r>
                      <a:endParaRPr lang="ru-RU" dirty="0">
                        <a:solidFill>
                          <a:srgbClr val="3333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333300"/>
                          </a:solidFill>
                        </a:rPr>
                        <a:t>25,1</a:t>
                      </a:r>
                      <a:endParaRPr lang="ru-RU" dirty="0">
                        <a:solidFill>
                          <a:srgbClr val="3333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333300"/>
                          </a:solidFill>
                        </a:rPr>
                        <a:t>26,1</a:t>
                      </a:r>
                      <a:endParaRPr lang="ru-RU" dirty="0">
                        <a:solidFill>
                          <a:srgbClr val="333300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1296144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333300"/>
                          </a:solidFill>
                        </a:rPr>
                        <a:t>Прочие доходы</a:t>
                      </a:r>
                      <a:endParaRPr lang="ru-RU" dirty="0">
                        <a:solidFill>
                          <a:srgbClr val="3333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333300"/>
                          </a:solidFill>
                        </a:rPr>
                        <a:t>0</a:t>
                      </a:r>
                      <a:endParaRPr lang="ru-RU" dirty="0">
                        <a:solidFill>
                          <a:srgbClr val="3333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333300"/>
                          </a:solidFill>
                        </a:rPr>
                        <a:t>0</a:t>
                      </a:r>
                      <a:endParaRPr lang="ru-RU" dirty="0">
                        <a:solidFill>
                          <a:srgbClr val="3333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333300"/>
                          </a:solidFill>
                        </a:rPr>
                        <a:t>0</a:t>
                      </a:r>
                      <a:endParaRPr lang="ru-RU" dirty="0">
                        <a:solidFill>
                          <a:srgbClr val="3333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333300"/>
                          </a:solidFill>
                        </a:rPr>
                        <a:t>0</a:t>
                      </a:r>
                      <a:endParaRPr lang="ru-RU" dirty="0">
                        <a:solidFill>
                          <a:srgbClr val="3333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333300"/>
                          </a:solidFill>
                        </a:rPr>
                        <a:t>0</a:t>
                      </a:r>
                      <a:endParaRPr lang="ru-RU" dirty="0">
                        <a:solidFill>
                          <a:srgbClr val="333300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6088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 smtClean="0">
                <a:solidFill>
                  <a:srgbClr val="333300"/>
                </a:solidFill>
                <a:latin typeface="Arial" panose="020B0604020202020204" pitchFamily="34" charset="0"/>
                <a:cs typeface="Trebuchet MS" panose="020B0603020202020204" pitchFamily="34" charset="0"/>
              </a:rPr>
              <a:t>МЕЖБЮДЖЕТНЫЕ ТРАНСФЕРТЫ</a:t>
            </a:r>
          </a:p>
        </p:txBody>
      </p:sp>
      <p:sp>
        <p:nvSpPr>
          <p:cNvPr id="11267" name="Rectangle 3"/>
          <p:cNvSpPr>
            <a:spLocks noGrp="1"/>
          </p:cNvSpPr>
          <p:nvPr>
            <p:ph type="body" idx="1"/>
          </p:nvPr>
        </p:nvSpPr>
        <p:spPr>
          <a:xfrm>
            <a:off x="900113" y="4076700"/>
            <a:ext cx="7234237" cy="208915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000" b="1" smtClean="0">
                <a:solidFill>
                  <a:schemeClr val="bg1"/>
                </a:solidFill>
              </a:rPr>
              <a:t>ПОСТУПЛЕНИЯ В БЮДЖЕТ ПОСЕЛЕНИЯ БЕЗВОЗМЕЗДНЫХ ПОСТУПЛЕНИЙ В ВИДЕ ДОТАЦИЙ, СУБСИДИЙ, СУБВЕНЦИЙ И ИНЫХ МЕЖБЮДЖЕТНЫХ ТРАНСФЕРТОВ ОТ БЮДЖЕТОВ ДРУГИХ УРОВНЕЙ НАЗЫВАЮТСЯ</a:t>
            </a:r>
          </a:p>
          <a:p>
            <a:pPr algn="ctr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000" b="1" smtClean="0">
                <a:solidFill>
                  <a:srgbClr val="A50021"/>
                </a:solidFill>
              </a:rPr>
              <a:t>МЕЖБЮДЖЕТНЫМИ ТРАНСФЕРТАМИ</a:t>
            </a:r>
          </a:p>
        </p:txBody>
      </p:sp>
      <p:pic>
        <p:nvPicPr>
          <p:cNvPr id="11268" name="Picture 7" descr="https://dagzhkh.ru/images/2015/05/149-180x1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557338"/>
            <a:ext cx="604837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456829"/>
            <a:ext cx="6480720" cy="26928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124700" cy="923925"/>
          </a:xfrm>
        </p:spPr>
        <p:txBody>
          <a:bodyPr/>
          <a:lstStyle/>
          <a:p>
            <a:pPr algn="ctr"/>
            <a:r>
              <a:rPr lang="ru-RU" altLang="ru-RU" sz="1800" b="1" dirty="0">
                <a:solidFill>
                  <a:srgbClr val="660066"/>
                </a:solidFill>
                <a:cs typeface="Trebuchet MS" panose="020B0603020202020204" pitchFamily="34" charset="0"/>
              </a:rPr>
              <a:t>БЕЗВОЗМЕЗДНЫЕ ПОСТУПЛЕНИЯ </a:t>
            </a:r>
            <a:r>
              <a:rPr lang="ru-RU" altLang="ru-RU" sz="1800" b="1" dirty="0" smtClean="0">
                <a:solidFill>
                  <a:srgbClr val="660066"/>
                </a:solidFill>
                <a:latin typeface="Arial" panose="020B0604020202020204" pitchFamily="34" charset="0"/>
                <a:cs typeface="Trebuchet MS" panose="020B0603020202020204" pitchFamily="34" charset="0"/>
              </a:rPr>
              <a:t>ВАРМАЗЕЙСКОГО</a:t>
            </a:r>
            <a:r>
              <a:rPr lang="ru-RU" altLang="ru-RU" sz="18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 </a:t>
            </a:r>
            <a:r>
              <a:rPr lang="ru-RU" altLang="ru-RU" sz="1800" b="1" dirty="0">
                <a:solidFill>
                  <a:srgbClr val="660066"/>
                </a:solidFill>
                <a:cs typeface="Trebuchet MS" panose="020B0603020202020204" pitchFamily="34" charset="0"/>
              </a:rPr>
              <a:t>СЕЛЬСКОГО ПОСЕЛЕНИЯ В 2016-2020гг.</a:t>
            </a:r>
            <a:br>
              <a:rPr lang="ru-RU" altLang="ru-RU" sz="1800" b="1" dirty="0">
                <a:solidFill>
                  <a:srgbClr val="660066"/>
                </a:solidFill>
                <a:cs typeface="Trebuchet MS" panose="020B0603020202020204" pitchFamily="34" charset="0"/>
              </a:rPr>
            </a:br>
            <a:r>
              <a:rPr lang="ru-RU" altLang="ru-RU" sz="1800" b="1" dirty="0">
                <a:solidFill>
                  <a:srgbClr val="660066"/>
                </a:solidFill>
                <a:cs typeface="Trebuchet MS" panose="020B0603020202020204" pitchFamily="34" charset="0"/>
              </a:rPr>
              <a:t>(</a:t>
            </a:r>
            <a:r>
              <a:rPr lang="ru-RU" altLang="ru-RU" sz="1800" b="1" dirty="0" err="1">
                <a:solidFill>
                  <a:srgbClr val="660066"/>
                </a:solidFill>
                <a:cs typeface="Trebuchet MS" panose="020B0603020202020204" pitchFamily="34" charset="0"/>
              </a:rPr>
              <a:t>тыс.рублей</a:t>
            </a:r>
            <a:r>
              <a:rPr lang="ru-RU" altLang="ru-RU" sz="1800" b="1" dirty="0">
                <a:solidFill>
                  <a:srgbClr val="660066"/>
                </a:solidFill>
                <a:cs typeface="Trebuchet MS" panose="020B0603020202020204" pitchFamily="34" charset="0"/>
              </a:rPr>
              <a:t>)</a:t>
            </a:r>
            <a:endParaRPr lang="ru-RU" dirty="0">
              <a:solidFill>
                <a:srgbClr val="660066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1159985"/>
              </p:ext>
            </p:extLst>
          </p:nvPr>
        </p:nvGraphicFramePr>
        <p:xfrm>
          <a:off x="539553" y="1988841"/>
          <a:ext cx="8424936" cy="2736303"/>
        </p:xfrm>
        <a:graphic>
          <a:graphicData uri="http://schemas.openxmlformats.org/drawingml/2006/table">
            <a:tbl>
              <a:tblPr/>
              <a:tblGrid>
                <a:gridCol w="3478472"/>
                <a:gridCol w="1107981"/>
                <a:gridCol w="958388"/>
                <a:gridCol w="950168"/>
                <a:gridCol w="969895"/>
                <a:gridCol w="960032"/>
              </a:tblGrid>
              <a:tr h="448461">
                <a:tc rowSpan="2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2016 год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2017 год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Прогноз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8884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2018 год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2019 год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2020 год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61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Субсидии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322,9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585,9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555,1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577,0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599,4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4898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53,9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58,3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62,3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63,0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65,3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642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межбюджетные трансферты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1306,3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930,2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698,4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507,0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492,4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90638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6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Расходы бюджета </a:t>
            </a:r>
            <a:r>
              <a:rPr lang="ru-RU" altLang="ru-RU" sz="1600" b="1" dirty="0" err="1" smtClean="0">
                <a:solidFill>
                  <a:srgbClr val="660066"/>
                </a:solidFill>
                <a:latin typeface="Arial" panose="020B0604020202020204" pitchFamily="34" charset="0"/>
                <a:cs typeface="Trebuchet MS" panose="020B0603020202020204" pitchFamily="34" charset="0"/>
              </a:rPr>
              <a:t>Вармазейского</a:t>
            </a:r>
            <a:r>
              <a:rPr lang="ru-RU" altLang="ru-RU" sz="1600" b="1" dirty="0" smtClean="0">
                <a:solidFill>
                  <a:srgbClr val="660066"/>
                </a:solidFill>
                <a:latin typeface="Arial" panose="020B0604020202020204" pitchFamily="34" charset="0"/>
                <a:cs typeface="Trebuchet MS" panose="020B0603020202020204" pitchFamily="34" charset="0"/>
              </a:rPr>
              <a:t> </a:t>
            </a:r>
            <a:r>
              <a:rPr lang="ru-RU" altLang="ru-RU" sz="16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сельского поселения </a:t>
            </a:r>
            <a:r>
              <a:rPr lang="ru-RU" altLang="ru-RU" sz="1600" b="1" dirty="0" err="1" smtClean="0">
                <a:solidFill>
                  <a:srgbClr val="660066"/>
                </a:solidFill>
                <a:latin typeface="Arial" panose="020B0604020202020204" pitchFamily="34" charset="0"/>
                <a:cs typeface="Trebuchet MS" panose="020B0603020202020204" pitchFamily="34" charset="0"/>
              </a:rPr>
              <a:t>Большеигнатовского</a:t>
            </a:r>
            <a:r>
              <a:rPr lang="ru-RU" altLang="ru-RU" sz="16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 муниципального района по разделам классификации расходов </a:t>
            </a:r>
            <a:br>
              <a:rPr lang="ru-RU" altLang="ru-RU" sz="16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</a:br>
            <a:r>
              <a:rPr lang="ru-RU" altLang="ru-RU" sz="16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в 2016-2020 годах</a:t>
            </a:r>
          </a:p>
        </p:txBody>
      </p:sp>
      <p:graphicFrame>
        <p:nvGraphicFramePr>
          <p:cNvPr id="17524" name="Group 11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6681580"/>
              </p:ext>
            </p:extLst>
          </p:nvPr>
        </p:nvGraphicFramePr>
        <p:xfrm>
          <a:off x="179388" y="1806575"/>
          <a:ext cx="8281044" cy="4291259"/>
        </p:xfrm>
        <a:graphic>
          <a:graphicData uri="http://schemas.openxmlformats.org/drawingml/2006/table">
            <a:tbl>
              <a:tblPr/>
              <a:tblGrid>
                <a:gridCol w="2465387"/>
                <a:gridCol w="1135063"/>
                <a:gridCol w="1152202"/>
                <a:gridCol w="1224136"/>
                <a:gridCol w="1080120"/>
                <a:gridCol w="1224136"/>
              </a:tblGrid>
              <a:tr h="327000">
                <a:tc rowSpan="2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2016 г.  (факт)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План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9136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ru-RU" alt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.)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2018 год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ru-RU" alt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.)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ru-RU" alt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.)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2020 год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(тыс.руб.)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99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Расходы, всего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1830,2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1836,2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1512,2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1351,9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1370,8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776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982,3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845,1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937,5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941,3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934,3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21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Доля </a:t>
                      </a:r>
                      <a:r>
                        <a:rPr kumimoji="0" lang="ru-RU" alt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kumimoji="0" lang="ru-RU" alt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 общих расходах </a:t>
                      </a:r>
                      <a:r>
                        <a:rPr kumimoji="0" lang="ru-RU" alt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в % 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53,7</a:t>
                      </a:r>
                      <a:endParaRPr kumimoji="0" lang="ru-RU" alt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46,0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62,0</a:t>
                      </a:r>
                      <a:endParaRPr kumimoji="0" lang="ru-RU" alt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69,6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68,1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782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Национальная оборона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53,8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58,2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62,2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62,9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65,2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06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Доля </a:t>
                      </a:r>
                      <a:r>
                        <a:rPr kumimoji="0" lang="ru-RU" alt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kumimoji="0" lang="ru-RU" alt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 общих расходах </a:t>
                      </a:r>
                      <a:r>
                        <a:rPr kumimoji="0" lang="ru-RU" alt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в % 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3,0</a:t>
                      </a:r>
                      <a:endParaRPr kumimoji="0" lang="ru-RU" alt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3,2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4,1</a:t>
                      </a:r>
                      <a:endParaRPr kumimoji="0" lang="ru-RU" alt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4,6</a:t>
                      </a:r>
                      <a:endParaRPr kumimoji="0" lang="ru-RU" alt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4,7</a:t>
                      </a:r>
                      <a:endParaRPr kumimoji="0" lang="ru-RU" alt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31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 (благоустройство)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38,9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56,4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82,1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86,2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89,5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31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Доля </a:t>
                      </a:r>
                      <a:r>
                        <a:rPr kumimoji="0" lang="ru-RU" alt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kumimoji="0" lang="ru-RU" alt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 общих расходах </a:t>
                      </a:r>
                      <a:r>
                        <a:rPr kumimoji="0" lang="ru-RU" alt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в % 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2,1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3,1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5,4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6,4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6,5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48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культура</a:t>
                      </a:r>
                      <a:endParaRPr kumimoji="0" lang="ru-RU" alt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695,9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762,8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369,4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198,6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206,4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31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Доля </a:t>
                      </a:r>
                      <a:r>
                        <a:rPr kumimoji="0" lang="ru-RU" alt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kumimoji="0" lang="ru-RU" alt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 общих расходах </a:t>
                      </a:r>
                      <a:r>
                        <a:rPr kumimoji="0" lang="ru-RU" alt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в %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38,0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41,5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24,4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14,7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15,1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6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Расходы бюджета </a:t>
            </a:r>
            <a:r>
              <a:rPr lang="ru-RU" altLang="ru-RU" sz="1600" b="1" dirty="0" err="1" smtClean="0">
                <a:solidFill>
                  <a:srgbClr val="660066"/>
                </a:solidFill>
                <a:latin typeface="Arial" panose="020B0604020202020204" pitchFamily="34" charset="0"/>
                <a:cs typeface="Trebuchet MS" panose="020B0603020202020204" pitchFamily="34" charset="0"/>
              </a:rPr>
              <a:t>Вармазейского</a:t>
            </a:r>
            <a:r>
              <a:rPr lang="ru-RU" altLang="ru-RU" sz="16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 сельского поселения </a:t>
            </a:r>
            <a:r>
              <a:rPr lang="ru-RU" altLang="ru-RU" sz="1600" b="1" dirty="0" err="1" smtClean="0">
                <a:solidFill>
                  <a:srgbClr val="660066"/>
                </a:solidFill>
                <a:latin typeface="Arial" panose="020B0604020202020204" pitchFamily="34" charset="0"/>
                <a:cs typeface="Trebuchet MS" panose="020B0603020202020204" pitchFamily="34" charset="0"/>
              </a:rPr>
              <a:t>Большеигнатовского</a:t>
            </a:r>
            <a:r>
              <a:rPr lang="ru-RU" altLang="ru-RU" sz="16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 муниципального района </a:t>
            </a:r>
            <a:br>
              <a:rPr lang="ru-RU" altLang="ru-RU" sz="16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</a:br>
            <a:r>
              <a:rPr lang="ru-RU" altLang="ru-RU" sz="16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(на душу населения)</a:t>
            </a:r>
          </a:p>
        </p:txBody>
      </p:sp>
      <p:graphicFrame>
        <p:nvGraphicFramePr>
          <p:cNvPr id="19545" name="Group 8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8110948"/>
              </p:ext>
            </p:extLst>
          </p:nvPr>
        </p:nvGraphicFramePr>
        <p:xfrm>
          <a:off x="468313" y="1773238"/>
          <a:ext cx="8135937" cy="2752816"/>
        </p:xfrm>
        <a:graphic>
          <a:graphicData uri="http://schemas.openxmlformats.org/drawingml/2006/table">
            <a:tbl>
              <a:tblPr/>
              <a:tblGrid>
                <a:gridCol w="3359150"/>
                <a:gridCol w="1069975"/>
                <a:gridCol w="925512"/>
                <a:gridCol w="917575"/>
                <a:gridCol w="936625"/>
                <a:gridCol w="927100"/>
              </a:tblGrid>
              <a:tr h="334909">
                <a:tc rowSpan="2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Расходы поселения, 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Тыс.рублей</a:t>
                      </a: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/чел.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2016 год (факт)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2017 год (оценка)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Прогноз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50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2018 год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2019 год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2020 год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09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Всего, в том числе: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6,5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6,53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5,55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4,93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5,0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09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3,6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3,2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3,6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3,6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3,6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096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оборона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0,22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0,24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0,24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0,25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929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(благоустройство)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0,14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0,21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0,31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0,33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0,34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09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Культура и кинематография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2,55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2,9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1,4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0,76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0,8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8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Структура расходной части бюджета </a:t>
            </a:r>
            <a:r>
              <a:rPr lang="ru-RU" altLang="ru-RU" sz="1800" b="1" dirty="0" err="1" smtClean="0">
                <a:solidFill>
                  <a:srgbClr val="660066"/>
                </a:solidFill>
                <a:latin typeface="Arial" panose="020B0604020202020204" pitchFamily="34" charset="0"/>
                <a:cs typeface="Trebuchet MS" panose="020B0603020202020204" pitchFamily="34" charset="0"/>
              </a:rPr>
              <a:t>Вармазейского</a:t>
            </a:r>
            <a:r>
              <a:rPr lang="ru-RU" altLang="ru-RU" sz="18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 сельского поселения </a:t>
            </a:r>
            <a:r>
              <a:rPr lang="ru-RU" altLang="ru-RU" sz="1800" b="1" dirty="0" err="1" smtClean="0">
                <a:solidFill>
                  <a:srgbClr val="660066"/>
                </a:solidFill>
                <a:latin typeface="Arial" panose="020B0604020202020204" pitchFamily="34" charset="0"/>
                <a:cs typeface="Trebuchet MS" panose="020B0603020202020204" pitchFamily="34" charset="0"/>
              </a:rPr>
              <a:t>Большеигнатовского</a:t>
            </a:r>
            <a:r>
              <a:rPr lang="ru-RU" altLang="ru-RU" sz="18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 муниципального района в 2018 году</a:t>
            </a:r>
          </a:p>
        </p:txBody>
      </p:sp>
      <p:graphicFrame>
        <p:nvGraphicFramePr>
          <p:cNvPr id="2" name="Object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1355046"/>
              </p:ext>
            </p:extLst>
          </p:nvPr>
        </p:nvGraphicFramePr>
        <p:xfrm>
          <a:off x="1527174" y="1751013"/>
          <a:ext cx="6607175" cy="4075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8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Структура расходной части бюджета </a:t>
            </a:r>
            <a:r>
              <a:rPr lang="ru-RU" altLang="ru-RU" sz="1800" b="1" dirty="0" err="1" smtClean="0">
                <a:solidFill>
                  <a:srgbClr val="660066"/>
                </a:solidFill>
                <a:latin typeface="Arial" panose="020B0604020202020204" pitchFamily="34" charset="0"/>
                <a:cs typeface="Trebuchet MS" panose="020B0603020202020204" pitchFamily="34" charset="0"/>
              </a:rPr>
              <a:t>Вармазейского</a:t>
            </a:r>
            <a:r>
              <a:rPr lang="ru-RU" altLang="ru-RU" sz="18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 сельского поселения </a:t>
            </a:r>
            <a:r>
              <a:rPr lang="ru-RU" altLang="ru-RU" sz="1800" b="1" dirty="0" err="1" smtClean="0">
                <a:solidFill>
                  <a:srgbClr val="660066"/>
                </a:solidFill>
                <a:latin typeface="Arial" panose="020B0604020202020204" pitchFamily="34" charset="0"/>
                <a:cs typeface="Trebuchet MS" panose="020B0603020202020204" pitchFamily="34" charset="0"/>
              </a:rPr>
              <a:t>Большеигнатовского</a:t>
            </a:r>
            <a:r>
              <a:rPr lang="ru-RU" altLang="ru-RU" sz="18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 муниципального района в 2019 году</a:t>
            </a:r>
          </a:p>
        </p:txBody>
      </p:sp>
      <p:graphicFrame>
        <p:nvGraphicFramePr>
          <p:cNvPr id="2" name="Object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0366493"/>
              </p:ext>
            </p:extLst>
          </p:nvPr>
        </p:nvGraphicFramePr>
        <p:xfrm>
          <a:off x="1527174" y="1751013"/>
          <a:ext cx="6607175" cy="4075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51371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8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Структура расходной части бюджета </a:t>
            </a:r>
            <a:r>
              <a:rPr lang="ru-RU" altLang="ru-RU" sz="1800" b="1" dirty="0" err="1" smtClean="0">
                <a:solidFill>
                  <a:srgbClr val="660066"/>
                </a:solidFill>
                <a:latin typeface="Arial" panose="020B0604020202020204" pitchFamily="34" charset="0"/>
                <a:cs typeface="Trebuchet MS" panose="020B0603020202020204" pitchFamily="34" charset="0"/>
              </a:rPr>
              <a:t>Вармазейского</a:t>
            </a:r>
            <a:r>
              <a:rPr lang="ru-RU" altLang="ru-RU" sz="18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 сельского поселения </a:t>
            </a:r>
            <a:r>
              <a:rPr lang="ru-RU" altLang="ru-RU" sz="1800" b="1" dirty="0" err="1" smtClean="0">
                <a:solidFill>
                  <a:srgbClr val="660066"/>
                </a:solidFill>
                <a:latin typeface="Arial" panose="020B0604020202020204" pitchFamily="34" charset="0"/>
                <a:cs typeface="Trebuchet MS" panose="020B0603020202020204" pitchFamily="34" charset="0"/>
              </a:rPr>
              <a:t>Большеигнатовского</a:t>
            </a:r>
            <a:r>
              <a:rPr lang="ru-RU" altLang="ru-RU" sz="1800" b="1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 муниципального района в 2020году</a:t>
            </a:r>
          </a:p>
        </p:txBody>
      </p:sp>
      <p:graphicFrame>
        <p:nvGraphicFramePr>
          <p:cNvPr id="2" name="Object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3770352"/>
              </p:ext>
            </p:extLst>
          </p:nvPr>
        </p:nvGraphicFramePr>
        <p:xfrm>
          <a:off x="1527174" y="1751013"/>
          <a:ext cx="6607175" cy="4075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35457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/>
          </p:nvPr>
        </p:nvSpPr>
        <p:spPr>
          <a:xfrm>
            <a:off x="1184595" y="646112"/>
            <a:ext cx="7124700" cy="923925"/>
          </a:xfrm>
        </p:spPr>
        <p:txBody>
          <a:bodyPr/>
          <a:lstStyle/>
          <a:p>
            <a:pPr algn="ctr" eaLnBrk="1" hangingPunct="1"/>
            <a:r>
              <a:rPr lang="ru-RU" altLang="ru-RU">
                <a:solidFill>
                  <a:srgbClr val="660066"/>
                </a:solidFill>
              </a:rPr>
              <a:t>ПРОГРАММНЫЙ БЮДЖЕТ</a:t>
            </a:r>
          </a:p>
        </p:txBody>
      </p:sp>
      <p:sp>
        <p:nvSpPr>
          <p:cNvPr id="18435" name="Rectangle 3"/>
          <p:cNvSpPr>
            <a:spLocks noGrp="1"/>
          </p:cNvSpPr>
          <p:nvPr>
            <p:ph type="body" sz="half" idx="1"/>
          </p:nvPr>
        </p:nvSpPr>
        <p:spPr>
          <a:xfrm>
            <a:off x="1009650" y="1806575"/>
            <a:ext cx="7307263" cy="16224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ru-RU" altLang="ru-RU" sz="1600" b="1" smtClean="0">
                <a:solidFill>
                  <a:srgbClr val="000000"/>
                </a:solidFill>
              </a:rPr>
              <a:t>Программный бюджет</a:t>
            </a:r>
            <a:r>
              <a:rPr lang="ru-RU" altLang="ru-RU" sz="1600" smtClean="0">
                <a:solidFill>
                  <a:srgbClr val="000000"/>
                </a:solidFill>
              </a:rPr>
              <a:t> – формирование бюджета поселения в разрезе муниципальных программ.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ru-RU" altLang="ru-RU" sz="1600" b="1" smtClean="0">
                <a:solidFill>
                  <a:srgbClr val="000000"/>
                </a:solidFill>
              </a:rPr>
              <a:t>Муниципальная программа</a:t>
            </a:r>
            <a:r>
              <a:rPr lang="ru-RU" altLang="ru-RU" sz="1600" smtClean="0">
                <a:solidFill>
                  <a:srgbClr val="000000"/>
                </a:solidFill>
              </a:rPr>
              <a:t> – документ, определяющий цель, задачи и результат, основные направления и инструменты государственной политики, направленные на достижение целей и реализацию государственных приоритетов.</a:t>
            </a:r>
            <a:r>
              <a:rPr lang="ru-RU" altLang="ru-RU" sz="1600" smtClean="0"/>
              <a:t> </a:t>
            </a:r>
          </a:p>
        </p:txBody>
      </p:sp>
      <p:graphicFrame>
        <p:nvGraphicFramePr>
          <p:cNvPr id="20518" name="Group 3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450425745"/>
              </p:ext>
            </p:extLst>
          </p:nvPr>
        </p:nvGraphicFramePr>
        <p:xfrm>
          <a:off x="611188" y="3429000"/>
          <a:ext cx="8064500" cy="3206874"/>
        </p:xfrm>
        <a:graphic>
          <a:graphicData uri="http://schemas.openxmlformats.org/drawingml/2006/table">
            <a:tbl>
              <a:tblPr/>
              <a:tblGrid>
                <a:gridCol w="4248150"/>
                <a:gridCol w="1441450"/>
                <a:gridCol w="1223962"/>
                <a:gridCol w="1150938"/>
              </a:tblGrid>
              <a:tr h="504056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Показатели</a:t>
                      </a:r>
                    </a:p>
                  </a:txBody>
                  <a:tcPr marT="45733" marB="457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Прогноз 2018 год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Прогноз 2019 год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Прогноз 2020 год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5910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Расходы бюджета поселения, </a:t>
                      </a:r>
                      <a:r>
                        <a:rPr kumimoji="0" lang="ru-RU" alt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тыс.рублей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33" marB="457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1512,2</a:t>
                      </a: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1351,9</a:t>
                      </a: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1370,8</a:t>
                      </a: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032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в том числе:</a:t>
                      </a:r>
                    </a:p>
                  </a:txBody>
                  <a:tcPr marT="45733" marB="457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9310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  <a:defRPr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Муниципальная программа «Развитие культуры в </a:t>
                      </a:r>
                      <a:r>
                        <a:rPr kumimoji="0" lang="ru-RU" alt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Вармазейском</a:t>
                      </a: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сельском поселение </a:t>
                      </a:r>
                      <a:r>
                        <a:rPr kumimoji="0" lang="ru-RU" alt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Большеигнатовского</a:t>
                      </a: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муниципального района на 2016-2022 годы»</a:t>
                      </a: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33" marB="457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369,4</a:t>
                      </a: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198,6</a:t>
                      </a: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206,1</a:t>
                      </a: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232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  <a:defRPr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Муниципальная программа «Благоустройство территории </a:t>
                      </a:r>
                      <a:r>
                        <a:rPr kumimoji="0" lang="ru-RU" alt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Вармазейского</a:t>
                      </a: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сельского поселения на 2014-2017 годы и на период до 2020 г.»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ru-RU" alt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33" marB="457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126,3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120,4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Wingdings 2" panose="05020102010507070707" pitchFamily="18" charset="2"/>
                        <a:defRPr sz="1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123,7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">
              <a:srgbClr val="00B0F0"/>
            </a:gs>
            <a:gs pos="100000">
              <a:srgbClr val="D03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КОНТАКТНАЯ</a:t>
            </a:r>
            <a:r>
              <a:rPr lang="ru-RU" altLang="ru-RU" dirty="0" smtClean="0">
                <a:solidFill>
                  <a:srgbClr val="333300"/>
                </a:solidFill>
                <a:cs typeface="Trebuchet MS" panose="020B0603020202020204" pitchFamily="34" charset="0"/>
              </a:rPr>
              <a:t> </a:t>
            </a:r>
            <a:r>
              <a:rPr lang="ru-RU" altLang="ru-RU" dirty="0" smtClean="0">
                <a:solidFill>
                  <a:srgbClr val="660066"/>
                </a:solidFill>
                <a:cs typeface="Trebuchet MS" panose="020B0603020202020204" pitchFamily="34" charset="0"/>
              </a:rPr>
              <a:t>ИНФОРМАЦИЯ</a:t>
            </a:r>
          </a:p>
        </p:txBody>
      </p:sp>
      <p:sp>
        <p:nvSpPr>
          <p:cNvPr id="19459" name="Rectangle 3"/>
          <p:cNvSpPr>
            <a:spLocks noGrp="1"/>
          </p:cNvSpPr>
          <p:nvPr>
            <p:ph type="body" idx="1"/>
          </p:nvPr>
        </p:nvSpPr>
        <p:spPr>
          <a:xfrm>
            <a:off x="395288" y="1484784"/>
            <a:ext cx="5545137" cy="4374679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18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Администрация </a:t>
            </a:r>
            <a:r>
              <a:rPr lang="ru-RU" altLang="ru-RU" sz="1800" b="1" dirty="0" err="1" smtClean="0">
                <a:solidFill>
                  <a:schemeClr val="bg1"/>
                </a:solidFill>
                <a:latin typeface="Arial" panose="020B0604020202020204" pitchFamily="34" charset="0"/>
              </a:rPr>
              <a:t>Вармазейского</a:t>
            </a:r>
            <a:r>
              <a:rPr lang="ru-RU" altLang="ru-RU" sz="18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 сельского поселения </a:t>
            </a:r>
          </a:p>
          <a:p>
            <a:pPr algn="ctr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1800" b="1" dirty="0" err="1" smtClean="0">
                <a:solidFill>
                  <a:schemeClr val="bg1"/>
                </a:solidFill>
                <a:latin typeface="Arial" panose="020B0604020202020204" pitchFamily="34" charset="0"/>
              </a:rPr>
              <a:t>Большеигнатовского</a:t>
            </a:r>
            <a:r>
              <a:rPr lang="ru-RU" altLang="ru-RU" sz="18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 муниципального района </a:t>
            </a:r>
          </a:p>
          <a:p>
            <a:pPr algn="ctr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18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Республики Мордовия</a:t>
            </a:r>
            <a:r>
              <a:rPr lang="ru-RU" altLang="ru-RU" sz="1800" dirty="0" smtClean="0">
                <a:latin typeface="Arial" panose="020B0604020202020204" pitchFamily="34" charset="0"/>
              </a:rPr>
              <a:t> 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endParaRPr lang="ru-RU" altLang="ru-RU" sz="1400" dirty="0" smtClean="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1400" dirty="0" smtClean="0">
                <a:solidFill>
                  <a:schemeClr val="bg1"/>
                </a:solidFill>
                <a:latin typeface="Arial" panose="020B0604020202020204" pitchFamily="34" charset="0"/>
              </a:rPr>
              <a:t>Адрес: Республика Мордовия,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1400" dirty="0" smtClean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ru-RU" altLang="ru-RU" sz="1400" dirty="0" err="1" smtClean="0">
                <a:solidFill>
                  <a:schemeClr val="bg1"/>
                </a:solidFill>
                <a:latin typeface="Arial" panose="020B0604020202020204" pitchFamily="34" charset="0"/>
              </a:rPr>
              <a:t>Большеигнатовский</a:t>
            </a:r>
            <a:r>
              <a:rPr lang="ru-RU" altLang="ru-RU" sz="1400" dirty="0" smtClean="0">
                <a:solidFill>
                  <a:schemeClr val="bg1"/>
                </a:solidFill>
                <a:latin typeface="Arial" panose="020B0604020202020204" pitchFamily="34" charset="0"/>
              </a:rPr>
              <a:t>  район,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1400" dirty="0" err="1" smtClean="0">
                <a:solidFill>
                  <a:schemeClr val="bg1"/>
                </a:solidFill>
                <a:latin typeface="Arial" panose="020B0604020202020204" pitchFamily="34" charset="0"/>
              </a:rPr>
              <a:t>с.Вармазейка</a:t>
            </a:r>
            <a:r>
              <a:rPr lang="ru-RU" altLang="ru-RU" sz="1400" dirty="0" smtClean="0">
                <a:solidFill>
                  <a:schemeClr val="bg1"/>
                </a:solidFill>
                <a:latin typeface="Arial" panose="020B0604020202020204" pitchFamily="34" charset="0"/>
              </a:rPr>
              <a:t>,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1400" dirty="0" smtClean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ru-RU" altLang="ru-RU" sz="1400" dirty="0" err="1" smtClean="0">
                <a:solidFill>
                  <a:schemeClr val="bg1"/>
                </a:solidFill>
                <a:latin typeface="Arial" panose="020B0604020202020204" pitchFamily="34" charset="0"/>
              </a:rPr>
              <a:t>ул.Советская</a:t>
            </a:r>
            <a:r>
              <a:rPr lang="ru-RU" altLang="ru-RU" sz="1400" dirty="0" smtClean="0">
                <a:solidFill>
                  <a:schemeClr val="bg1"/>
                </a:solidFill>
                <a:latin typeface="Arial" panose="020B0604020202020204" pitchFamily="34" charset="0"/>
              </a:rPr>
              <a:t>, д.30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1400" dirty="0" smtClean="0">
                <a:solidFill>
                  <a:schemeClr val="bg1"/>
                </a:solidFill>
                <a:latin typeface="Arial" panose="020B0604020202020204" pitchFamily="34" charset="0"/>
              </a:rPr>
              <a:t>Телефон: 8-8(3442)-43-12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endParaRPr lang="ru-RU" altLang="ru-RU" sz="14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1400" dirty="0" smtClean="0">
                <a:solidFill>
                  <a:schemeClr val="bg1"/>
                </a:solidFill>
                <a:latin typeface="Arial" panose="020B0604020202020204" pitchFamily="34" charset="0"/>
              </a:rPr>
              <a:t>Глава </a:t>
            </a:r>
            <a:r>
              <a:rPr lang="ru-RU" altLang="ru-RU" sz="1400" dirty="0" err="1" smtClean="0">
                <a:solidFill>
                  <a:schemeClr val="bg1"/>
                </a:solidFill>
                <a:latin typeface="Arial" panose="020B0604020202020204" pitchFamily="34" charset="0"/>
              </a:rPr>
              <a:t>Вармазейского</a:t>
            </a:r>
            <a:endParaRPr lang="ru-RU" altLang="ru-RU" sz="14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1400" dirty="0" smtClean="0">
                <a:solidFill>
                  <a:schemeClr val="bg1"/>
                </a:solidFill>
                <a:latin typeface="Arial" panose="020B0604020202020204" pitchFamily="34" charset="0"/>
              </a:rPr>
              <a:t>сельского поселения – </a:t>
            </a:r>
            <a:r>
              <a:rPr lang="ru-RU" altLang="ru-RU" sz="1400" dirty="0" err="1" smtClean="0">
                <a:solidFill>
                  <a:schemeClr val="bg1"/>
                </a:solidFill>
                <a:latin typeface="Arial" panose="020B0604020202020204" pitchFamily="34" charset="0"/>
              </a:rPr>
              <a:t>А.Р.Рабина</a:t>
            </a:r>
            <a:endParaRPr lang="ru-RU" altLang="ru-RU" sz="14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endParaRPr lang="ru-RU" altLang="ru-RU" sz="1800" dirty="0" smtClean="0">
              <a:latin typeface="Arial" panose="020B0604020202020204" pitchFamily="34" charset="0"/>
            </a:endParaRPr>
          </a:p>
        </p:txBody>
      </p:sp>
      <p:pic>
        <p:nvPicPr>
          <p:cNvPr id="19460" name="Picture 9" descr="http://mw2.google.com/mw-panoramio/photos/medium/540967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852738"/>
            <a:ext cx="3970337" cy="353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852738"/>
            <a:ext cx="5652119" cy="40052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1713</TotalTime>
  <Words>1032</Words>
  <Application>Microsoft Office PowerPoint</Application>
  <PresentationFormat>Экран (4:3)</PresentationFormat>
  <Paragraphs>367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8" baseType="lpstr">
      <vt:lpstr>Arial</vt:lpstr>
      <vt:lpstr>Arial Cyr</vt:lpstr>
      <vt:lpstr>Courier New</vt:lpstr>
      <vt:lpstr>Times New Roman</vt:lpstr>
      <vt:lpstr>Trebuchet MS</vt:lpstr>
      <vt:lpstr>Verdana</vt:lpstr>
      <vt:lpstr>Wingdings</vt:lpstr>
      <vt:lpstr>Wingdings 2</vt:lpstr>
      <vt:lpstr>Summer</vt:lpstr>
      <vt:lpstr>БЮДЖЕТ ДЛЯ ГРАЖДАН</vt:lpstr>
      <vt:lpstr>УВАЖАЕМЫЕ ЖИТЕЛИ ВАРМАЗЕЙСКОГО СЕЛЬСКОГО ПОСЕЛЕНИЯ</vt:lpstr>
      <vt:lpstr>Презентация PowerPoint</vt:lpstr>
      <vt:lpstr>ОСНОВНЫЕ ПАРАМЕТРЫ СОЦИАЛЬНО-ЭКОНОМИЧЕСКОГО РАЗВИТИЯ ВАРМАЗЕЙСКОГО  СЕЛЬСКОГО ПОСЕЛЕНИЯ БОЛЬШЕИГНАТОВСКОГО МУНИЦИПАЛЬНОГО РАЙОНА</vt:lpstr>
      <vt:lpstr>Прогноз бюджета Вармазейского сельского поселения Большеигнатовского муниципального района (тыс.рублей)</vt:lpstr>
      <vt:lpstr>Структура доходов бюджета Вармазейского  сельского поселения Большеигнатовского муниципального района  в 2016-2020 годах (тыс.рублей) </vt:lpstr>
      <vt:lpstr>Презентация PowerPoint</vt:lpstr>
      <vt:lpstr>Презентация PowerPoint</vt:lpstr>
      <vt:lpstr>Презентация PowerPoint</vt:lpstr>
      <vt:lpstr>Неналоговые доходы бюджета Вармазейского сельского поселения Большеигнатовского муниципального района  в 2016-2020 годах (тыс.рублей)</vt:lpstr>
      <vt:lpstr>МЕЖБЮДЖЕТНЫЕ ТРАНСФЕРТЫ</vt:lpstr>
      <vt:lpstr>БЕЗВОЗМЕЗДНЫЕ ПОСТУПЛЕНИЯ ВАРМАЗЕЙСКОГО СЕЛЬСКОГО ПОСЕЛЕНИЯ В 2016-2020гг. (тыс.рублей)</vt:lpstr>
      <vt:lpstr>Расходы бюджета Вармазейского сельского поселения Большеигнатовского муниципального района по разделам классификации расходов  в 2016-2020 годах</vt:lpstr>
      <vt:lpstr>Расходы бюджета Вармазейского сельского поселения Большеигнатовского муниципального района  (на душу населения)</vt:lpstr>
      <vt:lpstr>Структура расходной части бюджета Вармазейского сельского поселения Большеигнатовского муниципального района в 2018 году</vt:lpstr>
      <vt:lpstr>Структура расходной части бюджета Вармазейского сельского поселения Большеигнатовского муниципального района в 2019 году</vt:lpstr>
      <vt:lpstr>Структура расходной части бюджета Вармазейского сельского поселения Большеигнатовского муниципального района в 2020году</vt:lpstr>
      <vt:lpstr>ПРОГРАММНЫЙ БЮДЖЕТ</vt:lpstr>
      <vt:lpstr>КОНТАКТНАЯ ИНФОРМАЦИЯ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169</cp:revision>
  <dcterms:created xsi:type="dcterms:W3CDTF">2017-11-19T13:30:15Z</dcterms:created>
  <dcterms:modified xsi:type="dcterms:W3CDTF">2017-12-21T18:35:23Z</dcterms:modified>
</cp:coreProperties>
</file>