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sldIdLst>
    <p:sldId id="256" r:id="rId2"/>
    <p:sldId id="258" r:id="rId3"/>
    <p:sldId id="272" r:id="rId4"/>
    <p:sldId id="259" r:id="rId5"/>
    <p:sldId id="257" r:id="rId6"/>
    <p:sldId id="260" r:id="rId7"/>
    <p:sldId id="261" r:id="rId8"/>
    <p:sldId id="262" r:id="rId9"/>
    <p:sldId id="273" r:id="rId10"/>
    <p:sldId id="274" r:id="rId11"/>
    <p:sldId id="263" r:id="rId12"/>
    <p:sldId id="265" r:id="rId13"/>
    <p:sldId id="266" r:id="rId14"/>
    <p:sldId id="267" r:id="rId15"/>
    <p:sldId id="268" r:id="rId16"/>
    <p:sldId id="269" r:id="rId17"/>
    <p:sldId id="270" r:id="rId18"/>
  </p:sldIdLst>
  <p:sldSz cx="9144000" cy="6858000" type="screen4x3"/>
  <p:notesSz cx="6761163" cy="99425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8000"/>
    <a:srgbClr val="993366"/>
    <a:srgbClr val="000066"/>
    <a:srgbClr val="800000"/>
    <a:srgbClr val="000000"/>
    <a:srgbClr val="660066"/>
    <a:srgbClr val="A50021"/>
    <a:srgbClr val="33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597" autoAdjust="0"/>
    <p:restoredTop sz="94669" autoAdjust="0"/>
  </p:normalViewPr>
  <p:slideViewPr>
    <p:cSldViewPr>
      <p:cViewPr varScale="1">
        <p:scale>
          <a:sx n="67" d="100"/>
          <a:sy n="67" d="100"/>
        </p:scale>
        <p:origin x="-21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B98968-4EE7-4083-B7C4-8D6EFA82931C}" type="datetimeFigureOut">
              <a:rPr lang="ru-RU"/>
              <a:pPr>
                <a:defRPr/>
              </a:pPr>
              <a:t>11.01.2018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87D74C-551F-45FA-A47E-8043F1F5E6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76593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9A890C-A896-434E-B66E-1975B0A95225}" type="datetimeFigureOut">
              <a:rPr lang="ru-RU"/>
              <a:pPr>
                <a:defRPr/>
              </a:pPr>
              <a:t>11.01.2018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CF3852-6300-460B-8D7F-3A08DF3974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81760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93235F-1093-424F-B498-502BE10683A1}" type="datetimeFigureOut">
              <a:rPr lang="ru-RU"/>
              <a:pPr>
                <a:defRPr/>
              </a:pPr>
              <a:t>11.01.2018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B21B0C-AF44-43D3-8D15-62D7E8C2E1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980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E08D2E-A81D-4AC5-8BDD-154626233FD3}" type="datetimeFigureOut">
              <a:rPr lang="ru-RU"/>
              <a:pPr>
                <a:defRPr/>
              </a:pPr>
              <a:t>11.01.2018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C75379-7B80-45E7-9C34-19A90DE4A6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5849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976C14-96E0-4959-A417-BE079ED6E666}" type="datetimeFigureOut">
              <a:rPr lang="ru-RU"/>
              <a:pPr>
                <a:defRPr/>
              </a:pPr>
              <a:t>11.01.2018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C16403-3BFD-4FCA-924B-31229C31967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96894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F570F2-223C-4966-B461-D417256FECDB}" type="datetimeFigureOut">
              <a:rPr lang="ru-RU"/>
              <a:pPr>
                <a:defRPr/>
              </a:pPr>
              <a:t>11.01.2018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449EB0-198B-4ACA-9072-0CA8239C78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25031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F82EA6-A3F9-4640-B377-6883B22D0250}" type="datetimeFigureOut">
              <a:rPr lang="ru-RU"/>
              <a:pPr>
                <a:defRPr/>
              </a:pPr>
              <a:t>11.01.2018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1F6439-8164-4C97-BAF7-96802299D0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10616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6804F1-2863-4514-BBCD-BA1505BE4391}" type="datetimeFigureOut">
              <a:rPr lang="ru-RU"/>
              <a:pPr>
                <a:defRPr/>
              </a:pPr>
              <a:t>11.01.2018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564762-0258-4DDD-9083-A43228DE95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9045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4516438" y="993775"/>
            <a:ext cx="1846262" cy="1530350"/>
            <a:chOff x="4718762" y="993075"/>
            <a:chExt cx="1847138" cy="1530439"/>
          </a:xfrm>
        </p:grpSpPr>
        <p:sp>
          <p:nvSpPr>
            <p:cNvPr id="6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7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 rtlCol="0">
            <a:normAutofit/>
          </a:bodyPr>
          <a:lstStyle/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14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1C1E86-5EE8-4B9B-B5C9-7563008E7CF5}" type="datetimeFigureOut">
              <a:rPr lang="ru-RU"/>
              <a:pPr>
                <a:defRPr/>
              </a:pPr>
              <a:t>11.01.2018</a:t>
            </a:fld>
            <a:endParaRPr lang="ru-RU"/>
          </a:p>
        </p:txBody>
      </p:sp>
      <p:sp>
        <p:nvSpPr>
          <p:cNvPr id="15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6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A8D297-5544-4033-A988-2A8A7269A5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89664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9CBF0E-CCF8-453E-B4B8-7A179F559F21}" type="datetimeFigureOut">
              <a:rPr lang="ru-RU"/>
              <a:pPr>
                <a:defRPr/>
              </a:pPr>
              <a:t>11.01.2018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EAEB98-54B2-44B4-BE95-F3B6873A397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63105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875C38-8B5B-4323-8230-A1230F261F90}" type="datetimeFigureOut">
              <a:rPr lang="ru-RU"/>
              <a:pPr>
                <a:defRPr/>
              </a:pPr>
              <a:t>11.01.2018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B7DBCE-E2B7-47D3-8921-E650149C879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50313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9650" y="676275"/>
            <a:ext cx="7124700" cy="923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1009650" y="1806575"/>
            <a:ext cx="7124700" cy="4052888"/>
          </a:xfrm>
        </p:spPr>
        <p:txBody>
          <a:bodyPr/>
          <a:lstStyle/>
          <a:p>
            <a:pPr lvl="0"/>
            <a:r>
              <a:rPr lang="ru-RU" noProof="0" smtClean="0"/>
              <a:t>Вставка таблицы</a:t>
            </a:r>
            <a:endParaRPr lang="ru-RU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EB7659-98EA-485A-A0EA-74BA3FC48592}" type="datetimeFigureOut">
              <a:rPr lang="ru-RU"/>
              <a:pPr>
                <a:defRPr/>
              </a:pPr>
              <a:t>11.01.2018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D01852-3C3C-4E55-991D-64EEC65E8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02013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9650" y="676275"/>
            <a:ext cx="7124700" cy="923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1009650" y="1806575"/>
            <a:ext cx="7124700" cy="4052888"/>
          </a:xfrm>
        </p:spPr>
        <p:txBody>
          <a:bodyPr/>
          <a:lstStyle/>
          <a:p>
            <a:pPr lvl="0"/>
            <a:r>
              <a:rPr lang="ru-RU" noProof="0" smtClean="0"/>
              <a:t>Вставка диаграммы</a:t>
            </a:r>
            <a:endParaRPr lang="ru-RU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2DEC99-894D-4180-950B-F1CF0377F2D6}" type="datetimeFigureOut">
              <a:rPr lang="ru-RU"/>
              <a:pPr>
                <a:defRPr/>
              </a:pPr>
              <a:t>11.01.2018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180974-A38A-4CA8-B4AA-748085B6A4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4574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9650" y="676275"/>
            <a:ext cx="7124700" cy="923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009650" y="1806575"/>
            <a:ext cx="3486150" cy="40528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806575"/>
            <a:ext cx="3486150" cy="40528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F1778B-D56B-427F-961A-E467178043A9}" type="datetimeFigureOut">
              <a:rPr lang="ru-RU"/>
              <a:pPr>
                <a:defRPr/>
              </a:pPr>
              <a:t>11.01.2018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B01816-B8B4-4D62-B950-872D8F0853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4215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100000">
              <a:schemeClr val="bg2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113" y="4941888"/>
            <a:ext cx="611187" cy="61118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400" y="482600"/>
            <a:ext cx="598488" cy="904875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475" y="1887538"/>
            <a:ext cx="609600" cy="60960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588" y="282575"/>
            <a:ext cx="1128712" cy="112871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775" y="1327150"/>
            <a:ext cx="608013" cy="60801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525" y="5611813"/>
            <a:ext cx="738188" cy="73818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588" y="4927600"/>
            <a:ext cx="738187" cy="738188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59" name="Title Placeholder 1"/>
          <p:cNvSpPr>
            <a:spLocks noGrp="1"/>
          </p:cNvSpPr>
          <p:nvPr>
            <p:ph type="title"/>
          </p:nvPr>
        </p:nvSpPr>
        <p:spPr bwMode="auto">
          <a:xfrm>
            <a:off x="1009650" y="676275"/>
            <a:ext cx="71247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16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09650" y="1806575"/>
            <a:ext cx="7124700" cy="405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13" y="59515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7A30923-3346-4D3A-9B4F-3764403A72B1}" type="datetimeFigureOut">
              <a:rPr lang="ru-RU"/>
              <a:pPr>
                <a:defRPr/>
              </a:pPr>
              <a:t>11.01.2018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1100" y="5951538"/>
            <a:ext cx="5256213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3088" y="5951538"/>
            <a:ext cx="608012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8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902C363-2978-4F71-B5DC-90A9BBF8CE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3988" y="2698750"/>
            <a:ext cx="468312" cy="46831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663" y="3167063"/>
            <a:ext cx="458787" cy="45878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44" r:id="rId1"/>
    <p:sldLayoutId id="2147483945" r:id="rId2"/>
    <p:sldLayoutId id="2147483946" r:id="rId3"/>
    <p:sldLayoutId id="2147483947" r:id="rId4"/>
    <p:sldLayoutId id="2147483948" r:id="rId5"/>
    <p:sldLayoutId id="2147483949" r:id="rId6"/>
    <p:sldLayoutId id="2147483950" r:id="rId7"/>
    <p:sldLayoutId id="2147483951" r:id="rId8"/>
    <p:sldLayoutId id="2147483957" r:id="rId9"/>
    <p:sldLayoutId id="2147483952" r:id="rId10"/>
    <p:sldLayoutId id="2147483953" r:id="rId11"/>
    <p:sldLayoutId id="2147483954" r:id="rId12"/>
    <p:sldLayoutId id="2147483955" r:id="rId13"/>
    <p:sldLayoutId id="2147483956" r:id="rId14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sz="3200" kern="1200">
          <a:solidFill>
            <a:schemeClr val="tx1"/>
          </a:solidFill>
          <a:latin typeface="+mj-lt"/>
          <a:ea typeface="Trebuchet MS" pitchFamily="34" charset="0"/>
          <a:cs typeface="Trebuchet MS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  <a:ea typeface="Trebuchet MS" pitchFamily="34" charset="0"/>
          <a:cs typeface="Trebuchet MS" pitchFamily="34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  <a:ea typeface="Trebuchet MS" pitchFamily="34" charset="0"/>
          <a:cs typeface="Trebuchet MS" pitchFamily="34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  <a:ea typeface="Trebuchet MS" pitchFamily="34" charset="0"/>
          <a:cs typeface="Trebuchet MS" pitchFamily="34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  <a:ea typeface="Trebuchet MS" pitchFamily="34" charset="0"/>
          <a:cs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ts val="600"/>
        </a:spcAft>
        <a:buClr>
          <a:schemeClr val="tx2"/>
        </a:buClr>
        <a:buFont typeface="Wingdings 2" pitchFamily="18" charset="2"/>
        <a:buChar char="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ts val="600"/>
        </a:spcAft>
        <a:buClr>
          <a:schemeClr val="tx2"/>
        </a:buClr>
        <a:buFont typeface="Wingdings 2" pitchFamily="18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ts val="600"/>
        </a:spcAft>
        <a:buClr>
          <a:schemeClr val="tx2"/>
        </a:buClr>
        <a:buFont typeface="Wingdings 2" pitchFamily="18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ts val="600"/>
        </a:spcAft>
        <a:buClr>
          <a:schemeClr val="tx2"/>
        </a:buClr>
        <a:buFont typeface="Wingdings 2" pitchFamily="18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ts val="600"/>
        </a:spcAft>
        <a:buClr>
          <a:schemeClr val="tx2"/>
        </a:buClr>
        <a:buFont typeface="Wingdings 2" pitchFamily="18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.png"/><Relationship Id="rId4" Type="http://schemas.openxmlformats.org/officeDocument/2006/relationships/oleObject" Target="../embeddings/Microsoft_Excel_Chart1.xls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6.e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9.png"/><Relationship Id="rId4" Type="http://schemas.openxmlformats.org/officeDocument/2006/relationships/oleObject" Target="../embeddings/Microsoft_Excel_Chart2.xls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0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1.e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ctrTitle"/>
          </p:nvPr>
        </p:nvSpPr>
        <p:spPr>
          <a:xfrm>
            <a:off x="1009650" y="115888"/>
            <a:ext cx="7116763" cy="1009650"/>
          </a:xfrm>
        </p:spPr>
        <p:txBody>
          <a:bodyPr/>
          <a:lstStyle/>
          <a:p>
            <a:pPr algn="ctr" eaLnBrk="1" hangingPunct="1"/>
            <a:r>
              <a:rPr lang="ru-RU" altLang="ru-RU" sz="3600" b="1" smtClean="0">
                <a:solidFill>
                  <a:srgbClr val="660066"/>
                </a:solidFill>
                <a:cs typeface="Trebuchet MS" pitchFamily="34" charset="0"/>
              </a:rPr>
              <a:t>БЮДЖЕТ для граждан</a:t>
            </a:r>
          </a:p>
        </p:txBody>
      </p:sp>
      <p:sp>
        <p:nvSpPr>
          <p:cNvPr id="307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09650" y="4776788"/>
            <a:ext cx="7116763" cy="862012"/>
          </a:xfrm>
        </p:spPr>
        <p:txBody>
          <a:bodyPr/>
          <a:lstStyle/>
          <a:p>
            <a:pPr algn="ctr" eaLnBrk="1" hangingPunct="1">
              <a:lnSpc>
                <a:spcPct val="60000"/>
              </a:lnSpc>
            </a:pPr>
            <a:r>
              <a:rPr lang="ru-RU" altLang="ru-RU" sz="1100" b="1" smtClean="0">
                <a:solidFill>
                  <a:srgbClr val="800000"/>
                </a:solidFill>
              </a:rPr>
              <a:t>БЮДЖЕТ </a:t>
            </a:r>
            <a:r>
              <a:rPr lang="en-US" altLang="ru-RU" sz="1100" b="1" smtClean="0">
                <a:solidFill>
                  <a:srgbClr val="800000"/>
                </a:solidFill>
              </a:rPr>
              <a:t> </a:t>
            </a:r>
            <a:r>
              <a:rPr lang="ru-RU" altLang="ru-RU" sz="1100" b="1" smtClean="0">
                <a:solidFill>
                  <a:srgbClr val="800000"/>
                </a:solidFill>
                <a:latin typeface="Arial" charset="0"/>
              </a:rPr>
              <a:t>ЧУКАЛЬСКОГО </a:t>
            </a:r>
            <a:r>
              <a:rPr lang="ru-RU" altLang="ru-RU" sz="1100" b="1" smtClean="0">
                <a:solidFill>
                  <a:srgbClr val="800000"/>
                </a:solidFill>
              </a:rPr>
              <a:t>ЕЛЬСКОГО ПОСЕЛЕНИЯ </a:t>
            </a:r>
          </a:p>
          <a:p>
            <a:pPr algn="ctr" eaLnBrk="1" hangingPunct="1">
              <a:lnSpc>
                <a:spcPct val="60000"/>
              </a:lnSpc>
            </a:pPr>
            <a:r>
              <a:rPr lang="ru-RU" altLang="ru-RU" sz="1100" b="1" smtClean="0">
                <a:solidFill>
                  <a:srgbClr val="800000"/>
                </a:solidFill>
              </a:rPr>
              <a:t>БОЛЬШЕИГНАТОВСКОГО МУНИЦИПАЛЬНОГО РАЙОНА</a:t>
            </a:r>
          </a:p>
          <a:p>
            <a:pPr algn="ctr" eaLnBrk="1" hangingPunct="1">
              <a:lnSpc>
                <a:spcPct val="60000"/>
              </a:lnSpc>
            </a:pPr>
            <a:r>
              <a:rPr lang="ru-RU" altLang="ru-RU" sz="1100" b="1" smtClean="0">
                <a:solidFill>
                  <a:srgbClr val="800000"/>
                </a:solidFill>
              </a:rPr>
              <a:t> РЕСПУБЛИКИ МОРДОВИЯ </a:t>
            </a:r>
          </a:p>
          <a:p>
            <a:pPr algn="ctr" eaLnBrk="1" hangingPunct="1">
              <a:lnSpc>
                <a:spcPct val="60000"/>
              </a:lnSpc>
            </a:pPr>
            <a:r>
              <a:rPr lang="ru-RU" altLang="ru-RU" sz="1100" b="1" smtClean="0">
                <a:solidFill>
                  <a:srgbClr val="800000"/>
                </a:solidFill>
              </a:rPr>
              <a:t>НА 2018 ГОД И ПЛАНОВЫЙ ПЕРИОД 2019 И 2020 ГОДОВ</a:t>
            </a:r>
          </a:p>
        </p:txBody>
      </p:sp>
      <p:pic>
        <p:nvPicPr>
          <p:cNvPr id="3076" name="Picture 9" descr="https://mw2.google.com/mw-panoramio/photos/medium/5409647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1341438"/>
            <a:ext cx="5113338" cy="317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85973" y="260648"/>
            <a:ext cx="7972054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ЧТО ТАКОЕ БЮДЖЕТ?</a:t>
            </a:r>
          </a:p>
        </p:txBody>
      </p:sp>
      <p:sp>
        <p:nvSpPr>
          <p:cNvPr id="4099" name="Text Box 5"/>
          <p:cNvSpPr txBox="1">
            <a:spLocks noChangeArrowheads="1"/>
          </p:cNvSpPr>
          <p:nvPr/>
        </p:nvSpPr>
        <p:spPr bwMode="auto">
          <a:xfrm>
            <a:off x="323850" y="1865313"/>
            <a:ext cx="2952750" cy="146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32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6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800" b="1">
                <a:solidFill>
                  <a:srgbClr val="800000"/>
                </a:solidFill>
                <a:latin typeface="Arial" charset="0"/>
              </a:rPr>
              <a:t>ДОХОДЫ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200" b="1">
                <a:solidFill>
                  <a:srgbClr val="000000"/>
                </a:solidFill>
                <a:latin typeface="Arial" charset="0"/>
              </a:rPr>
              <a:t>это поступающие в бюджет 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200" b="1">
                <a:solidFill>
                  <a:srgbClr val="000000"/>
                </a:solidFill>
                <a:latin typeface="Arial" charset="0"/>
              </a:rPr>
              <a:t>денежные средства 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200" b="1">
                <a:solidFill>
                  <a:srgbClr val="000000"/>
                </a:solidFill>
                <a:latin typeface="Arial" charset="0"/>
              </a:rPr>
              <a:t>(налоги юридических и физических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200" b="1">
                <a:solidFill>
                  <a:srgbClr val="000000"/>
                </a:solidFill>
                <a:latin typeface="Arial" charset="0"/>
              </a:rPr>
              <a:t>лиц, административные платежи 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200" b="1">
                <a:solidFill>
                  <a:srgbClr val="000000"/>
                </a:solidFill>
                <a:latin typeface="Arial" charset="0"/>
              </a:rPr>
              <a:t>и сборы, безвозмездные поступления </a:t>
            </a:r>
          </a:p>
        </p:txBody>
      </p:sp>
      <p:pic>
        <p:nvPicPr>
          <p:cNvPr id="4100" name="Picture 9" descr="https://om-saratov.ru/files/pages/5044/1382429461general_pages_mi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1341438"/>
            <a:ext cx="3168650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Text Box 11"/>
          <p:cNvSpPr txBox="1">
            <a:spLocks noChangeArrowheads="1"/>
          </p:cNvSpPr>
          <p:nvPr/>
        </p:nvSpPr>
        <p:spPr bwMode="auto">
          <a:xfrm>
            <a:off x="6516688" y="1936750"/>
            <a:ext cx="2519362" cy="155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32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6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800" b="1">
                <a:solidFill>
                  <a:srgbClr val="800000"/>
                </a:solidFill>
                <a:latin typeface="Arial" charset="0"/>
              </a:rPr>
              <a:t>РАСХОДЫ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200">
                <a:solidFill>
                  <a:srgbClr val="000000"/>
                </a:solidFill>
                <a:latin typeface="Arial" charset="0"/>
              </a:rPr>
              <a:t>это выплачиваемые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200">
                <a:solidFill>
                  <a:srgbClr val="000000"/>
                </a:solidFill>
                <a:latin typeface="Arial" charset="0"/>
              </a:rPr>
              <a:t>из бюджета денежные средства (социальные выплаты, 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200">
                <a:solidFill>
                  <a:srgbClr val="000000"/>
                </a:solidFill>
                <a:latin typeface="Arial" charset="0"/>
              </a:rPr>
              <a:t>содержание учреждений культуры и другие)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800">
                <a:latin typeface="Arial" charset="0"/>
              </a:rPr>
              <a:t> </a:t>
            </a:r>
          </a:p>
        </p:txBody>
      </p:sp>
      <p:sp>
        <p:nvSpPr>
          <p:cNvPr id="4102" name="Text Box 12"/>
          <p:cNvSpPr txBox="1">
            <a:spLocks noChangeArrowheads="1"/>
          </p:cNvSpPr>
          <p:nvPr/>
        </p:nvSpPr>
        <p:spPr bwMode="auto">
          <a:xfrm>
            <a:off x="395288" y="3808413"/>
            <a:ext cx="8280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32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6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4103" name="Text Box 13"/>
          <p:cNvSpPr txBox="1">
            <a:spLocks noChangeArrowheads="1"/>
          </p:cNvSpPr>
          <p:nvPr/>
        </p:nvSpPr>
        <p:spPr bwMode="auto">
          <a:xfrm>
            <a:off x="323850" y="3644900"/>
            <a:ext cx="85693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32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6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200" b="1">
                <a:solidFill>
                  <a:srgbClr val="A50021"/>
                </a:solidFill>
                <a:latin typeface="Arial" charset="0"/>
              </a:rPr>
              <a:t>БЮДЖЕТ-форма образования и расходования денежных средств, предназначенных для финансового 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200" b="1">
                <a:solidFill>
                  <a:srgbClr val="A50021"/>
                </a:solidFill>
                <a:latin typeface="Arial" charset="0"/>
              </a:rPr>
              <a:t>обеспечения задач и функций местного самоуправления</a:t>
            </a:r>
          </a:p>
        </p:txBody>
      </p:sp>
      <p:pic>
        <p:nvPicPr>
          <p:cNvPr id="4104" name="Picture 15" descr="http://www.gorod-ok.info/wp-content/uploads/2017/09/img_xwCdrh-300x2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4076700"/>
            <a:ext cx="28575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5" name="Text Box 16"/>
          <p:cNvSpPr txBox="1">
            <a:spLocks noChangeArrowheads="1"/>
          </p:cNvSpPr>
          <p:nvPr/>
        </p:nvSpPr>
        <p:spPr bwMode="auto">
          <a:xfrm>
            <a:off x="250825" y="4456113"/>
            <a:ext cx="2881313" cy="884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32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6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200">
                <a:solidFill>
                  <a:schemeClr val="bg1"/>
                </a:solidFill>
                <a:latin typeface="Arial" charset="0"/>
              </a:rPr>
              <a:t>превышение доходов над расходами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200">
                <a:solidFill>
                  <a:schemeClr val="bg1"/>
                </a:solidFill>
                <a:latin typeface="Arial" charset="0"/>
              </a:rPr>
              <a:t>образует положительный остаток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200">
                <a:solidFill>
                  <a:schemeClr val="bg1"/>
                </a:solidFill>
                <a:latin typeface="Arial" charset="0"/>
              </a:rPr>
              <a:t>бюджета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600" b="1">
                <a:solidFill>
                  <a:srgbClr val="800000"/>
                </a:solidFill>
                <a:latin typeface="Arial" charset="0"/>
              </a:rPr>
              <a:t>ПРОФИЦИТ</a:t>
            </a:r>
          </a:p>
        </p:txBody>
      </p:sp>
      <p:sp>
        <p:nvSpPr>
          <p:cNvPr id="4106" name="Text Box 17"/>
          <p:cNvSpPr txBox="1">
            <a:spLocks noChangeArrowheads="1"/>
          </p:cNvSpPr>
          <p:nvPr/>
        </p:nvSpPr>
        <p:spPr bwMode="auto">
          <a:xfrm>
            <a:off x="6300788" y="4437063"/>
            <a:ext cx="2519362" cy="85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32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6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200">
                <a:solidFill>
                  <a:srgbClr val="000000"/>
                </a:solidFill>
                <a:latin typeface="Arial" charset="0"/>
              </a:rPr>
              <a:t>если расходная часть бюджета превышает доходную, то бюджет формируется с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400" b="1">
                <a:solidFill>
                  <a:srgbClr val="800000"/>
                </a:solidFill>
                <a:latin typeface="Arial" charset="0"/>
              </a:rPr>
              <a:t>ДЕФИЦИТОМ</a:t>
            </a:r>
          </a:p>
        </p:txBody>
      </p:sp>
      <p:sp>
        <p:nvSpPr>
          <p:cNvPr id="4107" name="Text Box 18"/>
          <p:cNvSpPr txBox="1">
            <a:spLocks noChangeArrowheads="1"/>
          </p:cNvSpPr>
          <p:nvPr/>
        </p:nvSpPr>
        <p:spPr bwMode="auto">
          <a:xfrm>
            <a:off x="179388" y="6021388"/>
            <a:ext cx="8713787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32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6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400" b="1">
                <a:solidFill>
                  <a:srgbClr val="000066"/>
                </a:solidFill>
                <a:latin typeface="Arial" charset="0"/>
              </a:rPr>
              <a:t>Сбалансированность бюджета по доходам и расходам – основополагающее требование,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400" b="1">
                <a:solidFill>
                  <a:srgbClr val="000066"/>
                </a:solidFill>
                <a:latin typeface="Arial" charset="0"/>
              </a:rPr>
              <a:t>предъявляемое к органам, составляющим и утверждающим бюджет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z="1800" b="1" smtClean="0">
                <a:solidFill>
                  <a:srgbClr val="000066"/>
                </a:solidFill>
                <a:latin typeface="Arial" charset="0"/>
                <a:cs typeface="Trebuchet MS" pitchFamily="34" charset="0"/>
              </a:rPr>
              <a:t>ОСНОВНЫЕ ПАРАМЕТРЫ СОЦИАЛЬНО-ЭКОНОМИЧЕСКОГО РАЗВИТИЯ ЧУКАЛЬСКОГО  СЕЛЬСКОГО ПОСЕЛЕНИЯ БОЛЬШЕИГНАТОВСКОГО МУНИЦИПАЛЬНОГО РАЙОНА</a:t>
            </a:r>
          </a:p>
        </p:txBody>
      </p:sp>
      <p:graphicFrame>
        <p:nvGraphicFramePr>
          <p:cNvPr id="13367" name="Group 55"/>
          <p:cNvGraphicFramePr>
            <a:graphicFrameLocks noGrp="1"/>
          </p:cNvGraphicFramePr>
          <p:nvPr>
            <p:ph idx="1"/>
          </p:nvPr>
        </p:nvGraphicFramePr>
        <p:xfrm>
          <a:off x="323850" y="2205038"/>
          <a:ext cx="7504113" cy="4175570"/>
        </p:xfrm>
        <a:graphic>
          <a:graphicData uri="http://schemas.openxmlformats.org/drawingml/2006/table">
            <a:tbl>
              <a:tblPr/>
              <a:tblGrid>
                <a:gridCol w="2628900"/>
                <a:gridCol w="1182688"/>
                <a:gridCol w="1255712"/>
                <a:gridCol w="1212850"/>
                <a:gridCol w="1223963"/>
              </a:tblGrid>
              <a:tr h="518071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Наименование показателя</a:t>
                      </a:r>
                    </a:p>
                  </a:txBody>
                  <a:tcPr marT="45701" marB="4570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2017 год (план)</a:t>
                      </a:r>
                    </a:p>
                  </a:txBody>
                  <a:tcPr marT="45701" marB="457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2018 год (прогноз)</a:t>
                      </a:r>
                    </a:p>
                  </a:txBody>
                  <a:tcPr marT="45701" marB="457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2019 год (прогноз)</a:t>
                      </a:r>
                    </a:p>
                  </a:txBody>
                  <a:tcPr marT="45701" marB="457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2020 год (прогноз)</a:t>
                      </a:r>
                    </a:p>
                  </a:txBody>
                  <a:tcPr marT="45701" marB="457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19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Численность населения, (чел.)</a:t>
                      </a:r>
                    </a:p>
                  </a:txBody>
                  <a:tcPr marT="45701" marB="4570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399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01" marB="457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399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01" marB="457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395</a:t>
                      </a:r>
                    </a:p>
                  </a:txBody>
                  <a:tcPr marT="45701" marB="457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395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01" marB="457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9977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Объем оборота розничной торговли во всех каналах реализации, тыс.руб.</a:t>
                      </a:r>
                    </a:p>
                  </a:txBody>
                  <a:tcPr marT="45701" marB="4570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19839,0</a:t>
                      </a:r>
                    </a:p>
                  </a:txBody>
                  <a:tcPr marT="45701" marB="457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22762,0</a:t>
                      </a:r>
                    </a:p>
                  </a:txBody>
                  <a:tcPr marT="45701" marB="457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20905,0</a:t>
                      </a:r>
                    </a:p>
                  </a:txBody>
                  <a:tcPr marT="45701" marB="457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22423,0</a:t>
                      </a:r>
                    </a:p>
                  </a:txBody>
                  <a:tcPr marT="45701" marB="457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855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Общая площадь введенного в эксплуатацию жилья с учетом индивидуального жилищного строительства, (кв.м.)</a:t>
                      </a:r>
                    </a:p>
                  </a:txBody>
                  <a:tcPr marT="45701" marB="4570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marT="45701" marB="457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marT="45701" marB="457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0</a:t>
                      </a:r>
                    </a:p>
                  </a:txBody>
                  <a:tcPr marT="45701" marB="457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0</a:t>
                      </a:r>
                    </a:p>
                  </a:txBody>
                  <a:tcPr marT="45701" marB="457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7140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Объем закупок скота и птицы от сельскогохозяйственных организаций и крестьянских (фермерских) хозяйств, (тонн)</a:t>
                      </a:r>
                    </a:p>
                  </a:txBody>
                  <a:tcPr marT="45701" marB="4570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marT="45701" marB="457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marT="45701" marB="457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marT="45701" marB="457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marT="45701" marB="457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/>
          </p:cNvSpPr>
          <p:nvPr>
            <p:ph type="title"/>
          </p:nvPr>
        </p:nvSpPr>
        <p:spPr>
          <a:xfrm>
            <a:off x="1042988" y="620713"/>
            <a:ext cx="7124700" cy="923925"/>
          </a:xfrm>
        </p:spPr>
        <p:txBody>
          <a:bodyPr/>
          <a:lstStyle/>
          <a:p>
            <a:pPr algn="ctr" eaLnBrk="1" hangingPunct="1"/>
            <a:r>
              <a:rPr lang="ru-RU" altLang="ru-RU" sz="2000" smtClean="0">
                <a:solidFill>
                  <a:srgbClr val="800000"/>
                </a:solidFill>
                <a:cs typeface="Trebuchet MS" pitchFamily="34" charset="0"/>
              </a:rPr>
              <a:t>Прогноз бюджета Чукальского сельского поселения Большеигнатовского муниципального района</a:t>
            </a:r>
            <a:br>
              <a:rPr lang="ru-RU" altLang="ru-RU" sz="2000" smtClean="0">
                <a:solidFill>
                  <a:srgbClr val="800000"/>
                </a:solidFill>
                <a:cs typeface="Trebuchet MS" pitchFamily="34" charset="0"/>
              </a:rPr>
            </a:br>
            <a:r>
              <a:rPr lang="ru-RU" altLang="ru-RU" sz="1400" smtClean="0">
                <a:solidFill>
                  <a:srgbClr val="800000"/>
                </a:solidFill>
                <a:cs typeface="Trebuchet MS" pitchFamily="34" charset="0"/>
              </a:rPr>
              <a:t>(тыс.рублей)</a:t>
            </a:r>
          </a:p>
        </p:txBody>
      </p:sp>
      <p:graphicFrame>
        <p:nvGraphicFramePr>
          <p:cNvPr id="17661" name="Group 253"/>
          <p:cNvGraphicFramePr>
            <a:graphicFrameLocks noGrp="1"/>
          </p:cNvGraphicFramePr>
          <p:nvPr>
            <p:ph idx="1"/>
          </p:nvPr>
        </p:nvGraphicFramePr>
        <p:xfrm>
          <a:off x="323850" y="1806575"/>
          <a:ext cx="6859587" cy="4037016"/>
        </p:xfrm>
        <a:graphic>
          <a:graphicData uri="http://schemas.openxmlformats.org/drawingml/2006/table">
            <a:tbl>
              <a:tblPr/>
              <a:tblGrid>
                <a:gridCol w="2381250"/>
                <a:gridCol w="1022350"/>
                <a:gridCol w="1150937"/>
                <a:gridCol w="1154113"/>
                <a:gridCol w="1150937"/>
              </a:tblGrid>
              <a:tr h="452438">
                <a:tc rowSpan="2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Показатель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План 2017 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Прогноз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302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2018 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2019 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2020 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7663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Доходы, всего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2650,2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1870,4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1625,6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1713,7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238">
                <a:tc>
                  <a:txBody>
                    <a:bodyPr/>
                    <a:lstStyle/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в том числе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0713">
                <a:tc>
                  <a:txBody>
                    <a:bodyPr/>
                    <a:lstStyle/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налоговые и неналоговые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344,9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405,4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422,3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438,6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6588">
                <a:tc>
                  <a:txBody>
                    <a:bodyPr/>
                    <a:lstStyle/>
                    <a:p>
                      <a:pPr marL="0" marR="0" lvl="0" indent="0" algn="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безвозмездные поступления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2305,3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1465,0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1203,3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1275,0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658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Расходы, всего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2667,4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1 890,7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1646,7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1 735,7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658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Дефицит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-17,2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-20,3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-21,1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-22,0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z="1800" b="1" smtClean="0">
                <a:solidFill>
                  <a:srgbClr val="800000"/>
                </a:solidFill>
                <a:cs typeface="Trebuchet MS" pitchFamily="34" charset="0"/>
              </a:rPr>
              <a:t>Доходная часть бюджета Чукальского сельского поселения Большеигнатовского муниципального района Республики Мордовия</a:t>
            </a:r>
            <a:br>
              <a:rPr lang="ru-RU" altLang="ru-RU" sz="1800" b="1" smtClean="0">
                <a:solidFill>
                  <a:srgbClr val="800000"/>
                </a:solidFill>
                <a:cs typeface="Trebuchet MS" pitchFamily="34" charset="0"/>
              </a:rPr>
            </a:br>
            <a:r>
              <a:rPr lang="ru-RU" altLang="ru-RU" sz="1200" smtClean="0">
                <a:solidFill>
                  <a:srgbClr val="800000"/>
                </a:solidFill>
                <a:cs typeface="Trebuchet MS" pitchFamily="34" charset="0"/>
              </a:rPr>
              <a:t>(тыс.рублей)</a:t>
            </a:r>
            <a:br>
              <a:rPr lang="ru-RU" altLang="ru-RU" sz="1200" smtClean="0">
                <a:solidFill>
                  <a:srgbClr val="800000"/>
                </a:solidFill>
                <a:cs typeface="Trebuchet MS" pitchFamily="34" charset="0"/>
              </a:rPr>
            </a:br>
            <a:endParaRPr lang="ru-RU" altLang="ru-RU" sz="1200" smtClean="0">
              <a:solidFill>
                <a:srgbClr val="800000"/>
              </a:solidFill>
              <a:cs typeface="Trebuchet MS" pitchFamily="34" charset="0"/>
            </a:endParaRPr>
          </a:p>
        </p:txBody>
      </p:sp>
      <p:graphicFrame>
        <p:nvGraphicFramePr>
          <p:cNvPr id="7171" name="Object 4"/>
          <p:cNvGraphicFramePr>
            <a:graphicFrameLocks noChangeAspect="1"/>
          </p:cNvGraphicFramePr>
          <p:nvPr>
            <p:ph idx="4294967295"/>
          </p:nvPr>
        </p:nvGraphicFramePr>
        <p:xfrm>
          <a:off x="1231900" y="1773238"/>
          <a:ext cx="6427788" cy="4575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2" name="Диаграмма" r:id="rId3" imgW="8229499" imgH="5857829" progId="MSGraph.Chart.8">
                  <p:embed followColorScheme="full"/>
                </p:oleObj>
              </mc:Choice>
              <mc:Fallback>
                <p:oleObj name="Диаграмма" r:id="rId3" imgW="8229499" imgH="5857829" progId="MSGraph.Chart.8">
                  <p:embed followColorScheme="full"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31900" y="1773238"/>
                        <a:ext cx="6427788" cy="4575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z="1600" b="1" smtClean="0">
                <a:solidFill>
                  <a:srgbClr val="000066"/>
                </a:solidFill>
                <a:cs typeface="Trebuchet MS" pitchFamily="34" charset="0"/>
              </a:rPr>
              <a:t>Структура доходов бюджета Чукальского  сельского поселения Большеигнатовского</a:t>
            </a:r>
            <a:br>
              <a:rPr lang="ru-RU" altLang="ru-RU" sz="1600" b="1" smtClean="0">
                <a:solidFill>
                  <a:srgbClr val="000066"/>
                </a:solidFill>
                <a:cs typeface="Trebuchet MS" pitchFamily="34" charset="0"/>
              </a:rPr>
            </a:br>
            <a:r>
              <a:rPr lang="ru-RU" altLang="ru-RU" sz="1600" b="1" smtClean="0">
                <a:solidFill>
                  <a:srgbClr val="000066"/>
                </a:solidFill>
                <a:cs typeface="Trebuchet MS" pitchFamily="34" charset="0"/>
              </a:rPr>
              <a:t>муниципального района</a:t>
            </a:r>
            <a:br>
              <a:rPr lang="ru-RU" altLang="ru-RU" sz="1600" b="1" smtClean="0">
                <a:solidFill>
                  <a:srgbClr val="000066"/>
                </a:solidFill>
                <a:cs typeface="Trebuchet MS" pitchFamily="34" charset="0"/>
              </a:rPr>
            </a:br>
            <a:r>
              <a:rPr lang="ru-RU" altLang="ru-RU" sz="1600" b="1" smtClean="0">
                <a:solidFill>
                  <a:srgbClr val="000066"/>
                </a:solidFill>
                <a:cs typeface="Trebuchet MS" pitchFamily="34" charset="0"/>
              </a:rPr>
              <a:t> в 2017-2020 годах</a:t>
            </a:r>
            <a:br>
              <a:rPr lang="ru-RU" altLang="ru-RU" sz="1600" b="1" smtClean="0">
                <a:solidFill>
                  <a:srgbClr val="000066"/>
                </a:solidFill>
                <a:cs typeface="Trebuchet MS" pitchFamily="34" charset="0"/>
              </a:rPr>
            </a:br>
            <a:r>
              <a:rPr lang="ru-RU" altLang="ru-RU" sz="1600" b="1" smtClean="0">
                <a:solidFill>
                  <a:srgbClr val="000066"/>
                </a:solidFill>
                <a:cs typeface="Trebuchet MS" pitchFamily="34" charset="0"/>
              </a:rPr>
              <a:t>(тыс.рублей)</a:t>
            </a:r>
            <a:br>
              <a:rPr lang="ru-RU" altLang="ru-RU" sz="1600" b="1" smtClean="0">
                <a:solidFill>
                  <a:srgbClr val="000066"/>
                </a:solidFill>
                <a:cs typeface="Trebuchet MS" pitchFamily="34" charset="0"/>
              </a:rPr>
            </a:br>
            <a:endParaRPr lang="ru-RU" altLang="ru-RU" sz="1600" b="1" smtClean="0">
              <a:solidFill>
                <a:srgbClr val="000066"/>
              </a:solidFill>
              <a:cs typeface="Trebuchet MS" pitchFamily="34" charset="0"/>
            </a:endParaRPr>
          </a:p>
        </p:txBody>
      </p:sp>
      <p:graphicFrame>
        <p:nvGraphicFramePr>
          <p:cNvPr id="19708" name="Group 252"/>
          <p:cNvGraphicFramePr>
            <a:graphicFrameLocks noGrp="1"/>
          </p:cNvGraphicFramePr>
          <p:nvPr>
            <p:ph idx="1"/>
          </p:nvPr>
        </p:nvGraphicFramePr>
        <p:xfrm>
          <a:off x="323850" y="1806575"/>
          <a:ext cx="7216775" cy="4052888"/>
        </p:xfrm>
        <a:graphic>
          <a:graphicData uri="http://schemas.openxmlformats.org/drawingml/2006/table">
            <a:tbl>
              <a:tblPr/>
              <a:tblGrid>
                <a:gridCol w="2479675"/>
                <a:gridCol w="1254125"/>
                <a:gridCol w="1331913"/>
                <a:gridCol w="1143000"/>
                <a:gridCol w="1008062"/>
              </a:tblGrid>
              <a:tr h="446088">
                <a:tc rowSpan="2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Наименование показателя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2017 год (оценка)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Прогноз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032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2018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2019 год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2020 год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Налоговые доходы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313,6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358,3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373,3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387,7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450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    темп роста, %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66FF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114,3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104,2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103,9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Неналоговые доходы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31,3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47,1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49,0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50,9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    темп роста, %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66FF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150,5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104,0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104,0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467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Безвозмездные поступления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2303,3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1465,0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1 203,3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1 275,1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    темп роста, %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66FF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63,6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82,1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106,0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18" name="Object 6"/>
          <p:cNvGraphicFramePr>
            <a:graphicFrameLocks noChangeAspect="1"/>
          </p:cNvGraphicFramePr>
          <p:nvPr/>
        </p:nvGraphicFramePr>
        <p:xfrm>
          <a:off x="-519113" y="-41275"/>
          <a:ext cx="10117138" cy="701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9" r:id="rId4" imgW="10114141" imgH="7017104" progId="Excel.Chart.8">
                  <p:embed/>
                </p:oleObj>
              </mc:Choice>
              <mc:Fallback>
                <p:oleObj r:id="rId4" imgW="10114141" imgH="7017104" progId="Excel.Chart.8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519113" y="-41275"/>
                        <a:ext cx="10117138" cy="7016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z="1600" b="1" smtClean="0">
                <a:solidFill>
                  <a:schemeClr val="bg1"/>
                </a:solidFill>
                <a:cs typeface="Trebuchet MS" pitchFamily="34" charset="0"/>
              </a:rPr>
              <a:t>Неналоговые доходы бюджета </a:t>
            </a:r>
            <a:r>
              <a:rPr lang="ru-RU" altLang="ru-RU" sz="1600" b="1" smtClean="0">
                <a:solidFill>
                  <a:schemeClr val="bg1"/>
                </a:solidFill>
                <a:latin typeface="Arial" charset="0"/>
                <a:cs typeface="Trebuchet MS" pitchFamily="34" charset="0"/>
              </a:rPr>
              <a:t>Чукальского</a:t>
            </a:r>
            <a:r>
              <a:rPr lang="ru-RU" altLang="ru-RU" sz="1600" b="1" smtClean="0">
                <a:solidFill>
                  <a:schemeClr val="bg1"/>
                </a:solidFill>
                <a:cs typeface="Trebuchet MS" pitchFamily="34" charset="0"/>
              </a:rPr>
              <a:t> сельского поселения </a:t>
            </a:r>
            <a:r>
              <a:rPr lang="ru-RU" altLang="ru-RU" sz="1600" b="1" smtClean="0">
                <a:solidFill>
                  <a:schemeClr val="bg1"/>
                </a:solidFill>
                <a:latin typeface="Arial" charset="0"/>
                <a:cs typeface="Trebuchet MS" pitchFamily="34" charset="0"/>
              </a:rPr>
              <a:t>Большеигнатовского</a:t>
            </a:r>
            <a:r>
              <a:rPr lang="ru-RU" altLang="ru-RU" sz="1600" b="1" smtClean="0">
                <a:solidFill>
                  <a:schemeClr val="bg1"/>
                </a:solidFill>
                <a:cs typeface="Trebuchet MS" pitchFamily="34" charset="0"/>
              </a:rPr>
              <a:t/>
            </a:r>
            <a:br>
              <a:rPr lang="ru-RU" altLang="ru-RU" sz="1600" b="1" smtClean="0">
                <a:solidFill>
                  <a:schemeClr val="bg1"/>
                </a:solidFill>
                <a:cs typeface="Trebuchet MS" pitchFamily="34" charset="0"/>
              </a:rPr>
            </a:br>
            <a:r>
              <a:rPr lang="ru-RU" altLang="ru-RU" sz="1600" b="1" smtClean="0">
                <a:solidFill>
                  <a:schemeClr val="bg1"/>
                </a:solidFill>
                <a:cs typeface="Trebuchet MS" pitchFamily="34" charset="0"/>
              </a:rPr>
              <a:t>муниципального района </a:t>
            </a:r>
            <a:br>
              <a:rPr lang="ru-RU" altLang="ru-RU" sz="1600" b="1" smtClean="0">
                <a:solidFill>
                  <a:schemeClr val="bg1"/>
                </a:solidFill>
                <a:cs typeface="Trebuchet MS" pitchFamily="34" charset="0"/>
              </a:rPr>
            </a:br>
            <a:r>
              <a:rPr lang="ru-RU" altLang="ru-RU" sz="1600" b="1" smtClean="0">
                <a:solidFill>
                  <a:schemeClr val="bg1"/>
                </a:solidFill>
                <a:cs typeface="Trebuchet MS" pitchFamily="34" charset="0"/>
              </a:rPr>
              <a:t>в 2017-2020 годах</a:t>
            </a:r>
            <a:br>
              <a:rPr lang="ru-RU" altLang="ru-RU" sz="1600" b="1" smtClean="0">
                <a:solidFill>
                  <a:schemeClr val="bg1"/>
                </a:solidFill>
                <a:cs typeface="Trebuchet MS" pitchFamily="34" charset="0"/>
              </a:rPr>
            </a:br>
            <a:r>
              <a:rPr lang="ru-RU" altLang="ru-RU" sz="1600" smtClean="0">
                <a:solidFill>
                  <a:schemeClr val="bg1"/>
                </a:solidFill>
                <a:cs typeface="Trebuchet MS" pitchFamily="34" charset="0"/>
              </a:rPr>
              <a:t>(тыс.рублей)</a:t>
            </a:r>
          </a:p>
        </p:txBody>
      </p:sp>
      <p:graphicFrame>
        <p:nvGraphicFramePr>
          <p:cNvPr id="10243" name="Object 4"/>
          <p:cNvGraphicFramePr>
            <a:graphicFrameLocks noChangeAspect="1"/>
          </p:cNvGraphicFramePr>
          <p:nvPr>
            <p:ph idx="1"/>
          </p:nvPr>
        </p:nvGraphicFramePr>
        <p:xfrm>
          <a:off x="1042988" y="1916113"/>
          <a:ext cx="7097712" cy="3886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4" name="Диаграмма" r:id="rId3" imgW="8067659" imgH="4410175" progId="MSGraph.Chart.8">
                  <p:embed followColorScheme="full"/>
                </p:oleObj>
              </mc:Choice>
              <mc:Fallback>
                <p:oleObj name="Диаграмма" r:id="rId3" imgW="8067659" imgH="4410175" progId="MSGraph.Chart.8">
                  <p:embed followColorScheme="full"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2988" y="1916113"/>
                        <a:ext cx="7097712" cy="3886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b="1" smtClean="0">
                <a:solidFill>
                  <a:srgbClr val="333300"/>
                </a:solidFill>
                <a:latin typeface="Arial" charset="0"/>
                <a:cs typeface="Trebuchet MS" pitchFamily="34" charset="0"/>
              </a:rPr>
              <a:t>МЕЖБЮДЖЕТНЫЕ ТРАНСФЕРТЫ</a:t>
            </a:r>
          </a:p>
        </p:txBody>
      </p:sp>
      <p:sp>
        <p:nvSpPr>
          <p:cNvPr id="11267" name="Rectangle 3"/>
          <p:cNvSpPr>
            <a:spLocks noGrp="1"/>
          </p:cNvSpPr>
          <p:nvPr>
            <p:ph type="body" idx="1"/>
          </p:nvPr>
        </p:nvSpPr>
        <p:spPr>
          <a:xfrm>
            <a:off x="900113" y="4076700"/>
            <a:ext cx="7234237" cy="2089150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altLang="ru-RU" sz="2000" b="1" smtClean="0">
                <a:solidFill>
                  <a:schemeClr val="bg1"/>
                </a:solidFill>
              </a:rPr>
              <a:t>ПОСТУПЛЕНИЯ В БЮДЖЕТ ПОСЕЛЕНИЯ БЕЗВОЗМЕЗДНЫХ ПОСТУПЛЕНИЙ В ВИДЕ ДОТАЦИЙ, СУБСИДИЙ, СУБВЕНЦИЙ И ИНЫХ МЕЖБЮДЖЕТНЫХ ТРАНСФЕРТОВ ОТ БЮДЖЕТОВ ДРУГИХ УРОВНЕЙ НАЗЫВАЮТСЯ</a:t>
            </a:r>
          </a:p>
          <a:p>
            <a:pPr algn="ctr"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altLang="ru-RU" sz="2000" b="1" smtClean="0">
                <a:solidFill>
                  <a:srgbClr val="A50021"/>
                </a:solidFill>
              </a:rPr>
              <a:t>МЕЖБЮДЖЕТНЫМИ ТРАНСФЕРТАМИ</a:t>
            </a:r>
          </a:p>
        </p:txBody>
      </p:sp>
      <p:pic>
        <p:nvPicPr>
          <p:cNvPr id="11268" name="Picture 7" descr="https://dagzhkh.ru/images/2015/05/149-180x1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557338"/>
            <a:ext cx="6048375" cy="25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z="1800" b="1" smtClean="0">
                <a:solidFill>
                  <a:srgbClr val="800000"/>
                </a:solidFill>
                <a:cs typeface="Trebuchet MS" pitchFamily="34" charset="0"/>
              </a:rPr>
              <a:t>БЕЗВОЗМЕЗДНЫЕ ПОСТУПЛЕНИЯ </a:t>
            </a:r>
            <a:r>
              <a:rPr lang="ru-RU" altLang="ru-RU" sz="1800" b="1" smtClean="0">
                <a:solidFill>
                  <a:srgbClr val="800000"/>
                </a:solidFill>
                <a:latin typeface="Arial" charset="0"/>
                <a:cs typeface="Trebuchet MS" pitchFamily="34" charset="0"/>
              </a:rPr>
              <a:t>ЧУКАЛЬСКОГО</a:t>
            </a:r>
            <a:r>
              <a:rPr lang="ru-RU" altLang="ru-RU" sz="1800" b="1" smtClean="0">
                <a:solidFill>
                  <a:srgbClr val="800000"/>
                </a:solidFill>
                <a:cs typeface="Trebuchet MS" pitchFamily="34" charset="0"/>
              </a:rPr>
              <a:t> СЕЛЬСКОГО ПОСЕЛЕНИЯ В 2017-2020гг.</a:t>
            </a:r>
            <a:br>
              <a:rPr lang="ru-RU" altLang="ru-RU" sz="1800" b="1" smtClean="0">
                <a:solidFill>
                  <a:srgbClr val="800000"/>
                </a:solidFill>
                <a:cs typeface="Trebuchet MS" pitchFamily="34" charset="0"/>
              </a:rPr>
            </a:br>
            <a:r>
              <a:rPr lang="ru-RU" altLang="ru-RU" sz="1800" b="1" smtClean="0">
                <a:solidFill>
                  <a:srgbClr val="800000"/>
                </a:solidFill>
                <a:cs typeface="Trebuchet MS" pitchFamily="34" charset="0"/>
              </a:rPr>
              <a:t>(тыс.рублей)</a:t>
            </a:r>
          </a:p>
        </p:txBody>
      </p:sp>
      <p:graphicFrame>
        <p:nvGraphicFramePr>
          <p:cNvPr id="12291" name="Object 4"/>
          <p:cNvGraphicFramePr>
            <a:graphicFrameLocks noChangeAspect="1"/>
          </p:cNvGraphicFramePr>
          <p:nvPr>
            <p:ph idx="1"/>
          </p:nvPr>
        </p:nvGraphicFramePr>
        <p:xfrm>
          <a:off x="1042988" y="1844675"/>
          <a:ext cx="7124700" cy="3916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2" name="Диаграмма" r:id="rId3" imgW="8229499" imgH="4524357" progId="MSGraph.Chart.8">
                  <p:embed followColorScheme="full"/>
                </p:oleObj>
              </mc:Choice>
              <mc:Fallback>
                <p:oleObj name="Диаграмма" r:id="rId3" imgW="8229499" imgH="4524357" progId="MSGraph.Chart.8">
                  <p:embed followColorScheme="full"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2988" y="1844675"/>
                        <a:ext cx="7124700" cy="3916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z="1200" b="1" smtClean="0">
                <a:solidFill>
                  <a:srgbClr val="000000"/>
                </a:solidFill>
                <a:cs typeface="Trebuchet MS" pitchFamily="34" charset="0"/>
              </a:rPr>
              <a:t>Расходы бюджета </a:t>
            </a:r>
            <a:r>
              <a:rPr lang="ru-RU" altLang="ru-RU" sz="1200" b="1" smtClean="0">
                <a:solidFill>
                  <a:srgbClr val="000000"/>
                </a:solidFill>
                <a:latin typeface="Arial" charset="0"/>
                <a:cs typeface="Trebuchet MS" pitchFamily="34" charset="0"/>
              </a:rPr>
              <a:t>Чукальского </a:t>
            </a:r>
            <a:r>
              <a:rPr lang="ru-RU" altLang="ru-RU" sz="1200" b="1" smtClean="0">
                <a:solidFill>
                  <a:srgbClr val="000000"/>
                </a:solidFill>
                <a:cs typeface="Trebuchet MS" pitchFamily="34" charset="0"/>
              </a:rPr>
              <a:t>сельского поселения </a:t>
            </a:r>
            <a:r>
              <a:rPr lang="ru-RU" altLang="ru-RU" sz="1200" b="1" smtClean="0">
                <a:solidFill>
                  <a:srgbClr val="000000"/>
                </a:solidFill>
                <a:latin typeface="Arial" charset="0"/>
                <a:cs typeface="Trebuchet MS" pitchFamily="34" charset="0"/>
              </a:rPr>
              <a:t>Большеигнатовского</a:t>
            </a:r>
            <a:r>
              <a:rPr lang="ru-RU" altLang="ru-RU" sz="1200" b="1" smtClean="0">
                <a:solidFill>
                  <a:srgbClr val="000000"/>
                </a:solidFill>
                <a:cs typeface="Trebuchet MS" pitchFamily="34" charset="0"/>
              </a:rPr>
              <a:t> муниципального района по разделам классификации расходов </a:t>
            </a:r>
            <a:br>
              <a:rPr lang="ru-RU" altLang="ru-RU" sz="1200" b="1" smtClean="0">
                <a:solidFill>
                  <a:srgbClr val="000000"/>
                </a:solidFill>
                <a:cs typeface="Trebuchet MS" pitchFamily="34" charset="0"/>
              </a:rPr>
            </a:br>
            <a:r>
              <a:rPr lang="ru-RU" altLang="ru-RU" sz="1200" b="1" smtClean="0">
                <a:solidFill>
                  <a:srgbClr val="000000"/>
                </a:solidFill>
                <a:cs typeface="Trebuchet MS" pitchFamily="34" charset="0"/>
              </a:rPr>
              <a:t>в 2017-2020 годах</a:t>
            </a:r>
          </a:p>
        </p:txBody>
      </p:sp>
      <p:graphicFrame>
        <p:nvGraphicFramePr>
          <p:cNvPr id="17524" name="Group 116"/>
          <p:cNvGraphicFramePr>
            <a:graphicFrameLocks noGrp="1"/>
          </p:cNvGraphicFramePr>
          <p:nvPr>
            <p:ph idx="1"/>
          </p:nvPr>
        </p:nvGraphicFramePr>
        <p:xfrm>
          <a:off x="179388" y="1484313"/>
          <a:ext cx="7416800" cy="5629275"/>
        </p:xfrm>
        <a:graphic>
          <a:graphicData uri="http://schemas.openxmlformats.org/drawingml/2006/table">
            <a:tbl>
              <a:tblPr/>
              <a:tblGrid>
                <a:gridCol w="2465338"/>
                <a:gridCol w="1008042"/>
                <a:gridCol w="1279177"/>
                <a:gridCol w="1152105"/>
                <a:gridCol w="1512138"/>
              </a:tblGrid>
              <a:tr h="182920">
                <a:tc rowSpan="2"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Наименование расходов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2017 год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План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5546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План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(</a:t>
                      </a:r>
                      <a:r>
                        <a:rPr kumimoji="0" lang="ru-RU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тыс.руб</a:t>
                      </a: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.)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2018 год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(</a:t>
                      </a:r>
                      <a:r>
                        <a:rPr kumimoji="0" lang="ru-RU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тыс.руб</a:t>
                      </a: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.)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2019 год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(</a:t>
                      </a:r>
                      <a:r>
                        <a:rPr kumimoji="0" lang="ru-RU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тыс.руб</a:t>
                      </a: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.)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2020 год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(</a:t>
                      </a:r>
                      <a:r>
                        <a:rPr kumimoji="0" lang="ru-RU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тыс.руб</a:t>
                      </a: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.)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368">
                <a:tc>
                  <a:txBody>
                    <a:bodyPr/>
                    <a:lstStyle/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Расходы, всего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2667,4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1890,7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1646,7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1735,7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87">
                <a:tc>
                  <a:txBody>
                    <a:bodyPr/>
                    <a:lstStyle/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990,8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999,0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1002,2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952,1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3881">
                <a:tc>
                  <a:txBody>
                    <a:bodyPr/>
                    <a:lstStyle/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Доля </a:t>
                      </a:r>
                      <a:r>
                        <a:rPr kumimoji="0" lang="ru-RU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в </a:t>
                      </a:r>
                      <a:r>
                        <a:rPr kumimoji="0" lang="ru-RU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общих расходах </a:t>
                      </a:r>
                      <a:r>
                        <a:rPr kumimoji="0" lang="ru-RU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в % 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37,1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52,8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60,1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54,8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856">
                <a:tc>
                  <a:txBody>
                    <a:bodyPr/>
                    <a:lstStyle/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Национальная оборона</a:t>
                      </a: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58,2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62,2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62,9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65,2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851">
                <a:tc>
                  <a:txBody>
                    <a:bodyPr/>
                    <a:lstStyle/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Доля </a:t>
                      </a:r>
                      <a:r>
                        <a:rPr kumimoji="0" lang="ru-RU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в </a:t>
                      </a:r>
                      <a:r>
                        <a:rPr kumimoji="0" lang="ru-RU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общих расходах </a:t>
                      </a:r>
                      <a:r>
                        <a:rPr kumimoji="0" lang="ru-RU" sz="10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в % 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2,</a:t>
                      </a: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3,3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3,8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3,8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207">
                <a:tc>
                  <a:txBody>
                    <a:bodyPr/>
                    <a:lstStyle/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(благоустройство)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61,3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123,1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129,3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134,3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7676">
                <a:tc>
                  <a:txBody>
                    <a:bodyPr/>
                    <a:lstStyle/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Доля </a:t>
                      </a: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в </a:t>
                      </a: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общих расходах </a:t>
                      </a: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в % 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2,3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6,5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7,8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7,7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7676">
                <a:tc>
                  <a:txBody>
                    <a:bodyPr/>
                    <a:lstStyle/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Дорожный фонд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85,3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85,3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85,3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85,3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7676">
                <a:tc>
                  <a:txBody>
                    <a:bodyPr/>
                    <a:lstStyle/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Доля в общих расходах%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3,2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4,5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5,2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4,9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6111">
                <a:tc>
                  <a:txBody>
                    <a:bodyPr/>
                    <a:lstStyle/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культура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1510,1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554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297,9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309,5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7676">
                <a:tc>
                  <a:txBody>
                    <a:bodyPr/>
                    <a:lstStyle/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Доля </a:t>
                      </a: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в </a:t>
                      </a: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общих расходах </a:t>
                      </a: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в %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56,6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29,3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18,1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17,8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7676">
                <a:tc>
                  <a:txBody>
                    <a:bodyPr/>
                    <a:lstStyle/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Социальная политика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29,7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30,5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31,5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97,9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7676">
                <a:tc>
                  <a:txBody>
                    <a:bodyPr/>
                    <a:lstStyle/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Доля в общих расходах %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1,8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1,6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1,9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5,6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3396">
                <a:tc>
                  <a:txBody>
                    <a:bodyPr/>
                    <a:lstStyle/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Обслуживание муниципального долга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0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3881">
                <a:tc>
                  <a:txBody>
                    <a:bodyPr/>
                    <a:lstStyle/>
                    <a:p>
                      <a:pPr marL="0" marR="0" lvl="0" indent="0" algn="just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Доля в общих расходах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0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0,1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0,1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8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0,1</a:t>
                      </a:r>
                    </a:p>
                  </a:txBody>
                  <a:tcPr marL="91438" marR="91438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z="1600" b="1" smtClean="0">
                <a:solidFill>
                  <a:srgbClr val="800000"/>
                </a:solidFill>
                <a:cs typeface="Trebuchet MS" pitchFamily="34" charset="0"/>
              </a:rPr>
              <a:t>Расходы бюджета </a:t>
            </a:r>
            <a:r>
              <a:rPr lang="ru-RU" altLang="ru-RU" sz="1600" b="1" smtClean="0">
                <a:solidFill>
                  <a:srgbClr val="800000"/>
                </a:solidFill>
                <a:latin typeface="Arial" charset="0"/>
                <a:cs typeface="Trebuchet MS" pitchFamily="34" charset="0"/>
              </a:rPr>
              <a:t>Чукальского</a:t>
            </a:r>
            <a:r>
              <a:rPr lang="ru-RU" altLang="ru-RU" sz="1600" b="1" smtClean="0">
                <a:solidFill>
                  <a:srgbClr val="800000"/>
                </a:solidFill>
                <a:cs typeface="Trebuchet MS" pitchFamily="34" charset="0"/>
              </a:rPr>
              <a:t> сельского поселения </a:t>
            </a:r>
            <a:r>
              <a:rPr lang="ru-RU" altLang="ru-RU" sz="1600" b="1" smtClean="0">
                <a:solidFill>
                  <a:srgbClr val="800000"/>
                </a:solidFill>
                <a:latin typeface="Arial" charset="0"/>
                <a:cs typeface="Trebuchet MS" pitchFamily="34" charset="0"/>
              </a:rPr>
              <a:t>Большеигнатовского</a:t>
            </a:r>
            <a:r>
              <a:rPr lang="ru-RU" altLang="ru-RU" sz="1600" b="1" smtClean="0">
                <a:solidFill>
                  <a:srgbClr val="800000"/>
                </a:solidFill>
                <a:cs typeface="Trebuchet MS" pitchFamily="34" charset="0"/>
              </a:rPr>
              <a:t> муниципального района </a:t>
            </a:r>
            <a:br>
              <a:rPr lang="ru-RU" altLang="ru-RU" sz="1600" b="1" smtClean="0">
                <a:solidFill>
                  <a:srgbClr val="800000"/>
                </a:solidFill>
                <a:cs typeface="Trebuchet MS" pitchFamily="34" charset="0"/>
              </a:rPr>
            </a:br>
            <a:r>
              <a:rPr lang="ru-RU" altLang="ru-RU" sz="1600" b="1" smtClean="0">
                <a:solidFill>
                  <a:srgbClr val="800000"/>
                </a:solidFill>
                <a:cs typeface="Trebuchet MS" pitchFamily="34" charset="0"/>
              </a:rPr>
              <a:t>(на душу населения)</a:t>
            </a:r>
          </a:p>
        </p:txBody>
      </p:sp>
      <p:graphicFrame>
        <p:nvGraphicFramePr>
          <p:cNvPr id="19545" name="Group 89"/>
          <p:cNvGraphicFramePr>
            <a:graphicFrameLocks noGrp="1"/>
          </p:cNvGraphicFramePr>
          <p:nvPr>
            <p:ph idx="1"/>
          </p:nvPr>
        </p:nvGraphicFramePr>
        <p:xfrm>
          <a:off x="468313" y="1773238"/>
          <a:ext cx="7065962" cy="4059237"/>
        </p:xfrm>
        <a:graphic>
          <a:graphicData uri="http://schemas.openxmlformats.org/drawingml/2006/table">
            <a:tbl>
              <a:tblPr/>
              <a:tblGrid>
                <a:gridCol w="3359150"/>
                <a:gridCol w="925512"/>
                <a:gridCol w="917575"/>
                <a:gridCol w="936625"/>
                <a:gridCol w="927100"/>
              </a:tblGrid>
              <a:tr h="334873">
                <a:tc rowSpan="2"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Расходы поселения, 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Тыс.рублей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/чел.</a:t>
                      </a:r>
                    </a:p>
                  </a:txBody>
                  <a:tcPr marT="45708" marB="45708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2017 год (оценка)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Прогноз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6502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2018 год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2019 год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2020 год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873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Всего, в том числе:</a:t>
                      </a:r>
                    </a:p>
                  </a:txBody>
                  <a:tcPr marT="45708" marB="45708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6,68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4,74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4,17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4,39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873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</a:p>
                  </a:txBody>
                  <a:tcPr marT="45708" marB="45708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2,48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2,50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2,54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2,41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052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оборона</a:t>
                      </a:r>
                    </a:p>
                  </a:txBody>
                  <a:tcPr marT="45708" marB="45708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0,15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0,16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0,16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0,17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6967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(благоустройство)</a:t>
                      </a:r>
                    </a:p>
                  </a:txBody>
                  <a:tcPr marT="45708" marB="45708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0,15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0,31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0,33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0,34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695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Дорожный фонд</a:t>
                      </a:r>
                    </a:p>
                  </a:txBody>
                  <a:tcPr marT="45708" marB="45708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0,21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0,21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0,22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0,22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873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Культура и кинематография</a:t>
                      </a:r>
                    </a:p>
                  </a:txBody>
                  <a:tcPr marT="45708" marB="45708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3,78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1,39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0,75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0,78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873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Социальная политика</a:t>
                      </a:r>
                    </a:p>
                  </a:txBody>
                  <a:tcPr marT="45708" marB="45708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0,07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0,08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0,08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0,25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873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Обслуживание муниципального долга</a:t>
                      </a:r>
                    </a:p>
                  </a:txBody>
                  <a:tcPr marT="45708" marB="45708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0,008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0,008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0,008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z="1800" b="1" smtClean="0">
                <a:solidFill>
                  <a:srgbClr val="660066"/>
                </a:solidFill>
                <a:cs typeface="Trebuchet MS" pitchFamily="34" charset="0"/>
              </a:rPr>
              <a:t>Структура расходной части бюджета </a:t>
            </a:r>
            <a:r>
              <a:rPr lang="ru-RU" altLang="ru-RU" sz="1800" b="1" smtClean="0">
                <a:solidFill>
                  <a:srgbClr val="660066"/>
                </a:solidFill>
                <a:latin typeface="Arial" charset="0"/>
                <a:cs typeface="Trebuchet MS" pitchFamily="34" charset="0"/>
              </a:rPr>
              <a:t>Чукальского</a:t>
            </a:r>
            <a:r>
              <a:rPr lang="ru-RU" altLang="ru-RU" sz="1800" b="1" smtClean="0">
                <a:solidFill>
                  <a:srgbClr val="660066"/>
                </a:solidFill>
                <a:cs typeface="Trebuchet MS" pitchFamily="34" charset="0"/>
              </a:rPr>
              <a:t> сельского поселения </a:t>
            </a:r>
            <a:r>
              <a:rPr lang="ru-RU" altLang="ru-RU" sz="1800" b="1" smtClean="0">
                <a:solidFill>
                  <a:srgbClr val="660066"/>
                </a:solidFill>
                <a:latin typeface="Arial" charset="0"/>
                <a:cs typeface="Trebuchet MS" pitchFamily="34" charset="0"/>
              </a:rPr>
              <a:t>Большеигнатовского</a:t>
            </a:r>
            <a:r>
              <a:rPr lang="ru-RU" altLang="ru-RU" sz="1800" b="1" smtClean="0">
                <a:solidFill>
                  <a:srgbClr val="660066"/>
                </a:solidFill>
                <a:cs typeface="Trebuchet MS" pitchFamily="34" charset="0"/>
              </a:rPr>
              <a:t> муниципального района в 2018 году</a:t>
            </a:r>
          </a:p>
        </p:txBody>
      </p:sp>
      <p:graphicFrame>
        <p:nvGraphicFramePr>
          <p:cNvPr id="15363" name="Object 4"/>
          <p:cNvGraphicFramePr>
            <a:graphicFrameLocks noGrp="1" noChangeAspect="1"/>
          </p:cNvGraphicFramePr>
          <p:nvPr>
            <p:ph idx="1"/>
          </p:nvPr>
        </p:nvGraphicFramePr>
        <p:xfrm>
          <a:off x="1476375" y="1700213"/>
          <a:ext cx="6148388" cy="4176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4" r:id="rId4" imgW="6151397" imgH="4176122" progId="Excel.Chart.8">
                  <p:embed/>
                </p:oleObj>
              </mc:Choice>
              <mc:Fallback>
                <p:oleObj r:id="rId4" imgW="6151397" imgH="4176122" progId="Excel.Chart.8">
                  <p:embed/>
                  <p:pic>
                    <p:nvPicPr>
                      <p:cNvPr id="0" name="Object 4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6375" y="1700213"/>
                        <a:ext cx="6148388" cy="41767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z="1800" b="1" smtClean="0">
                <a:solidFill>
                  <a:srgbClr val="660066"/>
                </a:solidFill>
                <a:cs typeface="Trebuchet MS" pitchFamily="34" charset="0"/>
              </a:rPr>
              <a:t>Структура расходной части бюджета </a:t>
            </a:r>
            <a:r>
              <a:rPr lang="ru-RU" altLang="ru-RU" sz="1800" b="1" smtClean="0">
                <a:solidFill>
                  <a:srgbClr val="660066"/>
                </a:solidFill>
                <a:latin typeface="Arial" charset="0"/>
                <a:cs typeface="Trebuchet MS" pitchFamily="34" charset="0"/>
              </a:rPr>
              <a:t>Чукальского</a:t>
            </a:r>
            <a:r>
              <a:rPr lang="ru-RU" altLang="ru-RU" sz="1800" b="1" smtClean="0">
                <a:solidFill>
                  <a:srgbClr val="660066"/>
                </a:solidFill>
                <a:cs typeface="Trebuchet MS" pitchFamily="34" charset="0"/>
              </a:rPr>
              <a:t> сельского поселения </a:t>
            </a:r>
            <a:r>
              <a:rPr lang="ru-RU" altLang="ru-RU" sz="1800" b="1" smtClean="0">
                <a:solidFill>
                  <a:srgbClr val="660066"/>
                </a:solidFill>
                <a:latin typeface="Arial" charset="0"/>
                <a:cs typeface="Trebuchet MS" pitchFamily="34" charset="0"/>
              </a:rPr>
              <a:t>Большеигнатовского</a:t>
            </a:r>
            <a:r>
              <a:rPr lang="ru-RU" altLang="ru-RU" sz="1800" b="1" smtClean="0">
                <a:solidFill>
                  <a:srgbClr val="660066"/>
                </a:solidFill>
                <a:cs typeface="Trebuchet MS" pitchFamily="34" charset="0"/>
              </a:rPr>
              <a:t> муниципального района в 2019 году</a:t>
            </a:r>
          </a:p>
        </p:txBody>
      </p:sp>
      <p:graphicFrame>
        <p:nvGraphicFramePr>
          <p:cNvPr id="16387" name="Object 9"/>
          <p:cNvGraphicFramePr>
            <a:graphicFrameLocks noChangeAspect="1"/>
          </p:cNvGraphicFramePr>
          <p:nvPr>
            <p:ph idx="1"/>
          </p:nvPr>
        </p:nvGraphicFramePr>
        <p:xfrm>
          <a:off x="1490663" y="1776413"/>
          <a:ext cx="6118225" cy="4044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8" name="Диаграмма" r:id="rId3" imgW="6743763" imgH="4457683" progId="MSGraph.Chart.8">
                  <p:embed followColorScheme="full"/>
                </p:oleObj>
              </mc:Choice>
              <mc:Fallback>
                <p:oleObj name="Диаграмма" r:id="rId3" imgW="6743763" imgH="4457683" progId="MSGraph.Chart.8">
                  <p:embed followColorScheme="full"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90663" y="1776413"/>
                        <a:ext cx="6118225" cy="4044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z="1800" b="1" smtClean="0">
                <a:solidFill>
                  <a:srgbClr val="660066"/>
                </a:solidFill>
                <a:cs typeface="Trebuchet MS" pitchFamily="34" charset="0"/>
              </a:rPr>
              <a:t>Структура расходной части бюджета </a:t>
            </a:r>
            <a:r>
              <a:rPr lang="ru-RU" altLang="ru-RU" sz="1800" b="1" smtClean="0">
                <a:solidFill>
                  <a:srgbClr val="660066"/>
                </a:solidFill>
                <a:latin typeface="Arial" charset="0"/>
                <a:cs typeface="Trebuchet MS" pitchFamily="34" charset="0"/>
              </a:rPr>
              <a:t>Чукальского </a:t>
            </a:r>
            <a:r>
              <a:rPr lang="ru-RU" altLang="ru-RU" sz="1800" b="1" smtClean="0">
                <a:solidFill>
                  <a:srgbClr val="660066"/>
                </a:solidFill>
                <a:cs typeface="Trebuchet MS" pitchFamily="34" charset="0"/>
              </a:rPr>
              <a:t>сельского поселения </a:t>
            </a:r>
            <a:r>
              <a:rPr lang="ru-RU" altLang="ru-RU" sz="1800" b="1" smtClean="0">
                <a:solidFill>
                  <a:srgbClr val="660066"/>
                </a:solidFill>
                <a:latin typeface="Arial" charset="0"/>
                <a:cs typeface="Trebuchet MS" pitchFamily="34" charset="0"/>
              </a:rPr>
              <a:t>Большеигатовского</a:t>
            </a:r>
            <a:r>
              <a:rPr lang="ru-RU" altLang="ru-RU" sz="1800" b="1" smtClean="0">
                <a:solidFill>
                  <a:srgbClr val="660066"/>
                </a:solidFill>
                <a:cs typeface="Trebuchet MS" pitchFamily="34" charset="0"/>
              </a:rPr>
              <a:t> муниципального района в 2020 году</a:t>
            </a:r>
          </a:p>
        </p:txBody>
      </p:sp>
      <p:graphicFrame>
        <p:nvGraphicFramePr>
          <p:cNvPr id="17411" name="Object 8"/>
          <p:cNvGraphicFramePr>
            <a:graphicFrameLocks noChangeAspect="1"/>
          </p:cNvGraphicFramePr>
          <p:nvPr>
            <p:ph idx="1"/>
          </p:nvPr>
        </p:nvGraphicFramePr>
        <p:xfrm>
          <a:off x="1490663" y="1773238"/>
          <a:ext cx="6118225" cy="4052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2" name="Диаграмма" r:id="rId3" imgW="6743763" imgH="4467131" progId="MSGraph.Chart.8">
                  <p:embed followColorScheme="full"/>
                </p:oleObj>
              </mc:Choice>
              <mc:Fallback>
                <p:oleObj name="Диаграмма" r:id="rId3" imgW="6743763" imgH="4467131" progId="MSGraph.Chart.8">
                  <p:embed followColorScheme="full"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90663" y="1773238"/>
                        <a:ext cx="6118225" cy="4052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mtClean="0">
                <a:solidFill>
                  <a:srgbClr val="762F00"/>
                </a:solidFill>
                <a:cs typeface="Trebuchet MS" pitchFamily="34" charset="0"/>
              </a:rPr>
              <a:t>ПРОГРАММНЫЙ БЮДЖЕТ</a:t>
            </a:r>
          </a:p>
        </p:txBody>
      </p:sp>
      <p:sp>
        <p:nvSpPr>
          <p:cNvPr id="18435" name="Rectangle 3"/>
          <p:cNvSpPr>
            <a:spLocks noGrp="1"/>
          </p:cNvSpPr>
          <p:nvPr>
            <p:ph type="body" sz="half" idx="1"/>
          </p:nvPr>
        </p:nvSpPr>
        <p:spPr>
          <a:xfrm>
            <a:off x="1009650" y="1806575"/>
            <a:ext cx="7307263" cy="16224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altLang="ru-RU" sz="1600" b="1" smtClean="0">
                <a:solidFill>
                  <a:srgbClr val="000000"/>
                </a:solidFill>
              </a:rPr>
              <a:t>Программный бюджет</a:t>
            </a:r>
            <a:r>
              <a:rPr lang="ru-RU" altLang="ru-RU" sz="1600" smtClean="0">
                <a:solidFill>
                  <a:srgbClr val="000000"/>
                </a:solidFill>
              </a:rPr>
              <a:t> – формирование бюджета поселения в разрезе муниципальных программ.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altLang="ru-RU" sz="1600" b="1" smtClean="0">
                <a:solidFill>
                  <a:srgbClr val="000000"/>
                </a:solidFill>
              </a:rPr>
              <a:t>Муниципальная программа</a:t>
            </a:r>
            <a:r>
              <a:rPr lang="ru-RU" altLang="ru-RU" sz="1600" smtClean="0">
                <a:solidFill>
                  <a:srgbClr val="000000"/>
                </a:solidFill>
              </a:rPr>
              <a:t> – документ, определяющий цель, задачи и результат, основные направления и инструменты государственной политики, направленные на достижение целей и реализацию государственных приоритетов.</a:t>
            </a:r>
            <a:r>
              <a:rPr lang="ru-RU" altLang="ru-RU" sz="1600" smtClean="0"/>
              <a:t> </a:t>
            </a: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395288" y="3665538"/>
            <a:ext cx="82089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32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6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pitchFamily="18" charset="2"/>
              <a:buChar char=""/>
              <a:defRPr sz="12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ru-RU" altLang="ru-RU" sz="1200">
                <a:solidFill>
                  <a:srgbClr val="800000"/>
                </a:solidFill>
                <a:latin typeface="Arial" charset="0"/>
              </a:rPr>
              <a:t>Решение о бюджете Чукальского сельского поселения на 2018 год и плановый период 2019 и 2020 годов предусмотрена реализация 10 муниципальных программ. </a:t>
            </a:r>
          </a:p>
        </p:txBody>
      </p:sp>
      <p:graphicFrame>
        <p:nvGraphicFramePr>
          <p:cNvPr id="20518" name="Group 38"/>
          <p:cNvGraphicFramePr>
            <a:graphicFrameLocks noGrp="1"/>
          </p:cNvGraphicFramePr>
          <p:nvPr>
            <p:ph sz="half" idx="2"/>
          </p:nvPr>
        </p:nvGraphicFramePr>
        <p:xfrm>
          <a:off x="611188" y="4437063"/>
          <a:ext cx="8064500" cy="2316162"/>
        </p:xfrm>
        <a:graphic>
          <a:graphicData uri="http://schemas.openxmlformats.org/drawingml/2006/table">
            <a:tbl>
              <a:tblPr/>
              <a:tblGrid>
                <a:gridCol w="4248150"/>
                <a:gridCol w="1441450"/>
                <a:gridCol w="1223962"/>
                <a:gridCol w="1150938"/>
              </a:tblGrid>
              <a:tr h="518302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Показатели</a:t>
                      </a:r>
                    </a:p>
                  </a:txBody>
                  <a:tcPr marT="45733" marB="4573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Прогноз 2018 год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Прогноз 2019 год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Прогноз 2020 год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0934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Расходы бюджета поселения, тыс.рублей</a:t>
                      </a:r>
                    </a:p>
                  </a:txBody>
                  <a:tcPr marT="45733" marB="4573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1890,7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1646,7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1735,7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9346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в том числе:</a:t>
                      </a:r>
                    </a:p>
                  </a:txBody>
                  <a:tcPr marT="45733" marB="4573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32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в рамках государственных (целевых) и муниципальных программ, тыс.рублей</a:t>
                      </a:r>
                    </a:p>
                  </a:txBody>
                  <a:tcPr marT="45733" marB="4573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1327,1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1646,7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1735,7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Verdana" pitchFamily="34" charset="0"/>
                        <a:cs typeface="Arial" charset="0"/>
                      </a:endParaRP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25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доля государственных (целевых) и муниципальных программ в общих расходах, %</a:t>
                      </a:r>
                    </a:p>
                  </a:txBody>
                  <a:tcPr marT="45733" marB="4573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Arial" charset="0"/>
                          <a:cs typeface="Arial" charset="0"/>
                        </a:rPr>
                        <a:t>70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100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33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>
                          <a:schemeClr val="tx2"/>
                        </a:buClr>
                        <a:buSzTx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00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100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mtClean="0">
                <a:solidFill>
                  <a:srgbClr val="333300"/>
                </a:solidFill>
                <a:cs typeface="Trebuchet MS" pitchFamily="34" charset="0"/>
              </a:rPr>
              <a:t>КОНТАКТНАЯ ИНФОРМАЦИЯ</a:t>
            </a:r>
          </a:p>
        </p:txBody>
      </p:sp>
      <p:sp>
        <p:nvSpPr>
          <p:cNvPr id="19459" name="Rectangle 3"/>
          <p:cNvSpPr>
            <a:spLocks noGrp="1"/>
          </p:cNvSpPr>
          <p:nvPr>
            <p:ph type="body" idx="1"/>
          </p:nvPr>
        </p:nvSpPr>
        <p:spPr>
          <a:xfrm>
            <a:off x="395288" y="1844675"/>
            <a:ext cx="8280400" cy="4014788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altLang="ru-RU" sz="1800" b="1" smtClean="0">
                <a:solidFill>
                  <a:schemeClr val="bg1"/>
                </a:solidFill>
                <a:latin typeface="Arial" charset="0"/>
              </a:rPr>
              <a:t>Администрация Чукальского сельского поселения </a:t>
            </a:r>
          </a:p>
          <a:p>
            <a:pPr algn="ctr"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altLang="ru-RU" sz="1800" b="1" smtClean="0">
                <a:solidFill>
                  <a:schemeClr val="bg1"/>
                </a:solidFill>
                <a:latin typeface="Arial" charset="0"/>
              </a:rPr>
              <a:t>Большеигнатовского муниципального района </a:t>
            </a:r>
          </a:p>
          <a:p>
            <a:pPr algn="ctr"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altLang="ru-RU" sz="1800" b="1" smtClean="0">
                <a:solidFill>
                  <a:schemeClr val="bg1"/>
                </a:solidFill>
                <a:latin typeface="Arial" charset="0"/>
              </a:rPr>
              <a:t>Республики Мордовия</a:t>
            </a:r>
            <a:r>
              <a:rPr lang="ru-RU" altLang="ru-RU" sz="1800" smtClean="0">
                <a:latin typeface="Arial" charset="0"/>
              </a:rPr>
              <a:t> 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endParaRPr lang="ru-RU" altLang="ru-RU" sz="1400" smtClean="0">
              <a:latin typeface="Arial" charset="0"/>
            </a:endParaRP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altLang="ru-RU" sz="1600" b="1" smtClean="0">
                <a:solidFill>
                  <a:schemeClr val="bg1"/>
                </a:solidFill>
                <a:latin typeface="Arial" charset="0"/>
              </a:rPr>
              <a:t>Адрес: Республика Мордовия, Большеигнатовский район,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altLang="ru-RU" sz="1600" b="1" smtClean="0">
                <a:solidFill>
                  <a:schemeClr val="bg1"/>
                </a:solidFill>
                <a:latin typeface="Arial" charset="0"/>
              </a:rPr>
              <a:t>село Чукалы, ул.Кооперативная, д. 24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altLang="ru-RU" sz="1600" b="1" smtClean="0">
                <a:solidFill>
                  <a:schemeClr val="bg1"/>
                </a:solidFill>
                <a:latin typeface="Arial" charset="0"/>
              </a:rPr>
              <a:t>Телефон: 8-8(3442)-2-93-39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endParaRPr lang="ru-RU" altLang="ru-RU" sz="1600" b="1" smtClean="0">
              <a:solidFill>
                <a:schemeClr val="bg1"/>
              </a:solidFill>
              <a:latin typeface="Arial" charset="0"/>
            </a:endParaRP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altLang="ru-RU" sz="1600" b="1" smtClean="0">
                <a:solidFill>
                  <a:schemeClr val="bg1"/>
                </a:solidFill>
                <a:latin typeface="Arial" charset="0"/>
              </a:rPr>
              <a:t>Глава Чукальского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ru-RU" altLang="ru-RU" sz="1600" b="1" smtClean="0">
                <a:solidFill>
                  <a:schemeClr val="bg1"/>
                </a:solidFill>
                <a:latin typeface="Arial" charset="0"/>
              </a:rPr>
              <a:t>сельского поселения – А.В.Маскина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endParaRPr lang="ru-RU" altLang="ru-RU" sz="1800" smtClean="0">
              <a:latin typeface="Arial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проект бюджета для граждан 2018 -2020 годы Чукальское сп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проект бюджета для граждан 2018 -2020 годы Чукальское сп</Template>
  <TotalTime>0</TotalTime>
  <Words>822</Words>
  <Application>Microsoft Office PowerPoint</Application>
  <PresentationFormat>Экран (4:3)</PresentationFormat>
  <Paragraphs>294</Paragraphs>
  <Slides>17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17</vt:i4>
      </vt:variant>
    </vt:vector>
  </HeadingPairs>
  <TitlesOfParts>
    <vt:vector size="26" baseType="lpstr">
      <vt:lpstr>Arial</vt:lpstr>
      <vt:lpstr>Verdana</vt:lpstr>
      <vt:lpstr>Trebuchet MS</vt:lpstr>
      <vt:lpstr>Wingdings 2</vt:lpstr>
      <vt:lpstr>Calibri</vt:lpstr>
      <vt:lpstr>Times New Roman</vt:lpstr>
      <vt:lpstr>проект бюджета для граждан 2018 -2020 годы Чукальское сп</vt:lpstr>
      <vt:lpstr>Microsoft Graph Chart</vt:lpstr>
      <vt:lpstr>Диаграмма Microsoft Excel</vt:lpstr>
      <vt:lpstr>БЮДЖЕТ для граждан</vt:lpstr>
      <vt:lpstr>Презентация PowerPoint</vt:lpstr>
      <vt:lpstr>ОСНОВНЫЕ ПАРАМЕТРЫ СОЦИАЛЬНО-ЭКОНОМИЧЕСКОГО РАЗВИТИЯ ЧУКАЛЬСКОГО  СЕЛЬСКОГО ПОСЕЛЕНИЯ БОЛЬШЕИГНАТОВСКОГО МУНИЦИПАЛЬНОГО РАЙОНА</vt:lpstr>
      <vt:lpstr>Прогноз бюджета Чукальского сельского поселения Большеигнатовского муниципального района (тыс.рублей)</vt:lpstr>
      <vt:lpstr>Доходная часть бюджета Чукальского сельского поселения Большеигнатовского муниципального района Республики Мордовия (тыс.рублей) </vt:lpstr>
      <vt:lpstr>Структура доходов бюджета Чукальского  сельского поселения Большеигнатовского муниципального района  в 2017-2020 годах (тыс.рублей) </vt:lpstr>
      <vt:lpstr>Презентация PowerPoint</vt:lpstr>
      <vt:lpstr>Неналоговые доходы бюджета Чукальского сельского поселения Большеигнатовского муниципального района  в 2017-2020 годах (тыс.рублей)</vt:lpstr>
      <vt:lpstr>МЕЖБЮДЖЕТНЫЕ ТРАНСФЕРТЫ</vt:lpstr>
      <vt:lpstr>БЕЗВОЗМЕЗДНЫЕ ПОСТУПЛЕНИЯ ЧУКАЛЬСКОГО СЕЛЬСКОГО ПОСЕЛЕНИЯ В 2017-2020гг. (тыс.рублей)</vt:lpstr>
      <vt:lpstr>Расходы бюджета Чукальского сельского поселения Большеигнатовского муниципального района по разделам классификации расходов  в 2017-2020 годах</vt:lpstr>
      <vt:lpstr>Расходы бюджета Чукальского сельского поселения Большеигнатовского муниципального района  (на душу населения)</vt:lpstr>
      <vt:lpstr>Структура расходной части бюджета Чукальского сельского поселения Большеигнатовского муниципального района в 2018 году</vt:lpstr>
      <vt:lpstr>Структура расходной части бюджета Чукальского сельского поселения Большеигнатовского муниципального района в 2019 году</vt:lpstr>
      <vt:lpstr>Структура расходной части бюджета Чукальского сельского поселения Большеигатовского муниципального района в 2020 году</vt:lpstr>
      <vt:lpstr>ПРОГРАММНЫЙ БЮДЖЕТ</vt:lpstr>
      <vt:lpstr>КОНТАКТНАЯ ИНФОРМАЦИЯ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CH</dc:creator>
  <cp:lastModifiedBy>CH</cp:lastModifiedBy>
  <cp:revision>1</cp:revision>
  <cp:lastPrinted>2018-01-11T12:21:08Z</cp:lastPrinted>
  <dcterms:created xsi:type="dcterms:W3CDTF">2018-01-11T13:17:28Z</dcterms:created>
  <dcterms:modified xsi:type="dcterms:W3CDTF">2018-01-11T13:18:00Z</dcterms:modified>
</cp:coreProperties>
</file>