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8" r:id="rId3"/>
    <p:sldId id="272" r:id="rId4"/>
    <p:sldId id="259" r:id="rId5"/>
    <p:sldId id="257" r:id="rId6"/>
    <p:sldId id="260" r:id="rId7"/>
    <p:sldId id="261" r:id="rId8"/>
    <p:sldId id="262" r:id="rId9"/>
    <p:sldId id="273" r:id="rId10"/>
    <p:sldId id="274" r:id="rId11"/>
    <p:sldId id="263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993366"/>
    <a:srgbClr val="000066"/>
    <a:srgbClr val="800000"/>
    <a:srgbClr val="000000"/>
    <a:srgbClr val="660066"/>
    <a:srgbClr val="A50021"/>
    <a:srgbClr val="33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97" autoAdjust="0"/>
    <p:restoredTop sz="94669" autoAdjust="0"/>
  </p:normalViewPr>
  <p:slideViewPr>
    <p:cSldViewPr>
      <p:cViewPr varScale="1">
        <p:scale>
          <a:sx n="67" d="100"/>
          <a:sy n="67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hPercent val="101"/>
      <c:rotY val="40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1826697892271668"/>
          <c:y val="4.0677966101694898E-2"/>
          <c:w val="0.54683840749414558"/>
          <c:h val="0.83389830508474572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accent1"/>
            </a:solidFill>
            <a:ln w="9912">
              <a:solidFill>
                <a:schemeClr val="tx1"/>
              </a:solidFill>
              <a:prstDash val="solid"/>
            </a:ln>
          </c:spPr>
          <c:dLbls>
            <c:numFmt formatCode="0.00" sourceLinked="0"/>
            <c:spPr>
              <a:noFill/>
              <a:ln w="19825">
                <a:noFill/>
              </a:ln>
            </c:spPr>
            <c:txPr>
              <a:bodyPr rot="-5400000" vert="horz"/>
              <a:lstStyle/>
              <a:p>
                <a:pPr algn="ctr">
                  <a:defRPr sz="1366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Val val="1"/>
          </c:dLbls>
          <c:cat>
            <c:strRef>
              <c:f>Sheet1!$B$1:$E$1</c:f>
              <c:strCache>
                <c:ptCount val="4"/>
                <c:pt idx="0">
                  <c:v>2017 г (план)</c:v>
                </c:pt>
                <c:pt idx="1">
                  <c:v>2018 г (прогноз)</c:v>
                </c:pt>
                <c:pt idx="2">
                  <c:v>2019 г (прогноз)</c:v>
                </c:pt>
                <c:pt idx="3">
                  <c:v>2020 г (прогноз)</c:v>
                </c:pt>
              </c:strCache>
            </c:strRef>
          </c:cat>
          <c:val>
            <c:numRef>
              <c:f>Sheet1!$B$2:$E$2</c:f>
              <c:numCache>
                <c:formatCode>#,##0.0</c:formatCode>
                <c:ptCount val="4"/>
                <c:pt idx="0">
                  <c:v>58.6</c:v>
                </c:pt>
                <c:pt idx="1">
                  <c:v>43.2</c:v>
                </c:pt>
                <c:pt idx="2">
                  <c:v>44.8</c:v>
                </c:pt>
                <c:pt idx="3">
                  <c:v>46.6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/>
            </a:solidFill>
            <a:ln w="9912">
              <a:solidFill>
                <a:schemeClr val="tx1"/>
              </a:solidFill>
              <a:prstDash val="solid"/>
            </a:ln>
          </c:spPr>
          <c:dLbls>
            <c:numFmt formatCode="0.00" sourceLinked="0"/>
            <c:spPr>
              <a:noFill/>
              <a:ln w="19825">
                <a:noFill/>
              </a:ln>
            </c:spPr>
            <c:txPr>
              <a:bodyPr rot="-5400000" vert="horz"/>
              <a:lstStyle/>
              <a:p>
                <a:pPr algn="ctr">
                  <a:defRPr sz="1366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Val val="1"/>
          </c:dLbls>
          <c:cat>
            <c:strRef>
              <c:f>Sheet1!$B$1:$E$1</c:f>
              <c:strCache>
                <c:ptCount val="4"/>
                <c:pt idx="0">
                  <c:v>2017 г (план)</c:v>
                </c:pt>
                <c:pt idx="1">
                  <c:v>2018 г (прогноз)</c:v>
                </c:pt>
                <c:pt idx="2">
                  <c:v>2019 г (прогноз)</c:v>
                </c:pt>
                <c:pt idx="3">
                  <c:v>2020 г (прогноз)</c:v>
                </c:pt>
              </c:strCache>
            </c:strRef>
          </c:cat>
          <c:val>
            <c:numRef>
              <c:f>Sheet1!$B$3:$E$3</c:f>
              <c:numCache>
                <c:formatCode>#,##0.0</c:formatCode>
                <c:ptCount val="4"/>
                <c:pt idx="0">
                  <c:v>696.6</c:v>
                </c:pt>
                <c:pt idx="1">
                  <c:v>717.1</c:v>
                </c:pt>
                <c:pt idx="2">
                  <c:v>752.2</c:v>
                </c:pt>
                <c:pt idx="3">
                  <c:v>783.7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chemeClr val="hlink"/>
            </a:solidFill>
            <a:ln w="9912">
              <a:solidFill>
                <a:schemeClr val="tx1"/>
              </a:solidFill>
              <a:prstDash val="solid"/>
            </a:ln>
          </c:spPr>
          <c:dLbls>
            <c:numFmt formatCode="#,##0.00" sourceLinked="0"/>
            <c:spPr>
              <a:noFill/>
              <a:ln w="19825">
                <a:noFill/>
              </a:ln>
            </c:spPr>
            <c:txPr>
              <a:bodyPr rot="-5400000" vert="horz"/>
              <a:lstStyle/>
              <a:p>
                <a:pPr algn="ctr">
                  <a:defRPr sz="1366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Val val="1"/>
          </c:dLbls>
          <c:cat>
            <c:strRef>
              <c:f>Sheet1!$B$1:$E$1</c:f>
              <c:strCache>
                <c:ptCount val="4"/>
                <c:pt idx="0">
                  <c:v>2017 г (план)</c:v>
                </c:pt>
                <c:pt idx="1">
                  <c:v>2018 г (прогноз)</c:v>
                </c:pt>
                <c:pt idx="2">
                  <c:v>2019 г (прогноз)</c:v>
                </c:pt>
                <c:pt idx="3">
                  <c:v>2020 г (прогноз)</c:v>
                </c:pt>
              </c:strCache>
            </c:strRef>
          </c:cat>
          <c:val>
            <c:numRef>
              <c:f>Sheet1!$B$4:$E$4</c:f>
              <c:numCache>
                <c:formatCode>#,##0.0</c:formatCode>
                <c:ptCount val="4"/>
                <c:pt idx="0">
                  <c:v>2700.2</c:v>
                </c:pt>
                <c:pt idx="1">
                  <c:v>1584.5</c:v>
                </c:pt>
                <c:pt idx="2">
                  <c:v>1124.8</c:v>
                </c:pt>
                <c:pt idx="3">
                  <c:v>1129</c:v>
                </c:pt>
              </c:numCache>
            </c:numRef>
          </c:val>
        </c:ser>
        <c:dLbls>
          <c:showVal val="1"/>
        </c:dLbls>
        <c:gapDepth val="0"/>
        <c:shape val="box"/>
        <c:axId val="111190784"/>
        <c:axId val="111192320"/>
        <c:axId val="0"/>
      </c:bar3DChart>
      <c:catAx>
        <c:axId val="111190784"/>
        <c:scaling>
          <c:orientation val="minMax"/>
        </c:scaling>
        <c:axPos val="b"/>
        <c:numFmt formatCode="General" sourceLinked="1"/>
        <c:tickLblPos val="low"/>
        <c:spPr>
          <a:ln w="247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7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1192320"/>
        <c:crosses val="autoZero"/>
        <c:auto val="1"/>
        <c:lblAlgn val="ctr"/>
        <c:lblOffset val="100"/>
        <c:tickLblSkip val="1"/>
        <c:tickMarkSkip val="1"/>
      </c:catAx>
      <c:valAx>
        <c:axId val="111192320"/>
        <c:scaling>
          <c:orientation val="minMax"/>
        </c:scaling>
        <c:axPos val="l"/>
        <c:majorGridlines>
          <c:spPr>
            <a:ln w="2478">
              <a:solidFill>
                <a:schemeClr val="tx1"/>
              </a:solidFill>
              <a:prstDash val="solid"/>
            </a:ln>
          </c:spPr>
        </c:majorGridlines>
        <c:numFmt formatCode="#,##0.0" sourceLinked="1"/>
        <c:tickLblPos val="nextTo"/>
        <c:spPr>
          <a:ln w="247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66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1190784"/>
        <c:crosses val="autoZero"/>
        <c:crossBetween val="between"/>
      </c:valAx>
      <c:spPr>
        <a:noFill/>
        <a:ln w="19825">
          <a:noFill/>
        </a:ln>
      </c:spPr>
    </c:plotArea>
    <c:legend>
      <c:legendPos val="r"/>
      <c:layout>
        <c:manualLayout>
          <c:xMode val="edge"/>
          <c:yMode val="edge"/>
          <c:x val="0.67915690866510581"/>
          <c:y val="0.25593220338983075"/>
          <c:w val="0.31733021077283391"/>
          <c:h val="0.39661016949152555"/>
        </c:manualLayout>
      </c:layout>
      <c:spPr>
        <a:solidFill>
          <a:schemeClr val="bg1"/>
        </a:solidFill>
        <a:ln w="2478">
          <a:solidFill>
            <a:schemeClr val="tx1"/>
          </a:solidFill>
          <a:prstDash val="solid"/>
        </a:ln>
      </c:spPr>
      <c:txPr>
        <a:bodyPr/>
        <a:lstStyle/>
        <a:p>
          <a:pPr>
            <a:defRPr sz="1003" b="1" i="0" u="none" strike="noStrike" baseline="0">
              <a:solidFill>
                <a:schemeClr val="tx1"/>
              </a:solidFill>
              <a:latin typeface="Vrinda"/>
              <a:ea typeface="Vrinda"/>
              <a:cs typeface="Vrinda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366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-8"/>
      <c:hPercent val="54"/>
      <c:rotY val="44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1684587813620096E-2"/>
          <c:y val="4.4150110375275928E-2"/>
          <c:w val="0.91517323775388315"/>
          <c:h val="0.6710816777041948"/>
        </c:manualLayout>
      </c:layout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Доходы от аренды имущества</c:v>
                </c:pt>
              </c:strCache>
            </c:strRef>
          </c:tx>
          <c:spPr>
            <a:solidFill>
              <a:srgbClr val="003300"/>
            </a:solidFill>
            <a:ln w="11156">
              <a:solidFill>
                <a:schemeClr val="tx1"/>
              </a:solidFill>
              <a:prstDash val="solid"/>
            </a:ln>
          </c:spPr>
          <c:cat>
            <c:strRef>
              <c:f>Sheet1!$A$2:$A$5</c:f>
              <c:strCache>
                <c:ptCount val="4"/>
                <c:pt idx="0">
                  <c:v>2017 год (оценка)</c:v>
                </c:pt>
                <c:pt idx="1">
                  <c:v>2018 год (прогноз) </c:v>
                </c:pt>
                <c:pt idx="2">
                  <c:v>2019 год (прогноз) </c:v>
                </c:pt>
                <c:pt idx="3">
                  <c:v>2020 год (прогноз) </c:v>
                </c:pt>
              </c:strCache>
            </c:strRef>
          </c:cat>
          <c:val>
            <c:numRef>
              <c:f>Sheet1!$B$2:$B$5</c:f>
              <c:numCache>
                <c:formatCode>#,##0.0</c:formatCode>
                <c:ptCount val="4"/>
                <c:pt idx="0">
                  <c:v>58.6</c:v>
                </c:pt>
                <c:pt idx="1">
                  <c:v>39.200000000000003</c:v>
                </c:pt>
                <c:pt idx="2">
                  <c:v>40.799999999999997</c:v>
                </c:pt>
                <c:pt idx="3">
                  <c:v>42.4</c:v>
                </c:pt>
              </c:numCache>
            </c:numRef>
          </c:val>
        </c:ser>
        <c:ser>
          <c:idx val="4"/>
          <c:order val="1"/>
          <c:tx>
            <c:strRef>
              <c:f>Sheet1!$C$1</c:f>
              <c:strCache>
                <c:ptCount val="1"/>
                <c:pt idx="0">
                  <c:v>Прочие </c:v>
                </c:pt>
              </c:strCache>
            </c:strRef>
          </c:tx>
          <c:spPr>
            <a:solidFill>
              <a:srgbClr val="00FF00"/>
            </a:solidFill>
            <a:ln w="11156">
              <a:solidFill>
                <a:schemeClr val="tx1"/>
              </a:solidFill>
              <a:prstDash val="solid"/>
            </a:ln>
          </c:spPr>
          <c:cat>
            <c:strRef>
              <c:f>Sheet1!$A$2:$A$5</c:f>
              <c:strCache>
                <c:ptCount val="4"/>
                <c:pt idx="0">
                  <c:v>2017 год (оценка)</c:v>
                </c:pt>
                <c:pt idx="1">
                  <c:v>2018 год (прогноз) </c:v>
                </c:pt>
                <c:pt idx="2">
                  <c:v>2019 год (прогноз) </c:v>
                </c:pt>
                <c:pt idx="3">
                  <c:v>2020 год (прогноз) </c:v>
                </c:pt>
              </c:strCache>
            </c:strRef>
          </c:cat>
          <c:val>
            <c:numRef>
              <c:f>Sheet1!$C$2:$C$5</c:f>
              <c:numCache>
                <c:formatCode>#,##0.0</c:formatCode>
                <c:ptCount val="4"/>
                <c:pt idx="0">
                  <c:v>0</c:v>
                </c:pt>
                <c:pt idx="1">
                  <c:v>4</c:v>
                </c:pt>
                <c:pt idx="2">
                  <c:v>4</c:v>
                </c:pt>
                <c:pt idx="3">
                  <c:v>4.2</c:v>
                </c:pt>
              </c:numCache>
            </c:numRef>
          </c:val>
        </c:ser>
        <c:gapDepth val="0"/>
        <c:shape val="box"/>
        <c:axId val="111692032"/>
        <c:axId val="111755264"/>
        <c:axId val="0"/>
      </c:bar3DChart>
      <c:catAx>
        <c:axId val="111692032"/>
        <c:scaling>
          <c:orientation val="minMax"/>
        </c:scaling>
        <c:axPos val="b"/>
        <c:numFmt formatCode="General" sourceLinked="1"/>
        <c:tickLblPos val="low"/>
        <c:spPr>
          <a:ln w="2789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8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1755264"/>
        <c:crosses val="autoZero"/>
        <c:auto val="1"/>
        <c:lblAlgn val="ctr"/>
        <c:lblOffset val="100"/>
        <c:tickMarkSkip val="1"/>
      </c:catAx>
      <c:valAx>
        <c:axId val="111755264"/>
        <c:scaling>
          <c:orientation val="minMax"/>
        </c:scaling>
        <c:axPos val="l"/>
        <c:majorGridlines>
          <c:spPr>
            <a:ln w="2789">
              <a:solidFill>
                <a:schemeClr val="tx1"/>
              </a:solidFill>
              <a:prstDash val="solid"/>
            </a:ln>
          </c:spPr>
        </c:majorGridlines>
        <c:numFmt formatCode="#,##0.0" sourceLinked="1"/>
        <c:tickLblPos val="nextTo"/>
        <c:spPr>
          <a:ln w="1115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81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169203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11156">
            <a:solidFill>
              <a:schemeClr val="tx1"/>
            </a:solidFill>
            <a:prstDash val="solid"/>
          </a:ln>
        </c:spPr>
        <c:txPr>
          <a:bodyPr/>
          <a:lstStyle/>
          <a:p>
            <a:pPr rtl="0">
              <a:defRPr sz="1054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</c:dTable>
      <c:spPr>
        <a:noFill/>
        <a:ln w="22311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559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hPercent val="53"/>
      <c:depthPercent val="100"/>
      <c:rAngAx val="1"/>
    </c:view3D>
    <c:floor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spPr>
        <a:noFill/>
        <a:ln w="12700">
          <a:solidFill>
            <a:schemeClr val="tx1"/>
          </a:solidFill>
          <a:prstDash val="solid"/>
        </a:ln>
      </c:spPr>
    </c:sideWall>
    <c:backWall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24824355971896961"/>
          <c:y val="3.4408602150537634E-2"/>
          <c:w val="0.74004683840749463"/>
          <c:h val="0.62365591397849507"/>
        </c:manualLayout>
      </c:layout>
      <c:bar3DChart>
        <c:barDir val="col"/>
        <c:grouping val="clustered"/>
        <c:ser>
          <c:idx val="2"/>
          <c:order val="0"/>
          <c:tx>
            <c:strRef>
              <c:f>Sheet1!$B$1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hlink"/>
            </a:solidFill>
            <a:ln w="10980">
              <a:solidFill>
                <a:srgbClr val="000000"/>
              </a:solidFill>
              <a:prstDash val="solid"/>
            </a:ln>
          </c:spPr>
          <c:cat>
            <c:strRef>
              <c:f>Sheet1!$A$2:$A$5</c:f>
              <c:strCache>
                <c:ptCount val="4"/>
                <c:pt idx="0">
                  <c:v>2017 год (оценка)</c:v>
                </c:pt>
                <c:pt idx="1">
                  <c:v>2018 год (прогноз)</c:v>
                </c:pt>
                <c:pt idx="2">
                  <c:v>2019 год (прогноз)</c:v>
                </c:pt>
                <c:pt idx="3">
                  <c:v>2020 год (прогноз)</c:v>
                </c:pt>
              </c:strCache>
            </c:strRef>
          </c:cat>
          <c:val>
            <c:numRef>
              <c:f>Sheet1!$B$2:$B$5</c:f>
              <c:numCache>
                <c:formatCode>#,##0.0</c:formatCode>
                <c:ptCount val="4"/>
                <c:pt idx="0">
                  <c:v>2700.2</c:v>
                </c:pt>
                <c:pt idx="1">
                  <c:v>1584.5</c:v>
                </c:pt>
                <c:pt idx="2">
                  <c:v>1124.8</c:v>
                </c:pt>
                <c:pt idx="3">
                  <c:v>1129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chemeClr val="accent2"/>
            </a:solidFill>
            <a:ln w="10980">
              <a:solidFill>
                <a:schemeClr val="tx1"/>
              </a:solidFill>
              <a:prstDash val="solid"/>
            </a:ln>
          </c:spPr>
          <c:cat>
            <c:strRef>
              <c:f>Sheet1!$A$2:$A$5</c:f>
              <c:strCache>
                <c:ptCount val="4"/>
                <c:pt idx="0">
                  <c:v>2017 год (оценка)</c:v>
                </c:pt>
                <c:pt idx="1">
                  <c:v>2018 год (прогноз)</c:v>
                </c:pt>
                <c:pt idx="2">
                  <c:v>2019 год (прогноз)</c:v>
                </c:pt>
                <c:pt idx="3">
                  <c:v>2020 год (прогноз)</c:v>
                </c:pt>
              </c:strCache>
            </c:strRef>
          </c:cat>
          <c:val>
            <c:numRef>
              <c:f>Sheet1!$C$2:$C$5</c:f>
              <c:numCache>
                <c:formatCode>#,##0.0</c:formatCode>
                <c:ptCount val="4"/>
                <c:pt idx="0">
                  <c:v>2470.1</c:v>
                </c:pt>
                <c:pt idx="1">
                  <c:v>1246.2</c:v>
                </c:pt>
                <c:pt idx="2">
                  <c:v>754</c:v>
                </c:pt>
                <c:pt idx="3">
                  <c:v>738.6</c:v>
                </c:pt>
              </c:numCache>
            </c:numRef>
          </c:val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spPr>
            <a:solidFill>
              <a:schemeClr val="folHlink"/>
            </a:solidFill>
            <a:ln w="10980">
              <a:solidFill>
                <a:schemeClr val="tx1"/>
              </a:solidFill>
              <a:prstDash val="solid"/>
            </a:ln>
          </c:spPr>
          <c:cat>
            <c:strRef>
              <c:f>Sheet1!$A$2:$A$5</c:f>
              <c:strCache>
                <c:ptCount val="4"/>
                <c:pt idx="0">
                  <c:v>2017 год (оценка)</c:v>
                </c:pt>
                <c:pt idx="1">
                  <c:v>2018 год (прогноз)</c:v>
                </c:pt>
                <c:pt idx="2">
                  <c:v>2019 год (прогноз)</c:v>
                </c:pt>
                <c:pt idx="3">
                  <c:v>2020 год (прогноз)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230.1</c:v>
                </c:pt>
                <c:pt idx="1">
                  <c:v>338.3</c:v>
                </c:pt>
                <c:pt idx="2">
                  <c:v>370.8</c:v>
                </c:pt>
                <c:pt idx="3">
                  <c:v>390.4</c:v>
                </c:pt>
              </c:numCache>
            </c:numRef>
          </c:val>
        </c:ser>
        <c:gapDepth val="0"/>
        <c:shape val="box"/>
        <c:axId val="116743552"/>
        <c:axId val="116745344"/>
        <c:axId val="0"/>
      </c:bar3DChart>
      <c:catAx>
        <c:axId val="116743552"/>
        <c:scaling>
          <c:orientation val="minMax"/>
        </c:scaling>
        <c:axPos val="b"/>
        <c:numFmt formatCode="General" sourceLinked="1"/>
        <c:tickLblPos val="low"/>
        <c:spPr>
          <a:ln w="1098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37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6745344"/>
        <c:crosses val="autoZero"/>
        <c:auto val="1"/>
        <c:lblAlgn val="ctr"/>
        <c:lblOffset val="100"/>
        <c:tickLblSkip val="1"/>
        <c:tickMarkSkip val="1"/>
      </c:catAx>
      <c:valAx>
        <c:axId val="116745344"/>
        <c:scaling>
          <c:orientation val="minMax"/>
        </c:scaling>
        <c:axPos val="l"/>
        <c:majorGridlines>
          <c:spPr>
            <a:ln w="2745">
              <a:solidFill>
                <a:schemeClr val="tx1"/>
              </a:solidFill>
              <a:prstDash val="solid"/>
            </a:ln>
          </c:spPr>
        </c:majorGridlines>
        <c:numFmt formatCode="#,##0.0" sourceLinked="1"/>
        <c:tickLblPos val="nextTo"/>
        <c:spPr>
          <a:ln w="274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37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116743552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2745">
            <a:solidFill>
              <a:schemeClr val="tx1"/>
            </a:solidFill>
            <a:prstDash val="solid"/>
          </a:ln>
        </c:spPr>
        <c:txPr>
          <a:bodyPr/>
          <a:lstStyle/>
          <a:p>
            <a:pPr rtl="0">
              <a:defRPr sz="1037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</c:dTable>
      <c:spPr>
        <a:noFill/>
        <a:ln w="21960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3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0"/>
    </c:view3D>
    <c:plotArea>
      <c:layout>
        <c:manualLayout>
          <c:layoutTarget val="inner"/>
          <c:xMode val="edge"/>
          <c:yMode val="edge"/>
          <c:x val="0.29083094555873928"/>
          <c:y val="0.37117903930131002"/>
          <c:w val="0.4183381088825216"/>
          <c:h val="0.255458515283843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1504">
              <a:solidFill>
                <a:schemeClr val="tx1"/>
              </a:solidFill>
              <a:prstDash val="solid"/>
            </a:ln>
          </c:spPr>
          <c:explosion val="25"/>
          <c:dPt>
            <c:idx val="1"/>
            <c:spPr>
              <a:solidFill>
                <a:schemeClr val="accent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chemeClr val="hlink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chemeClr val="folHlink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4"/>
            <c:spPr>
              <a:solidFill>
                <a:schemeClr val="bg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5"/>
            <c:spPr>
              <a:solidFill>
                <a:schemeClr val="tx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6.5211351434504752E-2"/>
                  <c:y val="-0.1879011399787896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-0.14931658819478244"/>
                  <c:y val="7.6184996646041767E-2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4.8681518617031709E-3"/>
                  <c:y val="-0.15222075334541621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-7.9508300983553257E-2"/>
                  <c:y val="-0.16943343068728053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7.1904619460896879E-2"/>
                  <c:y val="-2.319677385209034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1.3733175955191829E-2"/>
                  <c:y val="-0.1500679325684606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6.2447067905215099E-2"/>
                  <c:y val="-0.18817911233431345"/>
                </c:manualLayout>
              </c:layout>
              <c:dLblPos val="bestFit"/>
              <c:showCatName val="1"/>
              <c:showPercent val="1"/>
            </c:dLbl>
            <c:dLbl>
              <c:idx val="7"/>
              <c:numFmt formatCode="0.0%" sourceLinked="0"/>
              <c:spPr>
                <a:noFill/>
                <a:ln w="23008">
                  <a:noFill/>
                </a:ln>
              </c:spPr>
              <c:txPr>
                <a:bodyPr/>
                <a:lstStyle/>
                <a:p>
                  <a:pPr>
                    <a:defRPr sz="793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</c:dLbl>
            <c:numFmt formatCode="0.0%" sourceLinked="0"/>
            <c:spPr>
              <a:noFill/>
              <a:ln w="23008">
                <a:noFill/>
              </a:ln>
            </c:spPr>
            <c:txPr>
              <a:bodyPr/>
              <a:lstStyle/>
              <a:p>
                <a:pPr>
                  <a:defRPr sz="793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Sheet1!$B$1:$H$1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  <c:pt idx="4">
                  <c:v>Социальная политика</c:v>
                </c:pt>
                <c:pt idx="5">
                  <c:v>дорожный фонд</c:v>
                </c:pt>
                <c:pt idx="6">
                  <c:v>обслуживание муниципального долга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>
                  <c:v>1037.5999999999999</c:v>
                </c:pt>
                <c:pt idx="1">
                  <c:v>62.9</c:v>
                </c:pt>
                <c:pt idx="2">
                  <c:v>220.1</c:v>
                </c:pt>
                <c:pt idx="3">
                  <c:v>507.2</c:v>
                </c:pt>
                <c:pt idx="4">
                  <c:v>94.4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</c:pie3DChart>
      <c:spPr>
        <a:noFill/>
        <a:ln w="11504">
          <a:solidFill>
            <a:schemeClr val="tx1"/>
          </a:solidFill>
          <a:prstDash val="solid"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79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0"/>
    </c:view3D>
    <c:plotArea>
      <c:layout>
        <c:manualLayout>
          <c:layoutTarget val="inner"/>
          <c:xMode val="edge"/>
          <c:yMode val="edge"/>
          <c:x val="0.29083094555873928"/>
          <c:y val="0.37254901960784337"/>
          <c:w val="0.4183381088825216"/>
          <c:h val="0.25490196078431382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1504">
              <a:solidFill>
                <a:schemeClr val="tx1"/>
              </a:solidFill>
              <a:prstDash val="solid"/>
            </a:ln>
          </c:spPr>
          <c:explosion val="25"/>
          <c:dPt>
            <c:idx val="1"/>
            <c:spPr>
              <a:solidFill>
                <a:schemeClr val="accent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chemeClr val="hlink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chemeClr val="folHlink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4"/>
            <c:spPr>
              <a:solidFill>
                <a:schemeClr val="bg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5"/>
            <c:spPr>
              <a:solidFill>
                <a:schemeClr val="tx2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1504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5.9214856697639075E-2"/>
                  <c:y val="-0.19875420062393526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-0.13899308469630425"/>
                  <c:y val="0.1209789562886126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-1.7507064623882389E-2"/>
                  <c:y val="-0.1204273083190216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-8.7357092409133544E-2"/>
                  <c:y val="-0.13755150324852511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6.9832958907906584E-2"/>
                  <c:y val="-2.5549225572537852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2.6627158763214677E-2"/>
                  <c:y val="-0.15188069280072455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6.2445106552044841E-2"/>
                  <c:y val="-0.18771742459237623"/>
                </c:manualLayout>
              </c:layout>
              <c:dLblPos val="bestFit"/>
              <c:showCatName val="1"/>
              <c:showPercent val="1"/>
            </c:dLbl>
            <c:dLbl>
              <c:idx val="7"/>
              <c:numFmt formatCode="0.0%" sourceLinked="0"/>
              <c:spPr>
                <a:noFill/>
                <a:ln w="23008">
                  <a:noFill/>
                </a:ln>
              </c:spPr>
              <c:txPr>
                <a:bodyPr/>
                <a:lstStyle/>
                <a:p>
                  <a:pPr>
                    <a:defRPr sz="793" b="1" i="0" u="none" strike="noStrike" baseline="0">
                      <a:solidFill>
                        <a:schemeClr val="tx1"/>
                      </a:solidFill>
                      <a:latin typeface="Arial"/>
                      <a:ea typeface="Arial"/>
                      <a:cs typeface="Arial"/>
                    </a:defRPr>
                  </a:pPr>
                  <a:endParaRPr lang="ru-RU"/>
                </a:p>
              </c:txPr>
            </c:dLbl>
            <c:numFmt formatCode="0.0%" sourceLinked="0"/>
            <c:spPr>
              <a:noFill/>
              <a:ln w="23008">
                <a:noFill/>
              </a:ln>
            </c:spPr>
            <c:txPr>
              <a:bodyPr/>
              <a:lstStyle/>
              <a:p>
                <a:pPr>
                  <a:defRPr sz="793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Sheet1!$B$1:$H$1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Жилищно-коммунальное хозяйство</c:v>
                </c:pt>
                <c:pt idx="3">
                  <c:v>Культура, кинематография</c:v>
                </c:pt>
                <c:pt idx="4">
                  <c:v>Социальная политика</c:v>
                </c:pt>
                <c:pt idx="5">
                  <c:v>дорожный фонд</c:v>
                </c:pt>
                <c:pt idx="6">
                  <c:v>обслуживание муниципального долга</c:v>
                </c:pt>
              </c:strCache>
            </c:strRef>
          </c:cat>
          <c:val>
            <c:numRef>
              <c:f>Sheet1!$B$2:$H$2</c:f>
              <c:numCache>
                <c:formatCode>General</c:formatCode>
                <c:ptCount val="7"/>
                <c:pt idx="0" formatCode="#,##0">
                  <c:v>1040</c:v>
                </c:pt>
                <c:pt idx="1">
                  <c:v>65.2</c:v>
                </c:pt>
                <c:pt idx="2">
                  <c:v>228.7</c:v>
                </c:pt>
                <c:pt idx="3">
                  <c:v>527</c:v>
                </c:pt>
                <c:pt idx="4">
                  <c:v>97.9</c:v>
                </c:pt>
                <c:pt idx="6">
                  <c:v>3</c:v>
                </c:pt>
              </c:numCache>
            </c:numRef>
          </c:val>
        </c:ser>
      </c:pie3DChart>
      <c:spPr>
        <a:noFill/>
        <a:ln w="11504">
          <a:solidFill>
            <a:schemeClr val="tx1"/>
          </a:solidFill>
          <a:prstDash val="solid"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79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98968-4EE7-4083-B7C4-8D6EFA82931C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7D74C-551F-45FA-A47E-8043F1F5E6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765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A890C-A896-434E-B66E-1975B0A95225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3852-6300-460B-8D7F-3A08DF3974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817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235F-1093-424F-B498-502BE10683A1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21B0C-AF44-43D3-8D15-62D7E8C2E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9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08D2E-A81D-4AC5-8BDD-154626233FD3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75379-7B80-45E7-9C34-19A90DE4A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584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76C14-96E0-4959-A417-BE079ED6E666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16403-3BFD-4FCA-924B-31229C3196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968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70F2-223C-4966-B461-D417256FECDB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49EB0-198B-4ACA-9072-0CA8239C7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2503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2EA6-A3F9-4640-B377-6883B22D0250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F6439-8164-4C97-BAF7-96802299D0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1061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804F1-2863-4514-BBCD-BA1505BE4391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64762-0258-4DDD-9083-A43228DE95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9045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516438" y="993775"/>
            <a:ext cx="1846262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C1E86-5EE8-4B9B-B5C9-7563008E7CF5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8D297-5544-4033-A988-2A8A7269A5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896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CBF0E-CCF8-453E-B4B8-7A179F559F21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AEB98-54B2-44B4-BE95-F3B6873A39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6310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75C38-8B5B-4323-8230-A1230F261F90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7DBCE-E2B7-47D3-8921-E650149C87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5031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B7659-98EA-485A-A0EA-74BA3FC48592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01852-3C3C-4E55-991D-64EEC65E8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0201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DEC99-894D-4180-950B-F1CF0377F2D6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0974-A38A-4CA8-B4AA-748085B6A4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457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1778B-D56B-427F-961A-E467178043A9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01816-B8B4-4D62-B950-872D8F085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4215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bg2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113" y="4941888"/>
            <a:ext cx="611187" cy="611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400" y="482600"/>
            <a:ext cx="598488" cy="904875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475" y="1887538"/>
            <a:ext cx="609600" cy="60960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588" y="282575"/>
            <a:ext cx="1128712" cy="11287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775" y="1327150"/>
            <a:ext cx="608013" cy="6080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525" y="5611813"/>
            <a:ext cx="738188" cy="738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588" y="4927600"/>
            <a:ext cx="738187" cy="7381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9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1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A30923-3346-4D3A-9B4F-3764403A72B1}" type="datetimeFigureOut">
              <a:rPr lang="ru-RU"/>
              <a:pPr>
                <a:defRPr/>
              </a:pPr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02C363-2978-4F71-B5DC-90A9BBF8C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3988" y="2698750"/>
            <a:ext cx="468312" cy="4683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663" y="3167063"/>
            <a:ext cx="458787" cy="4587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7" r:id="rId9"/>
    <p:sldLayoutId id="2147483952" r:id="rId10"/>
    <p:sldLayoutId id="2147483953" r:id="rId11"/>
    <p:sldLayoutId id="2147483954" r:id="rId12"/>
    <p:sldLayoutId id="2147483955" r:id="rId13"/>
    <p:sldLayoutId id="2147483956" r:id="rId1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1009650" y="115888"/>
            <a:ext cx="7116763" cy="1009650"/>
          </a:xfrm>
        </p:spPr>
        <p:txBody>
          <a:bodyPr/>
          <a:lstStyle/>
          <a:p>
            <a:pPr algn="ctr" eaLnBrk="1" hangingPunct="1"/>
            <a:r>
              <a:rPr lang="ru-RU" altLang="ru-RU" sz="3600" b="1" smtClean="0">
                <a:solidFill>
                  <a:srgbClr val="660066"/>
                </a:solidFill>
                <a:cs typeface="Trebuchet MS" pitchFamily="34" charset="0"/>
              </a:rPr>
              <a:t>БЮДЖЕТ для граждан</a:t>
            </a: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650" y="4776788"/>
            <a:ext cx="7116763" cy="862012"/>
          </a:xfrm>
        </p:spPr>
        <p:txBody>
          <a:bodyPr/>
          <a:lstStyle/>
          <a:p>
            <a:pPr algn="ctr" eaLnBrk="1" hangingPunct="1">
              <a:lnSpc>
                <a:spcPct val="60000"/>
              </a:lnSpc>
            </a:pPr>
            <a:r>
              <a:rPr lang="ru-RU" altLang="ru-RU" sz="1100" b="1" dirty="0" smtClean="0">
                <a:solidFill>
                  <a:srgbClr val="800000"/>
                </a:solidFill>
              </a:rPr>
              <a:t>БЮДЖЕТ </a:t>
            </a:r>
            <a:r>
              <a:rPr lang="en-US" altLang="ru-RU" sz="1100" b="1" dirty="0" smtClean="0">
                <a:solidFill>
                  <a:srgbClr val="800000"/>
                </a:solidFill>
              </a:rPr>
              <a:t> </a:t>
            </a:r>
            <a:r>
              <a:rPr lang="ru-RU" altLang="ru-RU" sz="1100" b="1" dirty="0" smtClean="0">
                <a:solidFill>
                  <a:srgbClr val="800000"/>
                </a:solidFill>
                <a:latin typeface="Arial" charset="0"/>
              </a:rPr>
              <a:t>СПАССКОГО </a:t>
            </a:r>
            <a:r>
              <a:rPr lang="ru-RU" altLang="ru-RU" sz="1100" b="1" dirty="0" smtClean="0">
                <a:solidFill>
                  <a:srgbClr val="800000"/>
                </a:solidFill>
                <a:latin typeface="Arial" charset="0"/>
              </a:rPr>
              <a:t>С</a:t>
            </a:r>
            <a:r>
              <a:rPr lang="ru-RU" altLang="ru-RU" sz="1100" b="1" dirty="0" smtClean="0">
                <a:solidFill>
                  <a:srgbClr val="800000"/>
                </a:solidFill>
              </a:rPr>
              <a:t>ЕЛЬСКОГО </a:t>
            </a:r>
            <a:r>
              <a:rPr lang="ru-RU" altLang="ru-RU" sz="1100" b="1" dirty="0" smtClean="0">
                <a:solidFill>
                  <a:srgbClr val="800000"/>
                </a:solidFill>
              </a:rPr>
              <a:t>ПОСЕЛЕНИЯ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dirty="0" smtClean="0">
                <a:solidFill>
                  <a:srgbClr val="800000"/>
                </a:solidFill>
              </a:rPr>
              <a:t>БОЛЬШЕИГНАТОВСКОГО МУНИЦИПАЛЬНОГО РАЙОНА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dirty="0" smtClean="0">
                <a:solidFill>
                  <a:srgbClr val="800000"/>
                </a:solidFill>
              </a:rPr>
              <a:t> РЕСПУБЛИКИ МОРДОВИЯ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dirty="0" smtClean="0">
                <a:solidFill>
                  <a:srgbClr val="800000"/>
                </a:solidFill>
              </a:rPr>
              <a:t>НА 2018 ГОД И ПЛАНОВЫЙ ПЕРИОД 2019 И 2020 ГОДОВ</a:t>
            </a:r>
          </a:p>
        </p:txBody>
      </p:sp>
      <p:pic>
        <p:nvPicPr>
          <p:cNvPr id="3076" name="Picture 9" descr="https://mw2.google.com/mw-panoramio/photos/medium/54096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341438"/>
            <a:ext cx="5113338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5973" y="260648"/>
            <a:ext cx="7972054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ЧТО ТАКОЕ БЮДЖЕТ?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23850" y="1865313"/>
            <a:ext cx="295275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charset="0"/>
              </a:rPr>
              <a:t>ДОХОДЫ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это поступающие в бюджет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денежные средства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(налоги юридических и физических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лиц, административные платежи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и сборы, безвозмездные поступления </a:t>
            </a:r>
          </a:p>
        </p:txBody>
      </p:sp>
      <p:pic>
        <p:nvPicPr>
          <p:cNvPr id="4100" name="Picture 9" descr="https://om-saratov.ru/files/pages/5044/1382429461general_pages_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341438"/>
            <a:ext cx="31686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11"/>
          <p:cNvSpPr txBox="1">
            <a:spLocks noChangeArrowheads="1"/>
          </p:cNvSpPr>
          <p:nvPr/>
        </p:nvSpPr>
        <p:spPr bwMode="auto">
          <a:xfrm>
            <a:off x="6516688" y="1936750"/>
            <a:ext cx="251936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charset="0"/>
              </a:rPr>
              <a:t>РАСХОДЫ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это выплачиваемые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из бюджета денежные средства (социальные выплаты,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содержание учреждений культуры и другие)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>
                <a:latin typeface="Arial" charset="0"/>
              </a:rPr>
              <a:t> </a:t>
            </a:r>
          </a:p>
        </p:txBody>
      </p:sp>
      <p:sp>
        <p:nvSpPr>
          <p:cNvPr id="4102" name="Text Box 12"/>
          <p:cNvSpPr txBox="1">
            <a:spLocks noChangeArrowheads="1"/>
          </p:cNvSpPr>
          <p:nvPr/>
        </p:nvSpPr>
        <p:spPr bwMode="auto">
          <a:xfrm>
            <a:off x="395288" y="3808413"/>
            <a:ext cx="8280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3" name="Text Box 13"/>
          <p:cNvSpPr txBox="1">
            <a:spLocks noChangeArrowheads="1"/>
          </p:cNvSpPr>
          <p:nvPr/>
        </p:nvSpPr>
        <p:spPr bwMode="auto">
          <a:xfrm>
            <a:off x="323850" y="3644900"/>
            <a:ext cx="8569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charset="0"/>
              </a:rPr>
              <a:t>БЮДЖЕТ-форма образования и расходования денежных средств, предназначенных для финансового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charset="0"/>
              </a:rPr>
              <a:t>обеспечения задач и функций местного самоуправления</a:t>
            </a:r>
          </a:p>
        </p:txBody>
      </p:sp>
      <p:pic>
        <p:nvPicPr>
          <p:cNvPr id="4104" name="Picture 15" descr="http://www.gorod-ok.info/wp-content/uploads/2017/09/img_xwCdrh-300x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76700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16"/>
          <p:cNvSpPr txBox="1">
            <a:spLocks noChangeArrowheads="1"/>
          </p:cNvSpPr>
          <p:nvPr/>
        </p:nvSpPr>
        <p:spPr bwMode="auto">
          <a:xfrm>
            <a:off x="250825" y="4456113"/>
            <a:ext cx="2881313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превышение доходов над расходами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образует положительный остаток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бюджета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800000"/>
                </a:solidFill>
                <a:latin typeface="Arial" charset="0"/>
              </a:rPr>
              <a:t>ПРОФИЦИТ</a:t>
            </a:r>
          </a:p>
        </p:txBody>
      </p:sp>
      <p:sp>
        <p:nvSpPr>
          <p:cNvPr id="4106" name="Text Box 17"/>
          <p:cNvSpPr txBox="1">
            <a:spLocks noChangeArrowheads="1"/>
          </p:cNvSpPr>
          <p:nvPr/>
        </p:nvSpPr>
        <p:spPr bwMode="auto">
          <a:xfrm>
            <a:off x="6300788" y="4437063"/>
            <a:ext cx="2519362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если расходная часть бюджета превышает доходную, то бюджет формируется с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800000"/>
                </a:solidFill>
                <a:latin typeface="Arial" charset="0"/>
              </a:rPr>
              <a:t>ДЕФИЦИТОМ</a:t>
            </a:r>
          </a:p>
        </p:txBody>
      </p:sp>
      <p:sp>
        <p:nvSpPr>
          <p:cNvPr id="4107" name="Text Box 18"/>
          <p:cNvSpPr txBox="1">
            <a:spLocks noChangeArrowheads="1"/>
          </p:cNvSpPr>
          <p:nvPr/>
        </p:nvSpPr>
        <p:spPr bwMode="auto">
          <a:xfrm>
            <a:off x="179388" y="6021388"/>
            <a:ext cx="87137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charset="0"/>
              </a:rPr>
              <a:t>Сбалансированность бюджета по доходам и расходам – основополагающее требование,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charset="0"/>
              </a:rPr>
              <a:t>предъявляемое к органам, составляющим и утверждающим 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000066"/>
                </a:solidFill>
                <a:latin typeface="Arial" charset="0"/>
                <a:cs typeface="Trebuchet MS" pitchFamily="34" charset="0"/>
              </a:rPr>
              <a:t>ОСНОВНЫЕ ПАРАМЕТРЫ СОЦИАЛЬНО-ЭКОНОМИЧЕСКОГО РАЗВИТИЯ СПАССКОГО  СЕЛЬСКОГО ПОСЕЛЕНИЯ БОЛЬШЕИГНАТОВСКОГО МУНИЦИПАЛЬНОГО РАЙОНА</a:t>
            </a:r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>
            <p:ph idx="1"/>
          </p:nvPr>
        </p:nvGraphicFramePr>
        <p:xfrm>
          <a:off x="323850" y="2205038"/>
          <a:ext cx="7504113" cy="4175570"/>
        </p:xfrm>
        <a:graphic>
          <a:graphicData uri="http://schemas.openxmlformats.org/drawingml/2006/table">
            <a:tbl>
              <a:tblPr/>
              <a:tblGrid>
                <a:gridCol w="2628900"/>
                <a:gridCol w="1182688"/>
                <a:gridCol w="1255712"/>
                <a:gridCol w="1212850"/>
                <a:gridCol w="1223963"/>
              </a:tblGrid>
              <a:tr h="518071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2017 год (план)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2018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2019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2020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Численность населения, (чел.)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655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622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619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614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97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Объем оборота розничной торговли во всех каналах реализации, тыс.руб.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20756,0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21918,0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22100,0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23150,0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Общая площадь введенного в эксплуатацию жилья с учетом индивидуального жилищного строительства, (кв.м.)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40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Объем закупок скота и птицы от сельскогохозяйственных организаций и крестьянских (фермерских) хозяйств, (тонн)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042988" y="620713"/>
            <a:ext cx="7124700" cy="923925"/>
          </a:xfrm>
        </p:spPr>
        <p:txBody>
          <a:bodyPr/>
          <a:lstStyle/>
          <a:p>
            <a:pPr algn="ctr" eaLnBrk="1" hangingPunct="1"/>
            <a:r>
              <a:rPr lang="ru-RU" altLang="ru-RU" sz="2000" dirty="0" smtClean="0">
                <a:solidFill>
                  <a:srgbClr val="800000"/>
                </a:solidFill>
                <a:cs typeface="Trebuchet MS" pitchFamily="34" charset="0"/>
              </a:rPr>
              <a:t>Прогноз бюджета Спасского сельского поселения </a:t>
            </a:r>
            <a:r>
              <a:rPr lang="ru-RU" altLang="ru-RU" sz="2000" dirty="0" err="1" smtClean="0">
                <a:solidFill>
                  <a:srgbClr val="800000"/>
                </a:solidFill>
                <a:cs typeface="Trebuchet MS" pitchFamily="34" charset="0"/>
              </a:rPr>
              <a:t>Большеигнатовского</a:t>
            </a:r>
            <a:r>
              <a:rPr lang="ru-RU" altLang="ru-RU" sz="2000" dirty="0" smtClean="0">
                <a:solidFill>
                  <a:srgbClr val="800000"/>
                </a:solidFill>
                <a:cs typeface="Trebuchet MS" pitchFamily="34" charset="0"/>
              </a:rPr>
              <a:t> муниципального района</a:t>
            </a:r>
            <a:br>
              <a:rPr lang="ru-RU" altLang="ru-RU" sz="2000" dirty="0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400" dirty="0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17661" name="Group 253"/>
          <p:cNvGraphicFramePr>
            <a:graphicFrameLocks noGrp="1"/>
          </p:cNvGraphicFramePr>
          <p:nvPr>
            <p:ph idx="1"/>
          </p:nvPr>
        </p:nvGraphicFramePr>
        <p:xfrm>
          <a:off x="323850" y="1806575"/>
          <a:ext cx="6859587" cy="4037016"/>
        </p:xfrm>
        <a:graphic>
          <a:graphicData uri="http://schemas.openxmlformats.org/drawingml/2006/table">
            <a:tbl>
              <a:tblPr/>
              <a:tblGrid>
                <a:gridCol w="2381250"/>
                <a:gridCol w="1022350"/>
                <a:gridCol w="1150937"/>
                <a:gridCol w="1154113"/>
                <a:gridCol w="1150937"/>
              </a:tblGrid>
              <a:tr h="452438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Показатель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План 2017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2018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2019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2020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Доходы,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3455,4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2340,8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1922,3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1959,3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том числе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налоговые и неналоговые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755,2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756,3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797,5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830,3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2700,2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1584,5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1129,0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Расходы,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3493,2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2378,6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1962,2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Дефицит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-41,5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  <a:t>Доходная часть бюджета Спасского сельского поселения </a:t>
            </a:r>
            <a:r>
              <a:rPr lang="ru-RU" altLang="ru-RU" sz="1800" b="1" dirty="0" err="1" smtClean="0">
                <a:solidFill>
                  <a:srgbClr val="800000"/>
                </a:solidFill>
                <a:cs typeface="Trebuchet MS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  <a:t> муниципального района Республики Мордовия</a:t>
            </a:r>
            <a:b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200" dirty="0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  <a:br>
              <a:rPr lang="ru-RU" altLang="ru-RU" sz="1200" dirty="0" smtClean="0">
                <a:solidFill>
                  <a:srgbClr val="800000"/>
                </a:solidFill>
                <a:cs typeface="Trebuchet MS" pitchFamily="34" charset="0"/>
              </a:rPr>
            </a:br>
            <a:endParaRPr lang="ru-RU" altLang="ru-RU" sz="1200" dirty="0" smtClean="0">
              <a:solidFill>
                <a:srgbClr val="800000"/>
              </a:solidFill>
              <a:cs typeface="Trebuchet MS" pitchFamily="34" charset="0"/>
            </a:endParaRP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4294967295"/>
          </p:nvPr>
        </p:nvGraphicFramePr>
        <p:xfrm>
          <a:off x="1231900" y="1773238"/>
          <a:ext cx="6427788" cy="4575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  <a:t>Структура доходов бюджета Спасского  сельского поселения </a:t>
            </a:r>
            <a:r>
              <a:rPr lang="ru-RU" altLang="ru-RU" sz="1600" b="1" dirty="0" err="1" smtClean="0">
                <a:solidFill>
                  <a:srgbClr val="000066"/>
                </a:solidFill>
                <a:cs typeface="Trebuchet MS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  <a:t/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  <a:t>муниципального района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  <a:t> в 2017-2020 годах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  <a:t>(тыс.рублей)</a:t>
            </a:r>
            <a:br>
              <a:rPr lang="ru-RU" altLang="ru-RU" sz="1600" b="1" dirty="0" smtClean="0">
                <a:solidFill>
                  <a:srgbClr val="000066"/>
                </a:solidFill>
                <a:cs typeface="Trebuchet MS" pitchFamily="34" charset="0"/>
              </a:rPr>
            </a:br>
            <a:endParaRPr lang="ru-RU" altLang="ru-RU" sz="1600" b="1" dirty="0" smtClean="0">
              <a:solidFill>
                <a:srgbClr val="000066"/>
              </a:solidFill>
              <a:cs typeface="Trebuchet MS" pitchFamily="34" charset="0"/>
            </a:endParaRPr>
          </a:p>
        </p:txBody>
      </p:sp>
      <p:graphicFrame>
        <p:nvGraphicFramePr>
          <p:cNvPr id="19708" name="Group 252"/>
          <p:cNvGraphicFramePr>
            <a:graphicFrameLocks noGrp="1"/>
          </p:cNvGraphicFramePr>
          <p:nvPr>
            <p:ph idx="1"/>
          </p:nvPr>
        </p:nvGraphicFramePr>
        <p:xfrm>
          <a:off x="323850" y="1806575"/>
          <a:ext cx="7216775" cy="4052890"/>
        </p:xfrm>
        <a:graphic>
          <a:graphicData uri="http://schemas.openxmlformats.org/drawingml/2006/table">
            <a:tbl>
              <a:tblPr/>
              <a:tblGrid>
                <a:gridCol w="2479675"/>
                <a:gridCol w="1254125"/>
                <a:gridCol w="1331913"/>
                <a:gridCol w="1143000"/>
                <a:gridCol w="1008062"/>
              </a:tblGrid>
              <a:tr h="446088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2017 год (оценка)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3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684,9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717,1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752,2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783,7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2700,2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1584,5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1 124,8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1 129,0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58,7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6"/>
          <p:cNvGraphicFramePr>
            <a:graphicFrameLocks noChangeAspect="1"/>
          </p:cNvGraphicFramePr>
          <p:nvPr/>
        </p:nvGraphicFramePr>
        <p:xfrm>
          <a:off x="-519113" y="-41275"/>
          <a:ext cx="10117138" cy="7016750"/>
        </p:xfrm>
        <a:graphic>
          <a:graphicData uri="http://schemas.openxmlformats.org/presentationml/2006/ole">
            <p:oleObj spid="_x0000_s9219" name="Worksheet" r:id="rId3" imgW="8839301" imgH="6019789" progId="Excel.Sheet.8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  <a:t>Неналоговые доходы бюджета </a:t>
            </a: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  <a:cs typeface="Trebuchet MS" pitchFamily="34" charset="0"/>
              </a:rPr>
              <a:t>Спасского</a:t>
            </a:r>
            <a: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  <a:t>муниципального района </a:t>
            </a:r>
            <a:b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  <a:t>в 2017-2020 годах</a:t>
            </a:r>
            <a:br>
              <a:rPr lang="ru-RU" altLang="ru-RU" sz="1600" b="1" dirty="0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dirty="0" smtClean="0">
                <a:solidFill>
                  <a:schemeClr val="bg1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042988" y="1916113"/>
          <a:ext cx="7097712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333300"/>
                </a:solidFill>
                <a:latin typeface="Arial" charset="0"/>
                <a:cs typeface="Trebuchet MS" pitchFamily="34" charset="0"/>
              </a:rPr>
              <a:t>МЕЖБЮДЖЕТНЫЕ ТРАНСФЕРТЫ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900113" y="4076700"/>
            <a:ext cx="7234237" cy="20891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2000" b="1" smtClean="0">
                <a:solidFill>
                  <a:schemeClr val="bg1"/>
                </a:solidFill>
              </a:rPr>
              <a:t>ПОСТУПЛЕНИЯ В БЮДЖЕТ ПОСЕЛЕНИЯ БЕЗВОЗМЕЗДНЫХ ПОСТУПЛЕНИЙ В ВИДЕ ДОТАЦИЙ, СУБСИДИЙ, СУБВЕНЦИЙ И ИНЫХ МЕЖБЮДЖЕТНЫХ ТРАНСФЕРТОВ ОТ БЮДЖЕТОВ ДРУГИХ УРОВНЕЙ НАЗЫВАЮТСЯ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2000" b="1" smtClean="0">
                <a:solidFill>
                  <a:srgbClr val="A50021"/>
                </a:solidFill>
              </a:rPr>
              <a:t>МЕЖБЮДЖЕТНЫМИ ТРАНСФЕРТАМИ</a:t>
            </a:r>
          </a:p>
        </p:txBody>
      </p:sp>
      <p:pic>
        <p:nvPicPr>
          <p:cNvPr id="11268" name="Picture 7" descr="https://dagzhkh.ru/images/2015/05/149-180x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557338"/>
            <a:ext cx="60483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  <a:t>БЕЗВОЗМЕЗДНЫЕ ПОСТУПЛЕНИЯ </a:t>
            </a:r>
            <a:r>
              <a:rPr lang="ru-RU" altLang="ru-RU" sz="1800" b="1" dirty="0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СПАССКОГО</a:t>
            </a:r>
            <a: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  <a:t> СЕЛЬСКОГО ПОСЕЛЕНИЯ В 2017-2020гг.</a:t>
            </a:r>
            <a:b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800" b="1" dirty="0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042988" y="1844675"/>
          <a:ext cx="7124700" cy="3916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cs typeface="Trebuchet MS" pitchFamily="34" charset="0"/>
              </a:rPr>
              <a:t>Расходы бюджета </a:t>
            </a:r>
            <a:r>
              <a:rPr lang="ru-RU" altLang="ru-RU" sz="1200" b="1" dirty="0" smtClean="0">
                <a:solidFill>
                  <a:srgbClr val="000000"/>
                </a:solidFill>
                <a:latin typeface="Arial" charset="0"/>
                <a:cs typeface="Trebuchet MS" pitchFamily="34" charset="0"/>
              </a:rPr>
              <a:t>Спасского </a:t>
            </a:r>
            <a:r>
              <a:rPr lang="ru-RU" altLang="ru-RU" sz="1200" b="1" dirty="0" smtClean="0">
                <a:solidFill>
                  <a:srgbClr val="000000"/>
                </a:solidFill>
                <a:cs typeface="Trebuchet MS" pitchFamily="34" charset="0"/>
              </a:rPr>
              <a:t>сельского поселения </a:t>
            </a:r>
            <a:r>
              <a:rPr lang="ru-RU" altLang="ru-RU" sz="1200" b="1" dirty="0" err="1" smtClean="0">
                <a:solidFill>
                  <a:srgbClr val="000000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200" b="1" dirty="0" smtClean="0">
                <a:solidFill>
                  <a:srgbClr val="000000"/>
                </a:solidFill>
                <a:cs typeface="Trebuchet MS" pitchFamily="34" charset="0"/>
              </a:rPr>
              <a:t> муниципального района по разделам классификации расходов </a:t>
            </a:r>
            <a:br>
              <a:rPr lang="ru-RU" altLang="ru-RU" sz="1200" b="1" dirty="0" smtClean="0">
                <a:solidFill>
                  <a:srgbClr val="000000"/>
                </a:solidFill>
                <a:cs typeface="Trebuchet MS" pitchFamily="34" charset="0"/>
              </a:rPr>
            </a:br>
            <a:r>
              <a:rPr lang="ru-RU" altLang="ru-RU" sz="1200" b="1" dirty="0" smtClean="0">
                <a:solidFill>
                  <a:srgbClr val="000000"/>
                </a:solidFill>
                <a:cs typeface="Trebuchet MS" pitchFamily="34" charset="0"/>
              </a:rPr>
              <a:t>в 2017-2020 годах</a:t>
            </a:r>
          </a:p>
        </p:txBody>
      </p:sp>
      <p:graphicFrame>
        <p:nvGraphicFramePr>
          <p:cNvPr id="17524" name="Group 116"/>
          <p:cNvGraphicFramePr>
            <a:graphicFrameLocks noGrp="1"/>
          </p:cNvGraphicFramePr>
          <p:nvPr>
            <p:ph idx="1"/>
          </p:nvPr>
        </p:nvGraphicFramePr>
        <p:xfrm>
          <a:off x="179388" y="1484313"/>
          <a:ext cx="7416800" cy="5718174"/>
        </p:xfrm>
        <a:graphic>
          <a:graphicData uri="http://schemas.openxmlformats.org/drawingml/2006/table">
            <a:tbl>
              <a:tblPr/>
              <a:tblGrid>
                <a:gridCol w="2465338"/>
                <a:gridCol w="1008042"/>
                <a:gridCol w="1279177"/>
                <a:gridCol w="1152105"/>
                <a:gridCol w="1512138"/>
              </a:tblGrid>
              <a:tr h="182920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Наименование расходов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2017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54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План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68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Расходы, всего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3493,2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2378,6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1962,2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2000,8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85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1062,5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1034,2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1037,6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1040,4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8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30,4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52,9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52,0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5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58,2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62,2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62,9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65,2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5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1,7</a:t>
                      </a: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07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(благоустройство)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103,0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209,6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220,1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228,7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Дорожный фонд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11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2210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943,3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507,2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527,0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63,3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39,7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25,8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26,3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59,4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91,4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94,4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97,9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 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3,84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39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8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dirty="0" smtClean="0">
                <a:solidFill>
                  <a:srgbClr val="800000"/>
                </a:solidFill>
                <a:cs typeface="Trebuchet MS" pitchFamily="34" charset="0"/>
              </a:rPr>
              <a:t>Расходы бюджета </a:t>
            </a:r>
            <a:r>
              <a:rPr lang="ru-RU" altLang="ru-RU" sz="1600" b="1" dirty="0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Спасского</a:t>
            </a:r>
            <a:r>
              <a:rPr lang="ru-RU" altLang="ru-RU" sz="1600" b="1" dirty="0" smtClean="0">
                <a:solidFill>
                  <a:srgbClr val="800000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600" b="1" dirty="0" err="1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600" b="1" dirty="0" smtClean="0">
                <a:solidFill>
                  <a:srgbClr val="800000"/>
                </a:solidFill>
                <a:cs typeface="Trebuchet MS" pitchFamily="34" charset="0"/>
              </a:rPr>
              <a:t> муниципального района </a:t>
            </a:r>
            <a:br>
              <a:rPr lang="ru-RU" altLang="ru-RU" sz="1600" b="1" dirty="0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600" b="1" dirty="0" smtClean="0">
                <a:solidFill>
                  <a:srgbClr val="800000"/>
                </a:solidFill>
                <a:cs typeface="Trebuchet MS" pitchFamily="34" charset="0"/>
              </a:rPr>
              <a:t>(на душу населения)</a:t>
            </a:r>
          </a:p>
        </p:txBody>
      </p:sp>
      <p:graphicFrame>
        <p:nvGraphicFramePr>
          <p:cNvPr id="19545" name="Group 89"/>
          <p:cNvGraphicFramePr>
            <a:graphicFrameLocks noGrp="1"/>
          </p:cNvGraphicFramePr>
          <p:nvPr>
            <p:ph idx="1"/>
          </p:nvPr>
        </p:nvGraphicFramePr>
        <p:xfrm>
          <a:off x="468313" y="1773238"/>
          <a:ext cx="7065962" cy="4059275"/>
        </p:xfrm>
        <a:graphic>
          <a:graphicData uri="http://schemas.openxmlformats.org/drawingml/2006/table">
            <a:tbl>
              <a:tblPr/>
              <a:tblGrid>
                <a:gridCol w="3359150"/>
                <a:gridCol w="925512"/>
                <a:gridCol w="917575"/>
                <a:gridCol w="936625"/>
                <a:gridCol w="927100"/>
              </a:tblGrid>
              <a:tr h="334873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поселения,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Тыс.рублей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/чел.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2017 год (оценка)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Прогноз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2018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2019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2020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Всего, в том числе: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5,33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3,82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3,17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3,26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1,62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1,66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1,68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1,69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5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96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(благоустройство)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9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Дорожный фонд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Культура и кинематография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3,37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1,52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0,82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0,86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Социальная политика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Обслуживание муниципального долга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dirty="0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Спасского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2018 году</a:t>
            </a:r>
          </a:p>
        </p:txBody>
      </p:sp>
      <p:graphicFrame>
        <p:nvGraphicFramePr>
          <p:cNvPr id="15363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73200" y="1865313"/>
          <a:ext cx="6146800" cy="3811587"/>
        </p:xfrm>
        <a:graphic>
          <a:graphicData uri="http://schemas.openxmlformats.org/presentationml/2006/ole">
            <p:oleObj spid="_x0000_s15364" name="Worksheet" r:id="rId3" imgW="4362372" imgH="2705004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dirty="0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Спасского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800" b="1" dirty="0" err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2019 году</a:t>
            </a: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90663" y="1776413"/>
          <a:ext cx="6118225" cy="404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Чукальского 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сельского поселения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Большеигатовского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2020 году</a:t>
            </a:r>
          </a:p>
        </p:txBody>
      </p:sp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90663" y="1773238"/>
          <a:ext cx="6118225" cy="4052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>
                <a:solidFill>
                  <a:srgbClr val="762F00"/>
                </a:solidFill>
                <a:cs typeface="Trebuchet MS" pitchFamily="34" charset="0"/>
              </a:rPr>
              <a:t>ПРОГРАММНЫЙ БЮДЖЕТ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7307263" cy="1622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Программный бюджет</a:t>
            </a:r>
            <a:r>
              <a:rPr lang="ru-RU" altLang="ru-RU" sz="1600" smtClean="0">
                <a:solidFill>
                  <a:srgbClr val="000000"/>
                </a:solidFill>
              </a:rPr>
              <a:t> – формирование бюджета поселения в разрезе муниципальных программ.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Муниципальная программа</a:t>
            </a:r>
            <a:r>
              <a:rPr lang="ru-RU" altLang="ru-RU" sz="1600" smtClean="0">
                <a:solidFill>
                  <a:srgbClr val="000000"/>
                </a:solidFill>
              </a:rPr>
              <a:t> – документ, определяющий цель, задачи и результат, основные направления и инструменты государственной политики, направленные на достижение целей и реализацию государственных приоритетов.</a:t>
            </a:r>
            <a:r>
              <a:rPr lang="ru-RU" altLang="ru-RU" sz="1600" smtClean="0"/>
              <a:t>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95288" y="3665538"/>
            <a:ext cx="8208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dirty="0">
                <a:solidFill>
                  <a:srgbClr val="800000"/>
                </a:solidFill>
                <a:latin typeface="Arial" charset="0"/>
              </a:rPr>
              <a:t>Решение о бюджете </a:t>
            </a:r>
            <a:r>
              <a:rPr lang="ru-RU" altLang="ru-RU" sz="1200" dirty="0" smtClean="0">
                <a:solidFill>
                  <a:srgbClr val="800000"/>
                </a:solidFill>
                <a:latin typeface="Arial" charset="0"/>
              </a:rPr>
              <a:t>Спасского </a:t>
            </a:r>
            <a:r>
              <a:rPr lang="ru-RU" altLang="ru-RU" sz="1200" dirty="0">
                <a:solidFill>
                  <a:srgbClr val="800000"/>
                </a:solidFill>
                <a:latin typeface="Arial" charset="0"/>
              </a:rPr>
              <a:t>сельского поселения на 2018 год и плановый период 2019 и 2020 годов предусмотрена реализация </a:t>
            </a:r>
            <a:r>
              <a:rPr lang="ru-RU" altLang="ru-RU" sz="1200" dirty="0" smtClean="0">
                <a:solidFill>
                  <a:srgbClr val="800000"/>
                </a:solidFill>
                <a:latin typeface="Arial" charset="0"/>
              </a:rPr>
              <a:t>9 </a:t>
            </a:r>
            <a:r>
              <a:rPr lang="ru-RU" altLang="ru-RU" sz="1200" dirty="0">
                <a:solidFill>
                  <a:srgbClr val="800000"/>
                </a:solidFill>
                <a:latin typeface="Arial" charset="0"/>
              </a:rPr>
              <a:t>муниципальных программ. </a:t>
            </a:r>
          </a:p>
        </p:txBody>
      </p:sp>
      <p:graphicFrame>
        <p:nvGraphicFramePr>
          <p:cNvPr id="20518" name="Group 38"/>
          <p:cNvGraphicFramePr>
            <a:graphicFrameLocks noGrp="1"/>
          </p:cNvGraphicFramePr>
          <p:nvPr>
            <p:ph sz="half" idx="2"/>
          </p:nvPr>
        </p:nvGraphicFramePr>
        <p:xfrm>
          <a:off x="611188" y="4437063"/>
          <a:ext cx="8064500" cy="2316162"/>
        </p:xfrm>
        <a:graphic>
          <a:graphicData uri="http://schemas.openxmlformats.org/drawingml/2006/table">
            <a:tbl>
              <a:tblPr/>
              <a:tblGrid>
                <a:gridCol w="4248150"/>
                <a:gridCol w="1441450"/>
                <a:gridCol w="1223962"/>
                <a:gridCol w="1150938"/>
              </a:tblGrid>
              <a:tr h="51830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2018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2019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2020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934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Расходы бюджета поселения, тыс.рублей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2378,6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1962,2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34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том числе: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3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рамках государственных (целевых) и муниципальных программ, тыс.рублей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1183,9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793,9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780,1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5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доля государственных (целевых) и муниципальных программ в общих расходах, %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49,8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40,5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39,0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>
                <a:solidFill>
                  <a:srgbClr val="333300"/>
                </a:solidFill>
                <a:cs typeface="Trebuchet MS" pitchFamily="34" charset="0"/>
              </a:rPr>
              <a:t>КОНТАКТНАЯ ИНФОРМАЦИЯ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395288" y="1844675"/>
            <a:ext cx="8280400" cy="4014788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Arial" charset="0"/>
              </a:rPr>
              <a:t>Администрация Спасского сельского поселения 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dirty="0" err="1" smtClean="0">
                <a:solidFill>
                  <a:schemeClr val="bg1"/>
                </a:solidFill>
                <a:latin typeface="Arial" charset="0"/>
              </a:rPr>
              <a:t>Большеигнатовского</a:t>
            </a:r>
            <a:r>
              <a:rPr lang="ru-RU" altLang="ru-RU" sz="1800" b="1" dirty="0" smtClean="0">
                <a:solidFill>
                  <a:schemeClr val="bg1"/>
                </a:solidFill>
                <a:latin typeface="Arial" charset="0"/>
              </a:rPr>
              <a:t> муниципального района 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dirty="0" smtClean="0">
                <a:solidFill>
                  <a:schemeClr val="bg1"/>
                </a:solidFill>
                <a:latin typeface="Arial" charset="0"/>
              </a:rPr>
              <a:t>Республики Мордовия</a:t>
            </a:r>
            <a:r>
              <a:rPr lang="ru-RU" altLang="ru-RU" sz="1800" dirty="0" smtClean="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400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Адрес: Республика Мордовия,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Arial" charset="0"/>
              </a:rPr>
              <a:t>Большеигнатовский</a:t>
            </a: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 район,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село Спасское, ул.Советская, д. 2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Телефон: 8-8(3442)-2-62-45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600" b="1" dirty="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Глава Спасского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dirty="0" smtClean="0">
                <a:solidFill>
                  <a:schemeClr val="bg1"/>
                </a:solidFill>
                <a:latin typeface="Arial" charset="0"/>
              </a:rPr>
              <a:t>сельского поселения </a:t>
            </a: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– Г.А.Потапова</a:t>
            </a:r>
            <a:endParaRPr lang="ru-RU" altLang="ru-RU" sz="1600" b="1" dirty="0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800" dirty="0" smtClean="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роект бюджета для граждан 2018 -2020 годы Чукальское сп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проект бюджета для граждан 2018 -2020 годы Чукальское сп</Template>
  <TotalTime>131</TotalTime>
  <Words>831</Words>
  <Application>Microsoft Office PowerPoint</Application>
  <PresentationFormat>Экран (4:3)</PresentationFormat>
  <Paragraphs>287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проект бюджета для граждан 2018 -2020 годы Чукальское сп</vt:lpstr>
      <vt:lpstr>Worksheet</vt:lpstr>
      <vt:lpstr>БЮДЖЕТ для граждан</vt:lpstr>
      <vt:lpstr>Слайд 2</vt:lpstr>
      <vt:lpstr>ОСНОВНЫЕ ПАРАМЕТРЫ СОЦИАЛЬНО-ЭКОНОМИЧЕСКОГО РАЗВИТИЯ СПАССКОГО  СЕЛЬСКОГО ПОСЕЛЕНИЯ БОЛЬШЕИГНАТОВСКОГО МУНИЦИПАЛЬНОГО РАЙОНА</vt:lpstr>
      <vt:lpstr>Прогноз бюджета Спасского сельского поселения Большеигнатовского муниципального района (тыс.рублей)</vt:lpstr>
      <vt:lpstr>Доходная часть бюджета Спасского сельского поселения Большеигнатовского муниципального района Республики Мордовия (тыс.рублей) </vt:lpstr>
      <vt:lpstr>Структура доходов бюджета Спасского  сельского поселения Большеигнатовского муниципального района  в 2017-2020 годах (тыс.рублей) </vt:lpstr>
      <vt:lpstr>Слайд 7</vt:lpstr>
      <vt:lpstr>Неналоговые доходы бюджета Спасского сельского поселения Большеигнатовского муниципального района  в 2017-2020 годах (тыс.рублей)</vt:lpstr>
      <vt:lpstr>МЕЖБЮДЖЕТНЫЕ ТРАНСФЕРТЫ</vt:lpstr>
      <vt:lpstr>БЕЗВОЗМЕЗДНЫЕ ПОСТУПЛЕНИЯ СПАССКОГО СЕЛЬСКОГО ПОСЕЛЕНИЯ В 2017-2020гг. (тыс.рублей)</vt:lpstr>
      <vt:lpstr>Расходы бюджета Спасского сельского поселения Большеигнатовского муниципального района по разделам классификации расходов  в 2017-2020 годах</vt:lpstr>
      <vt:lpstr>Расходы бюджета Спасского сельского поселения Большеигнатовского муниципального района  (на душу населения)</vt:lpstr>
      <vt:lpstr>Структура расходной части бюджета Спасского сельского поселения Большеигнатовского муниципального района в 2018 году</vt:lpstr>
      <vt:lpstr>Структура расходной части бюджета Спасского сельского поселения Большеигнатовского муниципального района в 2019 году</vt:lpstr>
      <vt:lpstr>Структура расходной части бюджета Чукальского сельского поселения Большеигатовского муниципального района в 2020 году</vt:lpstr>
      <vt:lpstr>ПРОГРАММНЫЙ БЮДЖЕТ</vt:lpstr>
      <vt:lpstr>КОНТАКТНАЯ ИНФОРМАЦИЯ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CH</dc:creator>
  <cp:lastModifiedBy>1</cp:lastModifiedBy>
  <cp:revision>15</cp:revision>
  <cp:lastPrinted>2018-01-11T12:21:08Z</cp:lastPrinted>
  <dcterms:created xsi:type="dcterms:W3CDTF">2018-01-11T13:17:28Z</dcterms:created>
  <dcterms:modified xsi:type="dcterms:W3CDTF">2018-01-23T09:46:25Z</dcterms:modified>
</cp:coreProperties>
</file>