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56500" cy="10699750"/>
  <p:notesSz cx="7556500" cy="106997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4188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6922"/>
            <a:ext cx="642302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91860"/>
            <a:ext cx="528955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9585" y="1920513"/>
            <a:ext cx="6871334" cy="3083560"/>
          </a:xfrm>
          <a:custGeom>
            <a:avLst/>
            <a:gdLst/>
            <a:ahLst/>
            <a:cxnLst/>
            <a:rect l="l" t="t" r="r" b="b"/>
            <a:pathLst>
              <a:path w="6871334" h="3083560">
                <a:moveTo>
                  <a:pt x="6681560" y="3083508"/>
                </a:moveTo>
                <a:lnTo>
                  <a:pt x="189622" y="3083508"/>
                </a:lnTo>
                <a:lnTo>
                  <a:pt x="139296" y="3076717"/>
                </a:lnTo>
                <a:lnTo>
                  <a:pt x="94023" y="3057560"/>
                </a:lnTo>
                <a:lnTo>
                  <a:pt x="55629" y="3027866"/>
                </a:lnTo>
                <a:lnTo>
                  <a:pt x="25942" y="2989463"/>
                </a:lnTo>
                <a:lnTo>
                  <a:pt x="6790" y="2944179"/>
                </a:lnTo>
                <a:lnTo>
                  <a:pt x="0" y="2893841"/>
                </a:lnTo>
                <a:lnTo>
                  <a:pt x="0" y="189667"/>
                </a:lnTo>
                <a:lnTo>
                  <a:pt x="6790" y="139329"/>
                </a:lnTo>
                <a:lnTo>
                  <a:pt x="25942" y="94045"/>
                </a:lnTo>
                <a:lnTo>
                  <a:pt x="55629" y="55642"/>
                </a:lnTo>
                <a:lnTo>
                  <a:pt x="94023" y="25948"/>
                </a:lnTo>
                <a:lnTo>
                  <a:pt x="139296" y="6791"/>
                </a:lnTo>
                <a:lnTo>
                  <a:pt x="189622" y="0"/>
                </a:lnTo>
                <a:lnTo>
                  <a:pt x="6681560" y="0"/>
                </a:lnTo>
                <a:lnTo>
                  <a:pt x="6731886" y="6791"/>
                </a:lnTo>
                <a:lnTo>
                  <a:pt x="6777160" y="25948"/>
                </a:lnTo>
                <a:lnTo>
                  <a:pt x="6815553" y="55642"/>
                </a:lnTo>
                <a:lnTo>
                  <a:pt x="6845240" y="94045"/>
                </a:lnTo>
                <a:lnTo>
                  <a:pt x="6864392" y="139329"/>
                </a:lnTo>
                <a:lnTo>
                  <a:pt x="6871182" y="189667"/>
                </a:lnTo>
                <a:lnTo>
                  <a:pt x="6871182" y="2893841"/>
                </a:lnTo>
                <a:lnTo>
                  <a:pt x="6864392" y="2944179"/>
                </a:lnTo>
                <a:lnTo>
                  <a:pt x="6845240" y="2989463"/>
                </a:lnTo>
                <a:lnTo>
                  <a:pt x="6815553" y="3027866"/>
                </a:lnTo>
                <a:lnTo>
                  <a:pt x="6777160" y="3057560"/>
                </a:lnTo>
                <a:lnTo>
                  <a:pt x="6731886" y="3076717"/>
                </a:lnTo>
                <a:lnTo>
                  <a:pt x="6681560" y="3083508"/>
                </a:lnTo>
                <a:close/>
              </a:path>
            </a:pathLst>
          </a:custGeom>
          <a:solidFill>
            <a:srgbClr val="F5F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55365" y="9901315"/>
            <a:ext cx="6101080" cy="0"/>
          </a:xfrm>
          <a:custGeom>
            <a:avLst/>
            <a:gdLst/>
            <a:ahLst/>
            <a:cxnLst/>
            <a:rect l="l" t="t" r="r" b="b"/>
            <a:pathLst>
              <a:path w="6101080">
                <a:moveTo>
                  <a:pt x="0" y="0"/>
                </a:moveTo>
                <a:lnTo>
                  <a:pt x="6100544" y="0"/>
                </a:lnTo>
              </a:path>
            </a:pathLst>
          </a:custGeom>
          <a:ln w="9517">
            <a:solidFill>
              <a:srgbClr val="D854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7098" y="3776598"/>
            <a:ext cx="628122" cy="62812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62433" y="2194332"/>
            <a:ext cx="742326" cy="70425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97098" y="2256512"/>
            <a:ext cx="628122" cy="58053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75708" y="3776598"/>
            <a:ext cx="628122" cy="62812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60942"/>
            <a:ext cx="3287077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60942"/>
            <a:ext cx="3287077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32579" y="2257586"/>
            <a:ext cx="4891341" cy="5880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6635" y="5087435"/>
            <a:ext cx="7003228" cy="4657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50768"/>
            <a:ext cx="2418080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50768"/>
            <a:ext cx="173799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20-Dec-22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50768"/>
            <a:ext cx="173799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556500" cy="10687685"/>
          </a:xfrm>
          <a:custGeom>
            <a:avLst/>
            <a:gdLst/>
            <a:ahLst/>
            <a:cxnLst/>
            <a:rect l="l" t="t" r="r" b="b"/>
            <a:pathLst>
              <a:path w="7556500" h="10687685">
                <a:moveTo>
                  <a:pt x="7556499" y="10687592"/>
                </a:moveTo>
                <a:lnTo>
                  <a:pt x="0" y="10687592"/>
                </a:lnTo>
                <a:lnTo>
                  <a:pt x="0" y="0"/>
                </a:lnTo>
                <a:lnTo>
                  <a:pt x="7556499" y="0"/>
                </a:lnTo>
                <a:lnTo>
                  <a:pt x="7556499" y="10687592"/>
                </a:lnTo>
                <a:close/>
              </a:path>
            </a:pathLst>
          </a:custGeom>
          <a:solidFill>
            <a:srgbClr val="F5F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621143"/>
            <a:ext cx="7555991" cy="3721147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713446" y="8378023"/>
            <a:ext cx="6101080" cy="0"/>
          </a:xfrm>
          <a:custGeom>
            <a:avLst/>
            <a:gdLst/>
            <a:ahLst/>
            <a:cxnLst/>
            <a:rect l="l" t="t" r="r" b="b"/>
            <a:pathLst>
              <a:path w="6101080">
                <a:moveTo>
                  <a:pt x="0" y="0"/>
                </a:moveTo>
                <a:lnTo>
                  <a:pt x="6100544" y="0"/>
                </a:lnTo>
              </a:path>
            </a:pathLst>
          </a:custGeom>
          <a:ln w="9517">
            <a:solidFill>
              <a:srgbClr val="D854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8404" y="6283585"/>
            <a:ext cx="1113489" cy="121817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49518" y="6133172"/>
            <a:ext cx="3580765" cy="1681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27099"/>
              </a:lnSpc>
              <a:spcBef>
                <a:spcPts val="95"/>
              </a:spcBef>
            </a:pPr>
            <a:r>
              <a:rPr sz="2850" b="1" spc="75" dirty="0">
                <a:solidFill>
                  <a:srgbClr val="421D0E"/>
                </a:solidFill>
                <a:latin typeface="Arial"/>
                <a:cs typeface="Arial"/>
              </a:rPr>
              <a:t>Г</a:t>
            </a:r>
            <a:r>
              <a:rPr sz="2850" b="1" spc="114" dirty="0">
                <a:solidFill>
                  <a:srgbClr val="421D0E"/>
                </a:solidFill>
                <a:latin typeface="Arial"/>
                <a:cs typeface="Arial"/>
              </a:rPr>
              <a:t>о</a:t>
            </a:r>
            <a:r>
              <a:rPr sz="2850" b="1" spc="-30" dirty="0">
                <a:solidFill>
                  <a:srgbClr val="421D0E"/>
                </a:solidFill>
                <a:latin typeface="Arial"/>
                <a:cs typeface="Arial"/>
              </a:rPr>
              <a:t>с</a:t>
            </a:r>
            <a:r>
              <a:rPr sz="2850" b="1" spc="130" dirty="0">
                <a:solidFill>
                  <a:srgbClr val="421D0E"/>
                </a:solidFill>
                <a:latin typeface="Arial"/>
                <a:cs typeface="Arial"/>
              </a:rPr>
              <a:t>у</a:t>
            </a:r>
            <a:r>
              <a:rPr sz="2850" b="1" spc="175" dirty="0">
                <a:solidFill>
                  <a:srgbClr val="421D0E"/>
                </a:solidFill>
                <a:latin typeface="Arial"/>
                <a:cs typeface="Arial"/>
              </a:rPr>
              <a:t>д</a:t>
            </a:r>
            <a:r>
              <a:rPr sz="2850" b="1" spc="229" dirty="0">
                <a:solidFill>
                  <a:srgbClr val="421D0E"/>
                </a:solidFill>
                <a:latin typeface="Arial"/>
                <a:cs typeface="Arial"/>
              </a:rPr>
              <a:t>а</a:t>
            </a:r>
            <a:r>
              <a:rPr sz="2850" b="1" spc="155" dirty="0">
                <a:solidFill>
                  <a:srgbClr val="421D0E"/>
                </a:solidFill>
                <a:latin typeface="Arial"/>
                <a:cs typeface="Arial"/>
              </a:rPr>
              <a:t>р</a:t>
            </a:r>
            <a:r>
              <a:rPr sz="2850" b="1" spc="-30" dirty="0">
                <a:solidFill>
                  <a:srgbClr val="421D0E"/>
                </a:solidFill>
                <a:latin typeface="Arial"/>
                <a:cs typeface="Arial"/>
              </a:rPr>
              <a:t>с</a:t>
            </a:r>
            <a:r>
              <a:rPr sz="2850" b="1" spc="270" dirty="0">
                <a:solidFill>
                  <a:srgbClr val="421D0E"/>
                </a:solidFill>
                <a:latin typeface="Arial"/>
                <a:cs typeface="Arial"/>
              </a:rPr>
              <a:t>т</a:t>
            </a:r>
            <a:r>
              <a:rPr sz="2850" b="1" spc="135" dirty="0">
                <a:solidFill>
                  <a:srgbClr val="421D0E"/>
                </a:solidFill>
                <a:latin typeface="Arial"/>
                <a:cs typeface="Arial"/>
              </a:rPr>
              <a:t>в</a:t>
            </a:r>
            <a:r>
              <a:rPr sz="2850" b="1" spc="190" dirty="0">
                <a:solidFill>
                  <a:srgbClr val="421D0E"/>
                </a:solidFill>
                <a:latin typeface="Arial"/>
                <a:cs typeface="Arial"/>
              </a:rPr>
              <a:t>е</a:t>
            </a:r>
            <a:r>
              <a:rPr sz="2850" b="1" spc="260" dirty="0">
                <a:solidFill>
                  <a:srgbClr val="421D0E"/>
                </a:solidFill>
                <a:latin typeface="Arial"/>
                <a:cs typeface="Arial"/>
              </a:rPr>
              <a:t>нн</a:t>
            </a:r>
            <a:r>
              <a:rPr sz="2850" b="1" spc="85" dirty="0">
                <a:solidFill>
                  <a:srgbClr val="421D0E"/>
                </a:solidFill>
                <a:latin typeface="Arial"/>
                <a:cs typeface="Arial"/>
              </a:rPr>
              <a:t>ы</a:t>
            </a:r>
            <a:r>
              <a:rPr sz="2850" b="1" spc="195" dirty="0">
                <a:solidFill>
                  <a:srgbClr val="421D0E"/>
                </a:solidFill>
                <a:latin typeface="Arial"/>
                <a:cs typeface="Arial"/>
              </a:rPr>
              <a:t>й  </a:t>
            </a:r>
            <a:r>
              <a:rPr sz="2850" b="1" spc="330" dirty="0">
                <a:solidFill>
                  <a:srgbClr val="421D0E"/>
                </a:solidFill>
                <a:latin typeface="Arial"/>
                <a:cs typeface="Arial"/>
              </a:rPr>
              <a:t>жилищный </a:t>
            </a:r>
            <a:r>
              <a:rPr sz="2850" b="1" spc="3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2850" b="1" spc="215" dirty="0">
                <a:solidFill>
                  <a:srgbClr val="421D0E"/>
                </a:solidFill>
                <a:latin typeface="Arial"/>
                <a:cs typeface="Arial"/>
              </a:rPr>
              <a:t>сертификат</a:t>
            </a:r>
            <a:endParaRPr sz="2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71113" y="7948107"/>
            <a:ext cx="3086100" cy="23050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350" spc="95" dirty="0">
                <a:solidFill>
                  <a:srgbClr val="D85428"/>
                </a:solidFill>
                <a:latin typeface="Lucida Sans Unicode"/>
                <a:cs typeface="Lucida Sans Unicode"/>
              </a:rPr>
              <a:t>МИНЭКОНОМРАЗВИТИЯ</a:t>
            </a:r>
            <a:r>
              <a:rPr sz="1350" spc="40" dirty="0">
                <a:solidFill>
                  <a:srgbClr val="D85428"/>
                </a:solidFill>
                <a:latin typeface="Lucida Sans Unicode"/>
                <a:cs typeface="Lucida Sans Unicode"/>
              </a:rPr>
              <a:t> </a:t>
            </a:r>
            <a:r>
              <a:rPr sz="1350" spc="60" dirty="0">
                <a:solidFill>
                  <a:srgbClr val="D85428"/>
                </a:solidFill>
                <a:latin typeface="Lucida Sans Unicode"/>
                <a:cs typeface="Lucida Sans Unicode"/>
              </a:rPr>
              <a:t>РОССИИ</a:t>
            </a:r>
            <a:endParaRPr sz="13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7735" y="112392"/>
            <a:ext cx="7138670" cy="1738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27699"/>
              </a:lnSpc>
              <a:spcBef>
                <a:spcPts val="100"/>
              </a:spcBef>
            </a:pPr>
            <a:r>
              <a:rPr sz="2200" spc="5" dirty="0">
                <a:solidFill>
                  <a:srgbClr val="421D0E"/>
                </a:solidFill>
                <a:latin typeface="Lucida Sans Unicode"/>
                <a:cs typeface="Lucida Sans Unicode"/>
              </a:rPr>
              <a:t>Граждане</a:t>
            </a:r>
            <a:r>
              <a:rPr sz="2200" spc="5" dirty="0">
                <a:solidFill>
                  <a:srgbClr val="421D0E"/>
                </a:solidFill>
                <a:latin typeface="Times New Roman"/>
                <a:cs typeface="Times New Roman"/>
              </a:rPr>
              <a:t>,</a:t>
            </a:r>
            <a:r>
              <a:rPr sz="2200" spc="120" dirty="0">
                <a:solidFill>
                  <a:srgbClr val="421D0E"/>
                </a:solidFill>
                <a:latin typeface="Times New Roman"/>
                <a:cs typeface="Times New Roman"/>
              </a:rPr>
              <a:t> </a:t>
            </a:r>
            <a:r>
              <a:rPr sz="2200" spc="25" dirty="0">
                <a:solidFill>
                  <a:srgbClr val="421D0E"/>
                </a:solidFill>
                <a:latin typeface="Lucida Sans Unicode"/>
                <a:cs typeface="Lucida Sans Unicode"/>
              </a:rPr>
              <a:t>вынужденно</a:t>
            </a:r>
            <a:r>
              <a:rPr sz="2200" spc="-25" dirty="0">
                <a:solidFill>
                  <a:srgbClr val="421D0E"/>
                </a:solidFill>
                <a:latin typeface="Lucida Sans Unicode"/>
                <a:cs typeface="Lucida Sans Unicode"/>
              </a:rPr>
              <a:t> </a:t>
            </a:r>
            <a:r>
              <a:rPr sz="2200" spc="40" dirty="0">
                <a:solidFill>
                  <a:srgbClr val="421D0E"/>
                </a:solidFill>
                <a:latin typeface="Lucida Sans Unicode"/>
                <a:cs typeface="Lucida Sans Unicode"/>
              </a:rPr>
              <a:t>покинувшие</a:t>
            </a:r>
            <a:r>
              <a:rPr sz="2200" spc="-25" dirty="0">
                <a:solidFill>
                  <a:srgbClr val="421D0E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421D0E"/>
                </a:solidFill>
                <a:latin typeface="Lucida Sans Unicode"/>
                <a:cs typeface="Lucida Sans Unicode"/>
              </a:rPr>
              <a:t>место </a:t>
            </a:r>
            <a:r>
              <a:rPr sz="2200" spc="5" dirty="0">
                <a:solidFill>
                  <a:srgbClr val="421D0E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421D0E"/>
                </a:solidFill>
                <a:latin typeface="Lucida Sans Unicode"/>
                <a:cs typeface="Lucida Sans Unicode"/>
              </a:rPr>
              <a:t>постоянного </a:t>
            </a:r>
            <a:r>
              <a:rPr sz="2200" spc="45" dirty="0">
                <a:solidFill>
                  <a:srgbClr val="421D0E"/>
                </a:solidFill>
                <a:latin typeface="Lucida Sans Unicode"/>
                <a:cs typeface="Lucida Sans Unicode"/>
              </a:rPr>
              <a:t>проживания </a:t>
            </a:r>
            <a:r>
              <a:rPr sz="2200" spc="110" dirty="0">
                <a:solidFill>
                  <a:srgbClr val="421D0E"/>
                </a:solidFill>
                <a:latin typeface="Lucida Sans Unicode"/>
                <a:cs typeface="Lucida Sans Unicode"/>
              </a:rPr>
              <a:t>в </a:t>
            </a:r>
            <a:r>
              <a:rPr sz="2200" spc="-50" dirty="0">
                <a:solidFill>
                  <a:srgbClr val="421D0E"/>
                </a:solidFill>
                <a:latin typeface="Lucida Sans Unicode"/>
                <a:cs typeface="Lucida Sans Unicode"/>
              </a:rPr>
              <a:t>городе </a:t>
            </a:r>
            <a:r>
              <a:rPr sz="2200" spc="-10" dirty="0">
                <a:solidFill>
                  <a:srgbClr val="421D0E"/>
                </a:solidFill>
                <a:latin typeface="Lucida Sans Unicode"/>
                <a:cs typeface="Lucida Sans Unicode"/>
              </a:rPr>
              <a:t>Херсоне </a:t>
            </a:r>
            <a:r>
              <a:rPr sz="2200" spc="25" dirty="0">
                <a:solidFill>
                  <a:srgbClr val="421D0E"/>
                </a:solidFill>
                <a:latin typeface="Lucida Sans Unicode"/>
                <a:cs typeface="Lucida Sans Unicode"/>
              </a:rPr>
              <a:t>или </a:t>
            </a:r>
            <a:r>
              <a:rPr sz="2200" spc="30" dirty="0">
                <a:solidFill>
                  <a:srgbClr val="421D0E"/>
                </a:solidFill>
                <a:latin typeface="Lucida Sans Unicode"/>
                <a:cs typeface="Lucida Sans Unicode"/>
              </a:rPr>
              <a:t> </a:t>
            </a:r>
            <a:r>
              <a:rPr sz="2200" spc="40" dirty="0">
                <a:solidFill>
                  <a:srgbClr val="421D0E"/>
                </a:solidFill>
                <a:latin typeface="Lucida Sans Unicode"/>
                <a:cs typeface="Lucida Sans Unicode"/>
              </a:rPr>
              <a:t>части </a:t>
            </a:r>
            <a:r>
              <a:rPr sz="2200" spc="-10" dirty="0">
                <a:solidFill>
                  <a:srgbClr val="421D0E"/>
                </a:solidFill>
                <a:latin typeface="Lucida Sans Unicode"/>
                <a:cs typeface="Lucida Sans Unicode"/>
              </a:rPr>
              <a:t>Херсонской </a:t>
            </a:r>
            <a:r>
              <a:rPr sz="2200" spc="5" dirty="0">
                <a:solidFill>
                  <a:srgbClr val="421D0E"/>
                </a:solidFill>
                <a:latin typeface="Lucida Sans Unicode"/>
                <a:cs typeface="Lucida Sans Unicode"/>
              </a:rPr>
              <a:t>области</a:t>
            </a:r>
            <a:r>
              <a:rPr sz="2200" spc="5" dirty="0">
                <a:solidFill>
                  <a:srgbClr val="421D0E"/>
                </a:solidFill>
                <a:latin typeface="Times New Roman"/>
                <a:cs typeface="Times New Roman"/>
              </a:rPr>
              <a:t>, </a:t>
            </a:r>
            <a:r>
              <a:rPr sz="2200" spc="35" dirty="0">
                <a:solidFill>
                  <a:srgbClr val="421D0E"/>
                </a:solidFill>
                <a:latin typeface="Lucida Sans Unicode"/>
                <a:cs typeface="Lucida Sans Unicode"/>
              </a:rPr>
              <a:t>имеют </a:t>
            </a:r>
            <a:r>
              <a:rPr sz="2200" spc="25" dirty="0">
                <a:solidFill>
                  <a:srgbClr val="421D0E"/>
                </a:solidFill>
                <a:latin typeface="Lucida Sans Unicode"/>
                <a:cs typeface="Lucida Sans Unicode"/>
              </a:rPr>
              <a:t>право </a:t>
            </a:r>
            <a:r>
              <a:rPr sz="2200" spc="50" dirty="0">
                <a:solidFill>
                  <a:srgbClr val="421D0E"/>
                </a:solidFill>
                <a:latin typeface="Lucida Sans Unicode"/>
                <a:cs typeface="Lucida Sans Unicode"/>
              </a:rPr>
              <a:t>получить </a:t>
            </a:r>
            <a:r>
              <a:rPr sz="2200" spc="-685" dirty="0">
                <a:solidFill>
                  <a:srgbClr val="421D0E"/>
                </a:solidFill>
                <a:latin typeface="Lucida Sans Unicode"/>
                <a:cs typeface="Lucida Sans Unicode"/>
              </a:rPr>
              <a:t> </a:t>
            </a:r>
            <a:r>
              <a:rPr sz="2200" b="1" spc="-15" dirty="0">
                <a:solidFill>
                  <a:srgbClr val="D85428"/>
                </a:solidFill>
                <a:latin typeface="Arial"/>
                <a:cs typeface="Arial"/>
              </a:rPr>
              <a:t>ГОСУДАРСТВЕННЫЙ</a:t>
            </a:r>
            <a:r>
              <a:rPr sz="2200" b="1" spc="5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2200" b="1" spc="140" dirty="0">
                <a:solidFill>
                  <a:srgbClr val="D85428"/>
                </a:solidFill>
                <a:latin typeface="Arial"/>
                <a:cs typeface="Arial"/>
              </a:rPr>
              <a:t>ЖИЛИЩНЫЙ</a:t>
            </a:r>
            <a:r>
              <a:rPr sz="2200" b="1" spc="60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2200" b="1" spc="5" dirty="0">
                <a:solidFill>
                  <a:srgbClr val="D85428"/>
                </a:solidFill>
                <a:latin typeface="Arial"/>
                <a:cs typeface="Arial"/>
              </a:rPr>
              <a:t>СЕРТИФИКАТ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28178" y="3734103"/>
            <a:ext cx="2482850" cy="842644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290"/>
              </a:spcBef>
            </a:pPr>
            <a:r>
              <a:rPr sz="3600" b="1" spc="75" baseline="2314" dirty="0">
                <a:latin typeface="Arial"/>
                <a:cs typeface="Arial"/>
              </a:rPr>
              <a:t>8</a:t>
            </a:r>
            <a:r>
              <a:rPr sz="3600" b="1" spc="44" baseline="2314" dirty="0">
                <a:latin typeface="Arial"/>
                <a:cs typeface="Arial"/>
              </a:rPr>
              <a:t>3</a:t>
            </a:r>
            <a:r>
              <a:rPr sz="3600" b="1" baseline="2314" dirty="0">
                <a:latin typeface="Arial"/>
                <a:cs typeface="Arial"/>
              </a:rPr>
              <a:t> </a:t>
            </a:r>
            <a:r>
              <a:rPr sz="3600" b="1" spc="75" baseline="2314" dirty="0">
                <a:latin typeface="Arial"/>
                <a:cs typeface="Arial"/>
              </a:rPr>
              <a:t>42</a:t>
            </a:r>
            <a:r>
              <a:rPr sz="3600" b="1" spc="44" baseline="2314" dirty="0">
                <a:latin typeface="Arial"/>
                <a:cs typeface="Arial"/>
              </a:rPr>
              <a:t>0</a:t>
            </a:r>
            <a:r>
              <a:rPr sz="3600" b="1" spc="-217" baseline="2314" dirty="0">
                <a:latin typeface="Arial"/>
                <a:cs typeface="Arial"/>
              </a:rPr>
              <a:t> </a:t>
            </a:r>
            <a:r>
              <a:rPr sz="1800" b="1" spc="10" dirty="0">
                <a:latin typeface="Arial"/>
                <a:cs typeface="Arial"/>
              </a:rPr>
              <a:t>тыс.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55" dirty="0">
                <a:latin typeface="Arial"/>
                <a:cs typeface="Arial"/>
              </a:rPr>
              <a:t>рублей</a:t>
            </a:r>
            <a:endParaRPr sz="1800">
              <a:latin typeface="Arial"/>
              <a:cs typeface="Arial"/>
            </a:endParaRPr>
          </a:p>
          <a:p>
            <a:pPr marL="12700" marR="431165">
              <a:lnSpc>
                <a:spcPts val="1570"/>
              </a:lnSpc>
              <a:spcBef>
                <a:spcPts val="254"/>
              </a:spcBef>
            </a:pPr>
            <a:r>
              <a:rPr sz="1400" spc="40" dirty="0">
                <a:latin typeface="Microsoft Sans Serif"/>
                <a:cs typeface="Microsoft Sans Serif"/>
              </a:rPr>
              <a:t>стоимость </a:t>
            </a:r>
            <a:r>
              <a:rPr sz="1400" spc="25" dirty="0">
                <a:latin typeface="Microsoft Sans Serif"/>
                <a:cs typeface="Microsoft Sans Serif"/>
              </a:rPr>
              <a:t>кв.м </a:t>
            </a:r>
            <a:r>
              <a:rPr sz="1400" spc="60" dirty="0">
                <a:latin typeface="Microsoft Sans Serif"/>
                <a:cs typeface="Microsoft Sans Serif"/>
              </a:rPr>
              <a:t>жилого </a:t>
            </a:r>
            <a:r>
              <a:rPr sz="1400" spc="-360" dirty="0">
                <a:latin typeface="Microsoft Sans Serif"/>
                <a:cs typeface="Microsoft Sans Serif"/>
              </a:rPr>
              <a:t> </a:t>
            </a:r>
            <a:r>
              <a:rPr sz="1400" spc="65" dirty="0">
                <a:latin typeface="Microsoft Sans Serif"/>
                <a:cs typeface="Microsoft Sans Serif"/>
              </a:rPr>
              <a:t>помещения</a:t>
            </a:r>
            <a:r>
              <a:rPr sz="1400" dirty="0">
                <a:latin typeface="Microsoft Sans Serif"/>
                <a:cs typeface="Microsoft Sans Serif"/>
              </a:rPr>
              <a:t> </a:t>
            </a:r>
            <a:r>
              <a:rPr sz="1400" spc="50" dirty="0">
                <a:latin typeface="Microsoft Sans Serif"/>
                <a:cs typeface="Microsoft Sans Serif"/>
              </a:rPr>
              <a:t>в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25" dirty="0">
                <a:latin typeface="Microsoft Sans Serif"/>
                <a:cs typeface="Microsoft Sans Serif"/>
              </a:rPr>
              <a:t>России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7273" y="3749523"/>
            <a:ext cx="1903730" cy="66357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2400" b="1" spc="40" dirty="0">
                <a:latin typeface="Arial"/>
                <a:cs typeface="Arial"/>
              </a:rPr>
              <a:t>42</a:t>
            </a:r>
            <a:r>
              <a:rPr sz="2400" b="1" spc="-45" dirty="0">
                <a:latin typeface="Arial"/>
                <a:cs typeface="Arial"/>
              </a:rPr>
              <a:t> </a:t>
            </a:r>
            <a:r>
              <a:rPr sz="2700" b="1" spc="165" baseline="1543" dirty="0">
                <a:latin typeface="Arial"/>
                <a:cs typeface="Arial"/>
              </a:rPr>
              <a:t>кв.м</a:t>
            </a:r>
            <a:endParaRPr sz="2700" baseline="1543">
              <a:latin typeface="Arial"/>
              <a:cs typeface="Arial"/>
            </a:endParaRPr>
          </a:p>
          <a:p>
            <a:pPr marL="40005">
              <a:lnSpc>
                <a:spcPct val="100000"/>
              </a:lnSpc>
              <a:spcBef>
                <a:spcPts val="170"/>
              </a:spcBef>
            </a:pPr>
            <a:r>
              <a:rPr sz="1400" spc="25" dirty="0">
                <a:latin typeface="Microsoft Sans Serif"/>
                <a:cs typeface="Microsoft Sans Serif"/>
              </a:rPr>
              <a:t>семье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40" dirty="0">
                <a:latin typeface="Microsoft Sans Serif"/>
                <a:cs typeface="Microsoft Sans Serif"/>
              </a:rPr>
              <a:t>из</a:t>
            </a:r>
            <a:r>
              <a:rPr sz="1400" dirty="0">
                <a:latin typeface="Microsoft Sans Serif"/>
                <a:cs typeface="Microsoft Sans Serif"/>
              </a:rPr>
              <a:t> </a:t>
            </a:r>
            <a:r>
              <a:rPr sz="1400" spc="15" dirty="0">
                <a:latin typeface="Microsoft Sans Serif"/>
                <a:cs typeface="Microsoft Sans Serif"/>
              </a:rPr>
              <a:t>2-х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45" dirty="0">
                <a:latin typeface="Microsoft Sans Serif"/>
                <a:cs typeface="Microsoft Sans Serif"/>
              </a:rPr>
              <a:t>человек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332579" y="2257586"/>
            <a:ext cx="1779905" cy="5880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815"/>
              </a:lnSpc>
              <a:spcBef>
                <a:spcPts val="95"/>
              </a:spcBef>
            </a:pPr>
            <a:r>
              <a:rPr sz="2400" spc="40" dirty="0"/>
              <a:t>33</a:t>
            </a:r>
            <a:r>
              <a:rPr sz="2400" spc="-160" dirty="0"/>
              <a:t> </a:t>
            </a:r>
            <a:r>
              <a:rPr spc="110" dirty="0"/>
              <a:t>кв.м</a:t>
            </a:r>
            <a:endParaRPr sz="2400"/>
          </a:p>
          <a:p>
            <a:pPr marL="13335">
              <a:lnSpc>
                <a:spcPts val="1614"/>
              </a:lnSpc>
            </a:pPr>
            <a:r>
              <a:rPr sz="1400" b="0" spc="55" dirty="0">
                <a:latin typeface="Microsoft Sans Serif"/>
                <a:cs typeface="Microsoft Sans Serif"/>
              </a:rPr>
              <a:t>на</a:t>
            </a:r>
            <a:r>
              <a:rPr sz="1400" b="0" spc="-20" dirty="0">
                <a:latin typeface="Microsoft Sans Serif"/>
                <a:cs typeface="Microsoft Sans Serif"/>
              </a:rPr>
              <a:t> </a:t>
            </a:r>
            <a:r>
              <a:rPr sz="1400" b="0" spc="65" dirty="0">
                <a:latin typeface="Microsoft Sans Serif"/>
                <a:cs typeface="Microsoft Sans Serif"/>
              </a:rPr>
              <a:t>одного</a:t>
            </a:r>
            <a:r>
              <a:rPr sz="1400" b="0" spc="-15" dirty="0">
                <a:latin typeface="Microsoft Sans Serif"/>
                <a:cs typeface="Microsoft Sans Serif"/>
              </a:rPr>
              <a:t> </a:t>
            </a:r>
            <a:r>
              <a:rPr sz="1400" b="0" spc="40" dirty="0">
                <a:latin typeface="Microsoft Sans Serif"/>
                <a:cs typeface="Microsoft Sans Serif"/>
              </a:rPr>
              <a:t>человека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49261" y="2255459"/>
            <a:ext cx="2726055" cy="5975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850"/>
              </a:lnSpc>
              <a:spcBef>
                <a:spcPts val="95"/>
              </a:spcBef>
            </a:pPr>
            <a:r>
              <a:rPr sz="2700" spc="150" baseline="-3086" dirty="0">
                <a:latin typeface="Microsoft Sans Serif"/>
                <a:cs typeface="Microsoft Sans Serif"/>
              </a:rPr>
              <a:t>по</a:t>
            </a:r>
            <a:r>
              <a:rPr sz="2700" spc="525" baseline="-3086" dirty="0">
                <a:latin typeface="Microsoft Sans Serif"/>
                <a:cs typeface="Microsoft Sans Serif"/>
              </a:rPr>
              <a:t> </a:t>
            </a:r>
            <a:r>
              <a:rPr sz="3600" b="1" spc="60" baseline="1157" dirty="0">
                <a:latin typeface="Arial"/>
                <a:cs typeface="Arial"/>
              </a:rPr>
              <a:t>18</a:t>
            </a:r>
            <a:r>
              <a:rPr sz="3600" b="1" spc="-60" baseline="1157" dirty="0">
                <a:latin typeface="Arial"/>
                <a:cs typeface="Arial"/>
              </a:rPr>
              <a:t> </a:t>
            </a:r>
            <a:r>
              <a:rPr sz="1800" b="1" spc="110" dirty="0">
                <a:latin typeface="Arial"/>
                <a:cs typeface="Arial"/>
              </a:rPr>
              <a:t>кв.м</a:t>
            </a:r>
            <a:r>
              <a:rPr sz="1800" b="1" spc="175" dirty="0">
                <a:latin typeface="Arial"/>
                <a:cs typeface="Arial"/>
              </a:rPr>
              <a:t> </a:t>
            </a:r>
            <a:r>
              <a:rPr sz="1800" spc="65" dirty="0">
                <a:latin typeface="Microsoft Sans Serif"/>
                <a:cs typeface="Microsoft Sans Serif"/>
              </a:rPr>
              <a:t>на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40" dirty="0">
                <a:latin typeface="Microsoft Sans Serif"/>
                <a:cs typeface="Microsoft Sans Serif"/>
              </a:rPr>
              <a:t>каждого</a:t>
            </a:r>
            <a:endParaRPr sz="1800">
              <a:latin typeface="Microsoft Sans Serif"/>
              <a:cs typeface="Microsoft Sans Serif"/>
            </a:endParaRPr>
          </a:p>
          <a:p>
            <a:pPr marL="13335">
              <a:lnSpc>
                <a:spcPts val="1650"/>
              </a:lnSpc>
            </a:pPr>
            <a:r>
              <a:rPr sz="1400" spc="25" dirty="0">
                <a:latin typeface="Microsoft Sans Serif"/>
                <a:cs typeface="Microsoft Sans Serif"/>
              </a:rPr>
              <a:t>семье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40" dirty="0">
                <a:latin typeface="Microsoft Sans Serif"/>
                <a:cs typeface="Microsoft Sans Serif"/>
              </a:rPr>
              <a:t>из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spc="15" dirty="0">
                <a:latin typeface="Microsoft Sans Serif"/>
                <a:cs typeface="Microsoft Sans Serif"/>
              </a:rPr>
              <a:t>3-х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spc="100" dirty="0">
                <a:latin typeface="Microsoft Sans Serif"/>
                <a:cs typeface="Microsoft Sans Serif"/>
              </a:rPr>
              <a:t>и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spc="25" dirty="0">
                <a:latin typeface="Microsoft Sans Serif"/>
                <a:cs typeface="Microsoft Sans Serif"/>
              </a:rPr>
              <a:t>более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spc="45" dirty="0">
                <a:latin typeface="Microsoft Sans Serif"/>
                <a:cs typeface="Microsoft Sans Serif"/>
              </a:rPr>
              <a:t>человек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154" y="5087435"/>
            <a:ext cx="6950709" cy="4657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46990" algn="ctr">
              <a:lnSpc>
                <a:spcPct val="100000"/>
              </a:lnSpc>
              <a:spcBef>
                <a:spcPts val="95"/>
              </a:spcBef>
            </a:pP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Сертификат</a:t>
            </a:r>
            <a:r>
              <a:rPr sz="160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является</a:t>
            </a:r>
            <a:r>
              <a:rPr sz="1600" spc="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b="1" spc="60" dirty="0">
                <a:solidFill>
                  <a:srgbClr val="421D0E"/>
                </a:solidFill>
                <a:latin typeface="Arial"/>
                <a:cs typeface="Arial"/>
              </a:rPr>
              <a:t>бесплатным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>
              <a:latin typeface="Arial"/>
              <a:cs typeface="Arial"/>
            </a:endParaRPr>
          </a:p>
          <a:p>
            <a:pPr marL="728980">
              <a:lnSpc>
                <a:spcPct val="100000"/>
              </a:lnSpc>
            </a:pP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Срок </a:t>
            </a:r>
            <a:r>
              <a:rPr sz="1600" spc="45" dirty="0">
                <a:solidFill>
                  <a:srgbClr val="421D0E"/>
                </a:solidFill>
                <a:latin typeface="Microsoft Sans Serif"/>
                <a:cs typeface="Microsoft Sans Serif"/>
              </a:rPr>
              <a:t>действия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95" dirty="0">
                <a:solidFill>
                  <a:srgbClr val="421D0E"/>
                </a:solidFill>
                <a:latin typeface="Microsoft Sans Serif"/>
                <a:cs typeface="Microsoft Sans Serif"/>
              </a:rPr>
              <a:t>жилищного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сертификата </a:t>
            </a:r>
            <a:r>
              <a:rPr sz="1600" spc="330" dirty="0">
                <a:solidFill>
                  <a:srgbClr val="421D0E"/>
                </a:solidFill>
                <a:latin typeface="Microsoft Sans Serif"/>
                <a:cs typeface="Microsoft Sans Serif"/>
              </a:rPr>
              <a:t>–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b="1" spc="45" dirty="0">
                <a:solidFill>
                  <a:srgbClr val="421D0E"/>
                </a:solidFill>
                <a:latin typeface="Arial"/>
                <a:cs typeface="Arial"/>
              </a:rPr>
              <a:t>бессрочный</a:t>
            </a:r>
            <a:endParaRPr sz="1600">
              <a:latin typeface="Arial"/>
              <a:cs typeface="Arial"/>
            </a:endParaRPr>
          </a:p>
          <a:p>
            <a:pPr marL="12700" marR="5080" indent="20955" algn="just">
              <a:lnSpc>
                <a:spcPts val="6120"/>
              </a:lnSpc>
              <a:spcBef>
                <a:spcPts val="525"/>
              </a:spcBef>
            </a:pPr>
            <a:r>
              <a:rPr sz="16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Прежнее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65" dirty="0">
                <a:solidFill>
                  <a:srgbClr val="421D0E"/>
                </a:solidFill>
                <a:latin typeface="Microsoft Sans Serif"/>
                <a:cs typeface="Microsoft Sans Serif"/>
              </a:rPr>
              <a:t>жилье</a:t>
            </a:r>
            <a:r>
              <a:rPr sz="1600" spc="3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15" dirty="0">
                <a:solidFill>
                  <a:srgbClr val="421D0E"/>
                </a:solidFill>
                <a:latin typeface="Microsoft Sans Serif"/>
                <a:cs typeface="Microsoft Sans Serif"/>
              </a:rPr>
              <a:t>остается</a:t>
            </a:r>
            <a:r>
              <a:rPr sz="1600" spc="3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в</a:t>
            </a:r>
            <a:r>
              <a:rPr sz="1600" spc="3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собственности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330" dirty="0">
                <a:solidFill>
                  <a:srgbClr val="421D0E"/>
                </a:solidFill>
                <a:latin typeface="Microsoft Sans Serif"/>
                <a:cs typeface="Microsoft Sans Serif"/>
              </a:rPr>
              <a:t>–</a:t>
            </a:r>
            <a:r>
              <a:rPr sz="1600" spc="3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b="1" spc="90" dirty="0">
                <a:solidFill>
                  <a:srgbClr val="421D0E"/>
                </a:solidFill>
                <a:latin typeface="Arial"/>
                <a:cs typeface="Arial"/>
              </a:rPr>
              <a:t>изъятию</a:t>
            </a:r>
            <a:r>
              <a:rPr sz="1600" b="1" spc="1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80" dirty="0">
                <a:solidFill>
                  <a:srgbClr val="421D0E"/>
                </a:solidFill>
                <a:latin typeface="Arial"/>
                <a:cs typeface="Arial"/>
              </a:rPr>
              <a:t>не</a:t>
            </a:r>
            <a:r>
              <a:rPr sz="1600" b="1" spc="1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100" dirty="0">
                <a:solidFill>
                  <a:srgbClr val="421D0E"/>
                </a:solidFill>
                <a:latin typeface="Arial"/>
                <a:cs typeface="Arial"/>
              </a:rPr>
              <a:t>подлежит </a:t>
            </a:r>
            <a:r>
              <a:rPr sz="1600" b="1" spc="-434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50" dirty="0">
                <a:solidFill>
                  <a:srgbClr val="421D0E"/>
                </a:solidFill>
                <a:latin typeface="Arial"/>
                <a:cs typeface="Arial"/>
              </a:rPr>
              <a:t>Паспорт </a:t>
            </a:r>
            <a:r>
              <a:rPr sz="1600" b="1" spc="-20" dirty="0">
                <a:solidFill>
                  <a:srgbClr val="421D0E"/>
                </a:solidFill>
                <a:latin typeface="Arial"/>
                <a:cs typeface="Arial"/>
              </a:rPr>
              <a:t>РФ </a:t>
            </a:r>
            <a:r>
              <a:rPr sz="1600" spc="10" dirty="0">
                <a:solidFill>
                  <a:srgbClr val="421D0E"/>
                </a:solidFill>
                <a:latin typeface="Microsoft Sans Serif"/>
                <a:cs typeface="Microsoft Sans Serif"/>
              </a:rPr>
              <a:t>для </a:t>
            </a:r>
            <a:r>
              <a:rPr sz="1600" spc="75" dirty="0">
                <a:solidFill>
                  <a:srgbClr val="421D0E"/>
                </a:solidFill>
                <a:latin typeface="Microsoft Sans Serif"/>
                <a:cs typeface="Microsoft Sans Serif"/>
              </a:rPr>
              <a:t>получения 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сертификата </a:t>
            </a:r>
            <a:r>
              <a:rPr sz="1600" spc="114" dirty="0">
                <a:solidFill>
                  <a:srgbClr val="421D0E"/>
                </a:solidFill>
                <a:latin typeface="Microsoft Sans Serif"/>
                <a:cs typeface="Microsoft Sans Serif"/>
              </a:rPr>
              <a:t>и </a:t>
            </a:r>
            <a:r>
              <a:rPr sz="16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выплаты </a:t>
            </a:r>
            <a:r>
              <a:rPr sz="1600" b="1" spc="80" dirty="0">
                <a:solidFill>
                  <a:srgbClr val="421D0E"/>
                </a:solidFill>
                <a:latin typeface="Arial"/>
                <a:cs typeface="Arial"/>
              </a:rPr>
              <a:t>не </a:t>
            </a:r>
            <a:r>
              <a:rPr sz="1600" b="1" spc="65" dirty="0">
                <a:solidFill>
                  <a:srgbClr val="421D0E"/>
                </a:solidFill>
                <a:latin typeface="Arial"/>
                <a:cs typeface="Arial"/>
              </a:rPr>
              <a:t>обязателен </a:t>
            </a:r>
            <a:r>
              <a:rPr sz="1600" b="1" spc="-43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spc="55" dirty="0">
                <a:solidFill>
                  <a:srgbClr val="421D0E"/>
                </a:solidFill>
                <a:latin typeface="Microsoft Sans Serif"/>
                <a:cs typeface="Microsoft Sans Serif"/>
              </a:rPr>
              <a:t>Чтобы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80" dirty="0">
                <a:solidFill>
                  <a:srgbClr val="421D0E"/>
                </a:solidFill>
                <a:latin typeface="Microsoft Sans Serif"/>
                <a:cs typeface="Microsoft Sans Serif"/>
              </a:rPr>
              <a:t>получить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30" dirty="0">
                <a:solidFill>
                  <a:srgbClr val="421D0E"/>
                </a:solidFill>
                <a:latin typeface="Microsoft Sans Serif"/>
                <a:cs typeface="Microsoft Sans Serif"/>
              </a:rPr>
              <a:t>сертификат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55" dirty="0">
                <a:solidFill>
                  <a:srgbClr val="421D0E"/>
                </a:solidFill>
                <a:latin typeface="Microsoft Sans Serif"/>
                <a:cs typeface="Microsoft Sans Serif"/>
              </a:rPr>
              <a:t>достаточно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75" dirty="0">
                <a:solidFill>
                  <a:srgbClr val="421D0E"/>
                </a:solidFill>
                <a:latin typeface="Microsoft Sans Serif"/>
                <a:cs typeface="Microsoft Sans Serif"/>
              </a:rPr>
              <a:t>одного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из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b="1" spc="20" dirty="0">
                <a:solidFill>
                  <a:srgbClr val="421D0E"/>
                </a:solidFill>
                <a:latin typeface="Arial"/>
                <a:cs typeface="Arial"/>
              </a:rPr>
              <a:t>2-х</a:t>
            </a:r>
            <a:r>
              <a:rPr sz="1600" b="1" spc="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70" dirty="0">
                <a:solidFill>
                  <a:srgbClr val="421D0E"/>
                </a:solidFill>
                <a:latin typeface="Arial"/>
                <a:cs typeface="Arial"/>
              </a:rPr>
              <a:t>документов:</a:t>
            </a:r>
            <a:endParaRPr sz="1600">
              <a:latin typeface="Arial"/>
              <a:cs typeface="Arial"/>
            </a:endParaRPr>
          </a:p>
          <a:p>
            <a:pPr marL="325120" indent="-100330">
              <a:lnSpc>
                <a:spcPts val="1350"/>
              </a:lnSpc>
              <a:buChar char="-"/>
              <a:tabLst>
                <a:tab pos="325755" algn="l"/>
              </a:tabLst>
            </a:pPr>
            <a:r>
              <a:rPr sz="13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документ,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содержащий</a:t>
            </a:r>
            <a:r>
              <a:rPr sz="13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отметку </a:t>
            </a:r>
            <a:r>
              <a:rPr sz="13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о</a:t>
            </a:r>
            <a:r>
              <a:rPr sz="13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5" dirty="0">
                <a:solidFill>
                  <a:srgbClr val="421D0E"/>
                </a:solidFill>
                <a:latin typeface="Microsoft Sans Serif"/>
                <a:cs typeface="Microsoft Sans Serif"/>
              </a:rPr>
              <a:t>регистрации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на</a:t>
            </a:r>
            <a:r>
              <a:rPr sz="13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35" dirty="0">
                <a:solidFill>
                  <a:srgbClr val="421D0E"/>
                </a:solidFill>
                <a:latin typeface="Microsoft Sans Serif"/>
                <a:cs typeface="Microsoft Sans Serif"/>
              </a:rPr>
              <a:t>этих</a:t>
            </a:r>
            <a:r>
              <a:rPr sz="13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5" dirty="0">
                <a:solidFill>
                  <a:srgbClr val="421D0E"/>
                </a:solidFill>
                <a:latin typeface="Microsoft Sans Serif"/>
                <a:cs typeface="Microsoft Sans Serif"/>
              </a:rPr>
              <a:t>территориях</a:t>
            </a:r>
            <a:endParaRPr sz="1300">
              <a:latin typeface="Microsoft Sans Serif"/>
              <a:cs typeface="Microsoft Sans Serif"/>
            </a:endParaRPr>
          </a:p>
          <a:p>
            <a:pPr marL="325120" indent="-100330">
              <a:lnSpc>
                <a:spcPct val="100000"/>
              </a:lnSpc>
              <a:spcBef>
                <a:spcPts val="385"/>
              </a:spcBef>
              <a:buChar char="-"/>
              <a:tabLst>
                <a:tab pos="325755" algn="l"/>
              </a:tabLst>
            </a:pPr>
            <a:r>
              <a:rPr sz="1300" spc="35" dirty="0">
                <a:solidFill>
                  <a:srgbClr val="421D0E"/>
                </a:solidFill>
                <a:latin typeface="Microsoft Sans Serif"/>
                <a:cs typeface="Microsoft Sans Serif"/>
              </a:rPr>
              <a:t>документ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о</a:t>
            </a:r>
            <a:r>
              <a:rPr sz="1300" spc="1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праве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40" dirty="0">
                <a:solidFill>
                  <a:srgbClr val="421D0E"/>
                </a:solidFill>
                <a:latin typeface="Microsoft Sans Serif"/>
                <a:cs typeface="Microsoft Sans Serif"/>
              </a:rPr>
              <a:t>собственности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на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45" dirty="0">
                <a:solidFill>
                  <a:srgbClr val="421D0E"/>
                </a:solidFill>
                <a:latin typeface="Microsoft Sans Serif"/>
                <a:cs typeface="Microsoft Sans Serif"/>
              </a:rPr>
              <a:t>жилое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помещение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на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35" dirty="0">
                <a:solidFill>
                  <a:srgbClr val="421D0E"/>
                </a:solidFill>
                <a:latin typeface="Microsoft Sans Serif"/>
                <a:cs typeface="Microsoft Sans Serif"/>
              </a:rPr>
              <a:t>этих</a:t>
            </a:r>
            <a:r>
              <a:rPr sz="13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300" spc="55" dirty="0">
                <a:solidFill>
                  <a:srgbClr val="421D0E"/>
                </a:solidFill>
                <a:latin typeface="Microsoft Sans Serif"/>
                <a:cs typeface="Microsoft Sans Serif"/>
              </a:rPr>
              <a:t>территориях</a:t>
            </a:r>
            <a:endParaRPr sz="13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950">
              <a:latin typeface="Microsoft Sans Serif"/>
              <a:cs typeface="Microsoft Sans Serif"/>
            </a:endParaRPr>
          </a:p>
          <a:p>
            <a:pPr marL="695325" marR="742315" indent="125730">
              <a:lnSpc>
                <a:spcPct val="128800"/>
              </a:lnSpc>
            </a:pPr>
            <a:r>
              <a:rPr sz="1600" spc="65" dirty="0">
                <a:solidFill>
                  <a:srgbClr val="421D0E"/>
                </a:solidFill>
                <a:latin typeface="Microsoft Sans Serif"/>
                <a:cs typeface="Microsoft Sans Serif"/>
              </a:rPr>
              <a:t>Приобрести жилье </a:t>
            </a:r>
            <a:r>
              <a:rPr sz="1600" spc="95" dirty="0">
                <a:solidFill>
                  <a:srgbClr val="421D0E"/>
                </a:solidFill>
                <a:latin typeface="Microsoft Sans Serif"/>
                <a:cs typeface="Microsoft Sans Serif"/>
              </a:rPr>
              <a:t>по 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сертификату </a:t>
            </a:r>
            <a:r>
              <a:rPr sz="1600" spc="80" dirty="0">
                <a:solidFill>
                  <a:srgbClr val="421D0E"/>
                </a:solidFill>
                <a:latin typeface="Microsoft Sans Serif"/>
                <a:cs typeface="Microsoft Sans Serif"/>
              </a:rPr>
              <a:t>можно </a:t>
            </a:r>
            <a:r>
              <a:rPr sz="16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в </a:t>
            </a:r>
            <a:r>
              <a:rPr sz="1600" b="1" spc="55" dirty="0">
                <a:solidFill>
                  <a:srgbClr val="421D0E"/>
                </a:solidFill>
                <a:latin typeface="Arial"/>
                <a:cs typeface="Arial"/>
              </a:rPr>
              <a:t>любом </a:t>
            </a:r>
            <a:r>
              <a:rPr sz="1600" b="1" spc="6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85" dirty="0">
                <a:solidFill>
                  <a:srgbClr val="421D0E"/>
                </a:solidFill>
                <a:latin typeface="Arial"/>
                <a:cs typeface="Arial"/>
              </a:rPr>
              <a:t>регионе</a:t>
            </a:r>
            <a:r>
              <a:rPr sz="1600" b="1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600" b="1" spc="-30" dirty="0">
                <a:solidFill>
                  <a:srgbClr val="421D0E"/>
                </a:solidFill>
                <a:latin typeface="Arial"/>
                <a:cs typeface="Arial"/>
              </a:rPr>
              <a:t>РФ</a:t>
            </a:r>
            <a:r>
              <a:rPr sz="1600" spc="-30" dirty="0">
                <a:solidFill>
                  <a:srgbClr val="421D0E"/>
                </a:solidFill>
                <a:latin typeface="Microsoft Sans Serif"/>
                <a:cs typeface="Microsoft Sans Serif"/>
              </a:rPr>
              <a:t>,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70" dirty="0">
                <a:solidFill>
                  <a:srgbClr val="421D0E"/>
                </a:solidFill>
                <a:latin typeface="Microsoft Sans Serif"/>
                <a:cs typeface="Microsoft Sans Serif"/>
              </a:rPr>
              <a:t>вне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зависимости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50" dirty="0">
                <a:solidFill>
                  <a:srgbClr val="421D0E"/>
                </a:solidFill>
                <a:latin typeface="Microsoft Sans Serif"/>
                <a:cs typeface="Microsoft Sans Serif"/>
              </a:rPr>
              <a:t>от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10" dirty="0">
                <a:solidFill>
                  <a:srgbClr val="421D0E"/>
                </a:solidFill>
                <a:latin typeface="Microsoft Sans Serif"/>
                <a:cs typeface="Microsoft Sans Serif"/>
              </a:rPr>
              <a:t>места</a:t>
            </a:r>
            <a:r>
              <a:rPr sz="1600" spc="25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60" dirty="0">
                <a:solidFill>
                  <a:srgbClr val="421D0E"/>
                </a:solidFill>
                <a:latin typeface="Microsoft Sans Serif"/>
                <a:cs typeface="Microsoft Sans Serif"/>
              </a:rPr>
              <a:t>его</a:t>
            </a:r>
            <a:r>
              <a:rPr sz="1600" spc="20" dirty="0">
                <a:solidFill>
                  <a:srgbClr val="421D0E"/>
                </a:solidFill>
                <a:latin typeface="Microsoft Sans Serif"/>
                <a:cs typeface="Microsoft Sans Serif"/>
              </a:rPr>
              <a:t> </a:t>
            </a:r>
            <a:r>
              <a:rPr sz="1600" spc="75" dirty="0">
                <a:solidFill>
                  <a:srgbClr val="421D0E"/>
                </a:solidFill>
                <a:latin typeface="Microsoft Sans Serif"/>
                <a:cs typeface="Microsoft Sans Serif"/>
              </a:rPr>
              <a:t>получения</a:t>
            </a:r>
            <a:endParaRPr sz="16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16406" y="9927657"/>
            <a:ext cx="866047" cy="647155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823207" y="10074861"/>
            <a:ext cx="2441575" cy="375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300" b="1" spc="30" dirty="0">
                <a:latin typeface="Arial"/>
                <a:cs typeface="Arial"/>
              </a:rPr>
              <a:t>8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spc="40" dirty="0">
                <a:latin typeface="Arial"/>
                <a:cs typeface="Arial"/>
              </a:rPr>
              <a:t>(800)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spc="35" dirty="0">
                <a:latin typeface="Arial"/>
                <a:cs typeface="Arial"/>
              </a:rPr>
              <a:t>100-74-59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148" y="379096"/>
            <a:ext cx="2572793" cy="385919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55365" y="9777440"/>
            <a:ext cx="6101080" cy="0"/>
          </a:xfrm>
          <a:custGeom>
            <a:avLst/>
            <a:gdLst/>
            <a:ahLst/>
            <a:cxnLst/>
            <a:rect l="l" t="t" r="r" b="b"/>
            <a:pathLst>
              <a:path w="6101080">
                <a:moveTo>
                  <a:pt x="0" y="0"/>
                </a:moveTo>
                <a:lnTo>
                  <a:pt x="6100544" y="0"/>
                </a:lnTo>
              </a:path>
            </a:pathLst>
          </a:custGeom>
          <a:ln w="9517">
            <a:solidFill>
              <a:srgbClr val="D854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44935" y="9927214"/>
            <a:ext cx="504401" cy="5044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792053" y="1030023"/>
            <a:ext cx="4235450" cy="2855595"/>
          </a:xfrm>
          <a:prstGeom prst="rect">
            <a:avLst/>
          </a:prstGeom>
          <a:solidFill>
            <a:srgbClr val="F5F1E9"/>
          </a:solidFill>
        </p:spPr>
        <p:txBody>
          <a:bodyPr vert="horz" wrap="square" lIns="0" tIns="104139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819"/>
              </a:spcBef>
            </a:pPr>
            <a:r>
              <a:rPr sz="1300" b="1" spc="60" dirty="0">
                <a:solidFill>
                  <a:srgbClr val="D85428"/>
                </a:solidFill>
                <a:latin typeface="Arial"/>
                <a:cs typeface="Arial"/>
              </a:rPr>
              <a:t>Кто</a:t>
            </a:r>
            <a:r>
              <a:rPr sz="13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300" b="1" spc="100" dirty="0">
                <a:solidFill>
                  <a:srgbClr val="D85428"/>
                </a:solidFill>
                <a:latin typeface="Arial"/>
                <a:cs typeface="Arial"/>
              </a:rPr>
              <a:t>может</a:t>
            </a:r>
            <a:r>
              <a:rPr sz="13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300" b="1" spc="60" dirty="0">
                <a:solidFill>
                  <a:srgbClr val="D85428"/>
                </a:solidFill>
                <a:latin typeface="Arial"/>
                <a:cs typeface="Arial"/>
              </a:rPr>
              <a:t>получить</a:t>
            </a:r>
            <a:r>
              <a:rPr sz="13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300" b="1" spc="114" dirty="0">
                <a:solidFill>
                  <a:srgbClr val="D85428"/>
                </a:solidFill>
                <a:latin typeface="Arial"/>
                <a:cs typeface="Arial"/>
              </a:rPr>
              <a:t>жилищный</a:t>
            </a:r>
            <a:r>
              <a:rPr sz="13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300" b="1" spc="65" dirty="0">
                <a:solidFill>
                  <a:srgbClr val="D85428"/>
                </a:solidFill>
                <a:latin typeface="Arial"/>
                <a:cs typeface="Arial"/>
              </a:rPr>
              <a:t>сертификат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>
              <a:latin typeface="Arial"/>
              <a:cs typeface="Arial"/>
            </a:endParaRPr>
          </a:p>
          <a:p>
            <a:pPr marL="180340" marR="168910" indent="-635" algn="ctr">
              <a:lnSpc>
                <a:spcPct val="129099"/>
              </a:lnSpc>
            </a:pPr>
            <a:r>
              <a:rPr sz="1500" spc="25" dirty="0">
                <a:latin typeface="Microsoft Sans Serif"/>
                <a:cs typeface="Microsoft Sans Serif"/>
              </a:rPr>
              <a:t>Граждане, </a:t>
            </a:r>
            <a:r>
              <a:rPr sz="1500" spc="60" dirty="0">
                <a:latin typeface="Microsoft Sans Serif"/>
                <a:cs typeface="Microsoft Sans Serif"/>
              </a:rPr>
              <a:t>которые </a:t>
            </a:r>
            <a:r>
              <a:rPr sz="1500" spc="70" dirty="0">
                <a:latin typeface="Microsoft Sans Serif"/>
                <a:cs typeface="Microsoft Sans Serif"/>
              </a:rPr>
              <a:t>вынужденно </a:t>
            </a:r>
            <a:r>
              <a:rPr sz="1500" spc="75" dirty="0">
                <a:latin typeface="Microsoft Sans Serif"/>
                <a:cs typeface="Microsoft Sans Serif"/>
              </a:rPr>
              <a:t> </a:t>
            </a:r>
            <a:r>
              <a:rPr sz="1500" spc="80" dirty="0">
                <a:latin typeface="Microsoft Sans Serif"/>
                <a:cs typeface="Microsoft Sans Serif"/>
              </a:rPr>
              <a:t>покинули </a:t>
            </a:r>
            <a:r>
              <a:rPr sz="1500" spc="25" dirty="0">
                <a:latin typeface="Microsoft Sans Serif"/>
                <a:cs typeface="Microsoft Sans Serif"/>
              </a:rPr>
              <a:t>место </a:t>
            </a:r>
            <a:r>
              <a:rPr sz="1500" spc="75" dirty="0">
                <a:latin typeface="Microsoft Sans Serif"/>
                <a:cs typeface="Microsoft Sans Serif"/>
              </a:rPr>
              <a:t>постоянного </a:t>
            </a:r>
            <a:r>
              <a:rPr sz="1500" spc="80" dirty="0">
                <a:latin typeface="Microsoft Sans Serif"/>
                <a:cs typeface="Microsoft Sans Serif"/>
              </a:rPr>
              <a:t> проживания</a:t>
            </a:r>
            <a:r>
              <a:rPr sz="1500" spc="20" dirty="0">
                <a:latin typeface="Microsoft Sans Serif"/>
                <a:cs typeface="Microsoft Sans Serif"/>
              </a:rPr>
              <a:t> </a:t>
            </a:r>
            <a:r>
              <a:rPr sz="1500" spc="55" dirty="0">
                <a:latin typeface="Microsoft Sans Serif"/>
                <a:cs typeface="Microsoft Sans Serif"/>
              </a:rPr>
              <a:t>в</a:t>
            </a:r>
            <a:r>
              <a:rPr sz="1500" spc="25" dirty="0">
                <a:latin typeface="Microsoft Sans Serif"/>
                <a:cs typeface="Microsoft Sans Serif"/>
              </a:rPr>
              <a:t> </a:t>
            </a:r>
            <a:r>
              <a:rPr sz="1500" spc="55" dirty="0">
                <a:latin typeface="Microsoft Sans Serif"/>
                <a:cs typeface="Microsoft Sans Serif"/>
              </a:rPr>
              <a:t>городе</a:t>
            </a:r>
            <a:r>
              <a:rPr sz="1500" spc="20" dirty="0">
                <a:latin typeface="Microsoft Sans Serif"/>
                <a:cs typeface="Microsoft Sans Serif"/>
              </a:rPr>
              <a:t> </a:t>
            </a:r>
            <a:r>
              <a:rPr sz="1500" spc="25" dirty="0">
                <a:latin typeface="Microsoft Sans Serif"/>
                <a:cs typeface="Microsoft Sans Serif"/>
              </a:rPr>
              <a:t>Херсоне </a:t>
            </a:r>
            <a:r>
              <a:rPr sz="1500" spc="80" dirty="0">
                <a:latin typeface="Microsoft Sans Serif"/>
                <a:cs typeface="Microsoft Sans Serif"/>
              </a:rPr>
              <a:t>или</a:t>
            </a:r>
            <a:r>
              <a:rPr sz="1500" spc="25" dirty="0">
                <a:latin typeface="Microsoft Sans Serif"/>
                <a:cs typeface="Microsoft Sans Serif"/>
              </a:rPr>
              <a:t> </a:t>
            </a:r>
            <a:r>
              <a:rPr sz="1500" spc="50" dirty="0">
                <a:latin typeface="Microsoft Sans Serif"/>
                <a:cs typeface="Microsoft Sans Serif"/>
              </a:rPr>
              <a:t>части </a:t>
            </a:r>
            <a:r>
              <a:rPr sz="1500" spc="-385" dirty="0">
                <a:latin typeface="Microsoft Sans Serif"/>
                <a:cs typeface="Microsoft Sans Serif"/>
              </a:rPr>
              <a:t> </a:t>
            </a:r>
            <a:r>
              <a:rPr sz="1500" spc="40" dirty="0">
                <a:latin typeface="Microsoft Sans Serif"/>
                <a:cs typeface="Microsoft Sans Serif"/>
              </a:rPr>
              <a:t>Херсонской области </a:t>
            </a:r>
            <a:r>
              <a:rPr sz="1500" spc="110" dirty="0">
                <a:latin typeface="Microsoft Sans Serif"/>
                <a:cs typeface="Microsoft Sans Serif"/>
              </a:rPr>
              <a:t>и </a:t>
            </a:r>
            <a:r>
              <a:rPr sz="1500" spc="90" dirty="0">
                <a:latin typeface="Microsoft Sans Serif"/>
                <a:cs typeface="Microsoft Sans Serif"/>
              </a:rPr>
              <a:t>прибывшие </a:t>
            </a:r>
            <a:r>
              <a:rPr sz="1500" spc="55" dirty="0">
                <a:latin typeface="Microsoft Sans Serif"/>
                <a:cs typeface="Microsoft Sans Serif"/>
              </a:rPr>
              <a:t>в </a:t>
            </a:r>
            <a:r>
              <a:rPr sz="1500" spc="60" dirty="0">
                <a:latin typeface="Microsoft Sans Serif"/>
                <a:cs typeface="Microsoft Sans Serif"/>
              </a:rPr>
              <a:t> </a:t>
            </a:r>
            <a:r>
              <a:rPr sz="1500" spc="55" dirty="0">
                <a:latin typeface="Microsoft Sans Serif"/>
                <a:cs typeface="Microsoft Sans Serif"/>
              </a:rPr>
              <a:t>экстренном </a:t>
            </a:r>
            <a:r>
              <a:rPr sz="1500" spc="35" dirty="0">
                <a:latin typeface="Microsoft Sans Serif"/>
                <a:cs typeface="Microsoft Sans Serif"/>
              </a:rPr>
              <a:t>массовом </a:t>
            </a:r>
            <a:r>
              <a:rPr sz="1500" spc="50" dirty="0">
                <a:latin typeface="Microsoft Sans Serif"/>
                <a:cs typeface="Microsoft Sans Serif"/>
              </a:rPr>
              <a:t>порядке </a:t>
            </a:r>
            <a:r>
              <a:rPr sz="1500" spc="65" dirty="0">
                <a:latin typeface="Microsoft Sans Serif"/>
                <a:cs typeface="Microsoft Sans Serif"/>
              </a:rPr>
              <a:t>на </a:t>
            </a:r>
            <a:r>
              <a:rPr sz="1500" spc="70" dirty="0">
                <a:latin typeface="Microsoft Sans Serif"/>
                <a:cs typeface="Microsoft Sans Serif"/>
              </a:rPr>
              <a:t> </a:t>
            </a:r>
            <a:r>
              <a:rPr sz="1500" spc="80" dirty="0">
                <a:latin typeface="Microsoft Sans Serif"/>
                <a:cs typeface="Microsoft Sans Serif"/>
              </a:rPr>
              <a:t>территорию </a:t>
            </a:r>
            <a:r>
              <a:rPr sz="1500" spc="40" dirty="0">
                <a:latin typeface="Microsoft Sans Serif"/>
                <a:cs typeface="Microsoft Sans Serif"/>
              </a:rPr>
              <a:t>Российской </a:t>
            </a:r>
            <a:r>
              <a:rPr sz="1500" spc="45" dirty="0">
                <a:latin typeface="Microsoft Sans Serif"/>
                <a:cs typeface="Microsoft Sans Serif"/>
              </a:rPr>
              <a:t>Федерации </a:t>
            </a:r>
            <a:r>
              <a:rPr sz="1500" spc="65" dirty="0">
                <a:latin typeface="Microsoft Sans Serif"/>
                <a:cs typeface="Microsoft Sans Serif"/>
              </a:rPr>
              <a:t>на </a:t>
            </a:r>
            <a:r>
              <a:rPr sz="1500" spc="70" dirty="0">
                <a:latin typeface="Microsoft Sans Serif"/>
                <a:cs typeface="Microsoft Sans Serif"/>
              </a:rPr>
              <a:t> </a:t>
            </a:r>
            <a:r>
              <a:rPr sz="1500" spc="65" dirty="0">
                <a:latin typeface="Microsoft Sans Serif"/>
                <a:cs typeface="Microsoft Sans Serif"/>
              </a:rPr>
              <a:t>постоянное</a:t>
            </a:r>
            <a:r>
              <a:rPr sz="1500" spc="15" dirty="0">
                <a:latin typeface="Microsoft Sans Serif"/>
                <a:cs typeface="Microsoft Sans Serif"/>
              </a:rPr>
              <a:t> </a:t>
            </a:r>
            <a:r>
              <a:rPr sz="1500" spc="25" dirty="0">
                <a:latin typeface="Microsoft Sans Serif"/>
                <a:cs typeface="Microsoft Sans Serif"/>
              </a:rPr>
              <a:t>место</a:t>
            </a:r>
            <a:r>
              <a:rPr sz="1500" spc="20" dirty="0">
                <a:latin typeface="Microsoft Sans Serif"/>
                <a:cs typeface="Microsoft Sans Serif"/>
              </a:rPr>
              <a:t> </a:t>
            </a:r>
            <a:r>
              <a:rPr sz="1500" spc="40" dirty="0">
                <a:latin typeface="Microsoft Sans Serif"/>
                <a:cs typeface="Microsoft Sans Serif"/>
              </a:rPr>
              <a:t>жительства</a:t>
            </a:r>
            <a:endParaRPr sz="15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4531" y="4720352"/>
            <a:ext cx="6525259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spc="40" dirty="0">
                <a:solidFill>
                  <a:srgbClr val="D85428"/>
                </a:solidFill>
                <a:latin typeface="Arial"/>
                <a:cs typeface="Arial"/>
              </a:rPr>
              <a:t>Субъекты</a:t>
            </a:r>
            <a:r>
              <a:rPr sz="1900" b="1" spc="-5" dirty="0">
                <a:solidFill>
                  <a:srgbClr val="D85428"/>
                </a:solidFill>
                <a:latin typeface="Arial"/>
                <a:cs typeface="Arial"/>
              </a:rPr>
              <a:t> РФ, </a:t>
            </a:r>
            <a:r>
              <a:rPr sz="1900" b="1" spc="45" dirty="0">
                <a:solidFill>
                  <a:srgbClr val="D85428"/>
                </a:solidFill>
                <a:latin typeface="Arial"/>
                <a:cs typeface="Arial"/>
              </a:rPr>
              <a:t>в</a:t>
            </a:r>
            <a:r>
              <a:rPr sz="19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900" b="1" spc="75" dirty="0">
                <a:solidFill>
                  <a:srgbClr val="D85428"/>
                </a:solidFill>
                <a:latin typeface="Arial"/>
                <a:cs typeface="Arial"/>
              </a:rPr>
              <a:t>которых</a:t>
            </a:r>
            <a:r>
              <a:rPr sz="19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900" b="1" spc="140" dirty="0">
                <a:solidFill>
                  <a:srgbClr val="D85428"/>
                </a:solidFill>
                <a:latin typeface="Arial"/>
                <a:cs typeface="Arial"/>
              </a:rPr>
              <a:t>можно</a:t>
            </a:r>
            <a:r>
              <a:rPr sz="19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900" b="1" spc="70" dirty="0">
                <a:solidFill>
                  <a:srgbClr val="D85428"/>
                </a:solidFill>
                <a:latin typeface="Arial"/>
                <a:cs typeface="Arial"/>
              </a:rPr>
              <a:t>подать</a:t>
            </a:r>
            <a:r>
              <a:rPr sz="19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900" b="1" spc="90" dirty="0">
                <a:solidFill>
                  <a:srgbClr val="D85428"/>
                </a:solidFill>
                <a:latin typeface="Arial"/>
                <a:cs typeface="Arial"/>
              </a:rPr>
              <a:t>заявление</a:t>
            </a:r>
            <a:endParaRPr sz="1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325" y="9822637"/>
            <a:ext cx="3598545" cy="654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4900"/>
              </a:lnSpc>
              <a:spcBef>
                <a:spcPts val="100"/>
              </a:spcBef>
            </a:pPr>
            <a:r>
              <a:rPr sz="1100" spc="-80" dirty="0">
                <a:latin typeface="Microsoft Sans Serif"/>
                <a:cs typeface="Microsoft Sans Serif"/>
              </a:rPr>
              <a:t>ВСЕ </a:t>
            </a:r>
            <a:r>
              <a:rPr sz="1100" spc="-25" dirty="0">
                <a:latin typeface="Microsoft Sans Serif"/>
                <a:cs typeface="Microsoft Sans Serif"/>
              </a:rPr>
              <a:t>ВОПРОСЫ </a:t>
            </a:r>
            <a:r>
              <a:rPr sz="1100" dirty="0">
                <a:latin typeface="Microsoft Sans Serif"/>
                <a:cs typeface="Microsoft Sans Serif"/>
              </a:rPr>
              <a:t>О </a:t>
            </a:r>
            <a:r>
              <a:rPr sz="1100" spc="5" dirty="0">
                <a:latin typeface="Microsoft Sans Serif"/>
                <a:cs typeface="Microsoft Sans Serif"/>
              </a:rPr>
              <a:t>ПОЛУЧЕНИИ </a:t>
            </a:r>
            <a:r>
              <a:rPr sz="1100" spc="-20" dirty="0">
                <a:latin typeface="Microsoft Sans Serif"/>
                <a:cs typeface="Microsoft Sans Serif"/>
              </a:rPr>
              <a:t>ЕДИНОВРЕМЕННОЙ </a:t>
            </a:r>
            <a:r>
              <a:rPr sz="1100" spc="-15" dirty="0">
                <a:latin typeface="Microsoft Sans Serif"/>
                <a:cs typeface="Microsoft Sans Serif"/>
              </a:rPr>
              <a:t> </a:t>
            </a:r>
            <a:r>
              <a:rPr sz="1100" spc="-20" dirty="0">
                <a:latin typeface="Microsoft Sans Serif"/>
                <a:cs typeface="Microsoft Sans Serif"/>
              </a:rPr>
              <a:t>ВЫПЛАТЫ </a:t>
            </a:r>
            <a:r>
              <a:rPr sz="1100" spc="40" dirty="0">
                <a:latin typeface="Microsoft Sans Serif"/>
                <a:cs typeface="Microsoft Sans Serif"/>
              </a:rPr>
              <a:t>И </a:t>
            </a:r>
            <a:r>
              <a:rPr sz="1100" spc="20" dirty="0">
                <a:latin typeface="Microsoft Sans Serif"/>
                <a:cs typeface="Microsoft Sans Serif"/>
              </a:rPr>
              <a:t>ЖИЛИЩНОГО </a:t>
            </a:r>
            <a:r>
              <a:rPr sz="1100" spc="-40" dirty="0">
                <a:latin typeface="Microsoft Sans Serif"/>
                <a:cs typeface="Microsoft Sans Serif"/>
              </a:rPr>
              <a:t>СЕРТИФИКАТА </a:t>
            </a:r>
            <a:r>
              <a:rPr sz="1100" spc="10" dirty="0">
                <a:latin typeface="Microsoft Sans Serif"/>
                <a:cs typeface="Microsoft Sans Serif"/>
              </a:rPr>
              <a:t>МОЖНО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-45" dirty="0">
                <a:latin typeface="Microsoft Sans Serif"/>
                <a:cs typeface="Microsoft Sans Serif"/>
              </a:rPr>
              <a:t>ЗАДАТЬ</a:t>
            </a:r>
            <a:r>
              <a:rPr sz="110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ПО </a:t>
            </a:r>
            <a:r>
              <a:rPr sz="1100" spc="-15" dirty="0">
                <a:latin typeface="Microsoft Sans Serif"/>
                <a:cs typeface="Microsoft Sans Serif"/>
              </a:rPr>
              <a:t>НОМЕРУ</a:t>
            </a:r>
            <a:r>
              <a:rPr sz="1100" spc="5" dirty="0">
                <a:latin typeface="Microsoft Sans Serif"/>
                <a:cs typeface="Microsoft Sans Serif"/>
              </a:rPr>
              <a:t> </a:t>
            </a:r>
            <a:r>
              <a:rPr sz="1100" b="1" spc="45" dirty="0">
                <a:latin typeface="Arial"/>
                <a:cs typeface="Arial"/>
              </a:rPr>
              <a:t>ЕДИНОЙ</a:t>
            </a:r>
            <a:r>
              <a:rPr sz="1100" b="1" spc="-10" dirty="0">
                <a:latin typeface="Arial"/>
                <a:cs typeface="Arial"/>
              </a:rPr>
              <a:t> </a:t>
            </a:r>
            <a:r>
              <a:rPr sz="1100" b="1" spc="5" dirty="0">
                <a:latin typeface="Arial"/>
                <a:cs typeface="Arial"/>
              </a:rPr>
              <a:t>«ГОРЯЧЕЙ</a:t>
            </a:r>
            <a:r>
              <a:rPr sz="1100" b="1" spc="-5" dirty="0">
                <a:latin typeface="Arial"/>
                <a:cs typeface="Arial"/>
              </a:rPr>
              <a:t> </a:t>
            </a:r>
            <a:r>
              <a:rPr sz="1100" b="1" spc="90" dirty="0">
                <a:latin typeface="Arial"/>
                <a:cs typeface="Arial"/>
              </a:rPr>
              <a:t>ЛИНИИ»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23576" y="10005724"/>
            <a:ext cx="20212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b="1" spc="25" dirty="0">
                <a:latin typeface="Arial"/>
                <a:cs typeface="Arial"/>
              </a:rPr>
              <a:t>8</a:t>
            </a:r>
            <a:r>
              <a:rPr sz="1900" b="1" spc="-25" dirty="0">
                <a:latin typeface="Arial"/>
                <a:cs typeface="Arial"/>
              </a:rPr>
              <a:t> </a:t>
            </a:r>
            <a:r>
              <a:rPr sz="1900" b="1" spc="30" dirty="0">
                <a:latin typeface="Arial"/>
                <a:cs typeface="Arial"/>
              </a:rPr>
              <a:t>(800)</a:t>
            </a:r>
            <a:r>
              <a:rPr sz="1900" b="1" spc="-20" dirty="0">
                <a:latin typeface="Arial"/>
                <a:cs typeface="Arial"/>
              </a:rPr>
              <a:t> </a:t>
            </a:r>
            <a:r>
              <a:rPr sz="1900" b="1" spc="25" dirty="0">
                <a:latin typeface="Arial"/>
                <a:cs typeface="Arial"/>
              </a:rPr>
              <a:t>100-74-59</a:t>
            </a:r>
            <a:endParaRPr sz="19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40575" y="53193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88921" y="5172786"/>
            <a:ext cx="2415540" cy="4308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12800">
              <a:lnSpc>
                <a:spcPct val="141900"/>
              </a:lnSpc>
              <a:spcBef>
                <a:spcPts val="100"/>
              </a:spcBef>
            </a:pPr>
            <a:r>
              <a:rPr sz="1100" spc="15" dirty="0">
                <a:latin typeface="Microsoft Sans Serif"/>
                <a:cs typeface="Microsoft Sans Serif"/>
              </a:rPr>
              <a:t>Алтайский </a:t>
            </a:r>
            <a:r>
              <a:rPr sz="1100" spc="35" dirty="0">
                <a:latin typeface="Microsoft Sans Serif"/>
                <a:cs typeface="Microsoft Sans Serif"/>
              </a:rPr>
              <a:t>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Архангельская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Белгородская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Брянская 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Владимирская 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Волгоградская 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Воронежская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Город </a:t>
            </a:r>
            <a:r>
              <a:rPr sz="1100" spc="10" dirty="0">
                <a:latin typeface="Microsoft Sans Serif"/>
                <a:cs typeface="Microsoft Sans Serif"/>
              </a:rPr>
              <a:t>Севастополь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Иркутская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область</a:t>
            </a:r>
            <a:endParaRPr sz="1100">
              <a:latin typeface="Microsoft Sans Serif"/>
              <a:cs typeface="Microsoft Sans Serif"/>
            </a:endParaRPr>
          </a:p>
          <a:p>
            <a:pPr marL="12700" marR="5080">
              <a:lnSpc>
                <a:spcPct val="141900"/>
              </a:lnSpc>
            </a:pPr>
            <a:r>
              <a:rPr sz="1100" spc="5" dirty="0">
                <a:latin typeface="Microsoft Sans Serif"/>
                <a:cs typeface="Microsoft Sans Serif"/>
              </a:rPr>
              <a:t>Кабардино-Балкарская Республика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-10" dirty="0">
                <a:latin typeface="Microsoft Sans Serif"/>
                <a:cs typeface="Microsoft Sans Serif"/>
              </a:rPr>
              <a:t>Калужская</a:t>
            </a:r>
            <a:r>
              <a:rPr sz="1100" spc="-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область</a:t>
            </a:r>
            <a:endParaRPr sz="1100">
              <a:latin typeface="Microsoft Sans Serif"/>
              <a:cs typeface="Microsoft Sans Serif"/>
            </a:endParaRPr>
          </a:p>
          <a:p>
            <a:pPr marL="12700" marR="932180">
              <a:lnSpc>
                <a:spcPct val="141900"/>
              </a:lnSpc>
            </a:pPr>
            <a:r>
              <a:rPr sz="1100" spc="15" dirty="0">
                <a:latin typeface="Microsoft Sans Serif"/>
                <a:cs typeface="Microsoft Sans Serif"/>
              </a:rPr>
              <a:t>Камчатский </a:t>
            </a:r>
            <a:r>
              <a:rPr sz="1100" spc="35" dirty="0">
                <a:latin typeface="Microsoft Sans Serif"/>
                <a:cs typeface="Microsoft Sans Serif"/>
              </a:rPr>
              <a:t>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Кемеровская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Кировская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Костромская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Краснодарский </a:t>
            </a:r>
            <a:r>
              <a:rPr sz="1100" spc="35" dirty="0">
                <a:latin typeface="Microsoft Sans Serif"/>
                <a:cs typeface="Microsoft Sans Serif"/>
              </a:rPr>
              <a:t>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Курганская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-5" dirty="0">
                <a:latin typeface="Microsoft Sans Serif"/>
                <a:cs typeface="Microsoft Sans Serif"/>
              </a:rPr>
              <a:t>Курская</a:t>
            </a:r>
            <a:r>
              <a:rPr sz="1100" spc="-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область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40575" y="555729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40575" y="579522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40575" y="603314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40575" y="62710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40575" y="65089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40575" y="67469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40575" y="69848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0575" y="72227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40575" y="74606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40575" y="76986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0575" y="79365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0575" y="81744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40575" y="84123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5"/>
                </a:moveTo>
                <a:lnTo>
                  <a:pt x="20637" y="47585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40575" y="86503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40575" y="88882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40575" y="91261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40575" y="93640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983069" y="53193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131414" y="5172786"/>
            <a:ext cx="1659889" cy="4308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1900"/>
              </a:lnSpc>
              <a:spcBef>
                <a:spcPts val="100"/>
              </a:spcBef>
            </a:pPr>
            <a:r>
              <a:rPr sz="1100" spc="20" dirty="0">
                <a:latin typeface="Microsoft Sans Serif"/>
                <a:cs typeface="Microsoft Sans Serif"/>
              </a:rPr>
              <a:t>Ленинградская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Липецкая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Московская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20" dirty="0">
                <a:latin typeface="Microsoft Sans Serif"/>
                <a:cs typeface="Microsoft Sans Serif"/>
              </a:rPr>
              <a:t>Нижегородская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20" dirty="0">
                <a:latin typeface="Microsoft Sans Serif"/>
                <a:cs typeface="Microsoft Sans Serif"/>
              </a:rPr>
              <a:t>Новгородская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Новосибирская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Орловская 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Пензенская 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Пермский </a:t>
            </a:r>
            <a:r>
              <a:rPr sz="1100" spc="35" dirty="0">
                <a:latin typeface="Microsoft Sans Serif"/>
                <a:cs typeface="Microsoft Sans Serif"/>
              </a:rPr>
              <a:t>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35" dirty="0">
                <a:latin typeface="Microsoft Sans Serif"/>
                <a:cs typeface="Microsoft Sans Serif"/>
              </a:rPr>
              <a:t>Приморский 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Псковская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Адыгея </a:t>
            </a:r>
            <a:r>
              <a:rPr sz="1100" spc="1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35" dirty="0">
                <a:latin typeface="Microsoft Sans Serif"/>
                <a:cs typeface="Microsoft Sans Serif"/>
              </a:rPr>
              <a:t>Ингушетия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10" dirty="0">
                <a:latin typeface="Microsoft Sans Serif"/>
                <a:cs typeface="Microsoft Sans Serif"/>
              </a:rPr>
              <a:t>Калмыкия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Карелия </a:t>
            </a:r>
            <a:r>
              <a:rPr sz="1100" spc="1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15" dirty="0">
                <a:latin typeface="Microsoft Sans Serif"/>
                <a:cs typeface="Microsoft Sans Serif"/>
              </a:rPr>
              <a:t>Крым </a:t>
            </a:r>
            <a:r>
              <a:rPr sz="1100" spc="2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55" dirty="0">
                <a:latin typeface="Microsoft Sans Serif"/>
                <a:cs typeface="Microsoft Sans Serif"/>
              </a:rPr>
              <a:t>Марий </a:t>
            </a:r>
            <a:r>
              <a:rPr sz="1100" spc="-55" dirty="0">
                <a:latin typeface="Microsoft Sans Serif"/>
                <a:cs typeface="Microsoft Sans Serif"/>
              </a:rPr>
              <a:t>Эл </a:t>
            </a:r>
            <a:r>
              <a:rPr sz="1100" spc="-5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</a:t>
            </a:r>
            <a:r>
              <a:rPr sz="1100" spc="-30" dirty="0">
                <a:latin typeface="Microsoft Sans Serif"/>
                <a:cs typeface="Microsoft Sans Serif"/>
              </a:rPr>
              <a:t> </a:t>
            </a:r>
            <a:r>
              <a:rPr sz="1100" spc="40" dirty="0">
                <a:latin typeface="Microsoft Sans Serif"/>
                <a:cs typeface="Microsoft Sans Serif"/>
              </a:rPr>
              <a:t>Мордовия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983069" y="555729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983069" y="579522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983069" y="603314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983069" y="62710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983069" y="65089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983069" y="67469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983069" y="69848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983069" y="72227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983069" y="74606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83069" y="76986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983069" y="79365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983069" y="81744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983069" y="84123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5"/>
                </a:moveTo>
                <a:lnTo>
                  <a:pt x="20637" y="47585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983069" y="86503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983069" y="88882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83069" y="91261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983069" y="93640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111250" y="53193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259596" y="5172786"/>
            <a:ext cx="2103120" cy="4308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1900"/>
              </a:lnSpc>
              <a:spcBef>
                <a:spcPts val="100"/>
              </a:spcBef>
            </a:pP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-25" dirty="0">
                <a:latin typeface="Microsoft Sans Serif"/>
                <a:cs typeface="Microsoft Sans Serif"/>
              </a:rPr>
              <a:t>Саха </a:t>
            </a:r>
            <a:r>
              <a:rPr sz="1100" spc="-15" dirty="0">
                <a:latin typeface="Microsoft Sans Serif"/>
                <a:cs typeface="Microsoft Sans Serif"/>
              </a:rPr>
              <a:t>(Якутия) </a:t>
            </a:r>
            <a:r>
              <a:rPr sz="1100" spc="-1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Республика Северная Осетия </a:t>
            </a:r>
            <a:r>
              <a:rPr sz="1100" spc="-15" dirty="0">
                <a:latin typeface="Microsoft Sans Serif"/>
                <a:cs typeface="Microsoft Sans Serif"/>
              </a:rPr>
              <a:t>-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Алания</a:t>
            </a:r>
            <a:endParaRPr sz="1100">
              <a:latin typeface="Microsoft Sans Serif"/>
              <a:cs typeface="Microsoft Sans Serif"/>
            </a:endParaRPr>
          </a:p>
          <a:p>
            <a:pPr marL="12700" marR="516890">
              <a:lnSpc>
                <a:spcPct val="141900"/>
              </a:lnSpc>
            </a:pPr>
            <a:r>
              <a:rPr sz="1100" dirty="0">
                <a:latin typeface="Microsoft Sans Serif"/>
                <a:cs typeface="Microsoft Sans Serif"/>
              </a:rPr>
              <a:t>Ростовская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-5" dirty="0">
                <a:latin typeface="Microsoft Sans Serif"/>
                <a:cs typeface="Microsoft Sans Serif"/>
              </a:rPr>
              <a:t>Рязанская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dirty="0">
                <a:latin typeface="Microsoft Sans Serif"/>
                <a:cs typeface="Microsoft Sans Serif"/>
              </a:rPr>
              <a:t>Саратовская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dirty="0">
                <a:latin typeface="Microsoft Sans Serif"/>
                <a:cs typeface="Microsoft Sans Serif"/>
              </a:rPr>
              <a:t>Свердловская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dirty="0">
                <a:latin typeface="Microsoft Sans Serif"/>
                <a:cs typeface="Microsoft Sans Serif"/>
              </a:rPr>
              <a:t>Смоленская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20" dirty="0">
                <a:latin typeface="Microsoft Sans Serif"/>
                <a:cs typeface="Microsoft Sans Serif"/>
              </a:rPr>
              <a:t>Ставропольский </a:t>
            </a:r>
            <a:r>
              <a:rPr sz="1100" spc="35" dirty="0">
                <a:latin typeface="Microsoft Sans Serif"/>
                <a:cs typeface="Microsoft Sans Serif"/>
              </a:rPr>
              <a:t>край </a:t>
            </a:r>
            <a:r>
              <a:rPr sz="1100" spc="40" dirty="0">
                <a:latin typeface="Microsoft Sans Serif"/>
                <a:cs typeface="Microsoft Sans Serif"/>
              </a:rPr>
              <a:t> </a:t>
            </a:r>
            <a:r>
              <a:rPr sz="1100" spc="-5" dirty="0">
                <a:latin typeface="Microsoft Sans Serif"/>
                <a:cs typeface="Microsoft Sans Serif"/>
              </a:rPr>
              <a:t>Тульская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Тюменская область </a:t>
            </a:r>
            <a:r>
              <a:rPr sz="1100" spc="15" dirty="0">
                <a:latin typeface="Microsoft Sans Serif"/>
                <a:cs typeface="Microsoft Sans Serif"/>
              </a:rPr>
              <a:t> Ульяновская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Ханты-Мансийский </a:t>
            </a:r>
            <a:r>
              <a:rPr sz="1100" spc="-25" dirty="0">
                <a:latin typeface="Microsoft Sans Serif"/>
                <a:cs typeface="Microsoft Sans Serif"/>
              </a:rPr>
              <a:t>АО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dirty="0">
                <a:latin typeface="Microsoft Sans Serif"/>
                <a:cs typeface="Microsoft Sans Serif"/>
              </a:rPr>
              <a:t>Херсонская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Челябинская </a:t>
            </a:r>
            <a:r>
              <a:rPr sz="1100" spc="10" dirty="0">
                <a:latin typeface="Microsoft Sans Serif"/>
                <a:cs typeface="Microsoft Sans Serif"/>
              </a:rPr>
              <a:t>область </a:t>
            </a:r>
            <a:r>
              <a:rPr sz="1100" spc="15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Чувашская </a:t>
            </a:r>
            <a:r>
              <a:rPr sz="1100" spc="5" dirty="0">
                <a:latin typeface="Microsoft Sans Serif"/>
                <a:cs typeface="Microsoft Sans Serif"/>
              </a:rPr>
              <a:t>Республика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Ямало-Ненецкий </a:t>
            </a:r>
            <a:r>
              <a:rPr sz="1100" spc="-25" dirty="0">
                <a:latin typeface="Microsoft Sans Serif"/>
                <a:cs typeface="Microsoft Sans Serif"/>
              </a:rPr>
              <a:t>АО 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-5" dirty="0">
                <a:latin typeface="Microsoft Sans Serif"/>
                <a:cs typeface="Microsoft Sans Serif"/>
              </a:rPr>
              <a:t>Ярославская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10" dirty="0">
                <a:latin typeface="Microsoft Sans Serif"/>
                <a:cs typeface="Microsoft Sans Serif"/>
              </a:rPr>
              <a:t>область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111250" y="555729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11250" y="6033147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11250" y="6271072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111250" y="65089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11250" y="67469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111250" y="69848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111250" y="72227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111250" y="74606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111250" y="76986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111250" y="79365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11250" y="81744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111250" y="84123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5"/>
                </a:moveTo>
                <a:lnTo>
                  <a:pt x="20637" y="47585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111250" y="865032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111250" y="888824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1"/>
                </a:lnTo>
                <a:lnTo>
                  <a:pt x="0" y="26947"/>
                </a:lnTo>
                <a:lnTo>
                  <a:pt x="0" y="20636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11250" y="9126173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111250" y="9364098"/>
            <a:ext cx="47625" cy="47625"/>
          </a:xfrm>
          <a:custGeom>
            <a:avLst/>
            <a:gdLst/>
            <a:ahLst/>
            <a:cxnLst/>
            <a:rect l="l" t="t" r="r" b="b"/>
            <a:pathLst>
              <a:path w="47625" h="47625">
                <a:moveTo>
                  <a:pt x="26947" y="47584"/>
                </a:moveTo>
                <a:lnTo>
                  <a:pt x="20637" y="47584"/>
                </a:lnTo>
                <a:lnTo>
                  <a:pt x="17602" y="46980"/>
                </a:lnTo>
                <a:lnTo>
                  <a:pt x="0" y="26947"/>
                </a:lnTo>
                <a:lnTo>
                  <a:pt x="0" y="20637"/>
                </a:lnTo>
                <a:lnTo>
                  <a:pt x="20637" y="0"/>
                </a:lnTo>
                <a:lnTo>
                  <a:pt x="26947" y="0"/>
                </a:lnTo>
                <a:lnTo>
                  <a:pt x="47585" y="23792"/>
                </a:lnTo>
                <a:lnTo>
                  <a:pt x="47585" y="26947"/>
                </a:lnTo>
                <a:lnTo>
                  <a:pt x="26947" y="475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7246" y="424615"/>
            <a:ext cx="6452870" cy="1113790"/>
          </a:xfrm>
          <a:custGeom>
            <a:avLst/>
            <a:gdLst/>
            <a:ahLst/>
            <a:cxnLst/>
            <a:rect l="l" t="t" r="r" b="b"/>
            <a:pathLst>
              <a:path w="6452870" h="1113790">
                <a:moveTo>
                  <a:pt x="6262895" y="1113489"/>
                </a:moveTo>
                <a:lnTo>
                  <a:pt x="189580" y="1113489"/>
                </a:lnTo>
                <a:lnTo>
                  <a:pt x="139265" y="1106696"/>
                </a:lnTo>
                <a:lnTo>
                  <a:pt x="94002" y="1087538"/>
                </a:lnTo>
                <a:lnTo>
                  <a:pt x="55616" y="1057841"/>
                </a:lnTo>
                <a:lnTo>
                  <a:pt x="25936" y="1019434"/>
                </a:lnTo>
                <a:lnTo>
                  <a:pt x="6788" y="974145"/>
                </a:lnTo>
                <a:lnTo>
                  <a:pt x="0" y="923802"/>
                </a:lnTo>
                <a:lnTo>
                  <a:pt x="0" y="189686"/>
                </a:lnTo>
                <a:lnTo>
                  <a:pt x="6788" y="139343"/>
                </a:lnTo>
                <a:lnTo>
                  <a:pt x="25936" y="94054"/>
                </a:lnTo>
                <a:lnTo>
                  <a:pt x="55616" y="55647"/>
                </a:lnTo>
                <a:lnTo>
                  <a:pt x="94002" y="25951"/>
                </a:lnTo>
                <a:lnTo>
                  <a:pt x="139265" y="6792"/>
                </a:lnTo>
                <a:lnTo>
                  <a:pt x="189580" y="0"/>
                </a:lnTo>
                <a:lnTo>
                  <a:pt x="6262895" y="0"/>
                </a:lnTo>
                <a:lnTo>
                  <a:pt x="6313210" y="6792"/>
                </a:lnTo>
                <a:lnTo>
                  <a:pt x="6358474" y="25951"/>
                </a:lnTo>
                <a:lnTo>
                  <a:pt x="6396860" y="55647"/>
                </a:lnTo>
                <a:lnTo>
                  <a:pt x="6426540" y="94054"/>
                </a:lnTo>
                <a:lnTo>
                  <a:pt x="6445688" y="139343"/>
                </a:lnTo>
                <a:lnTo>
                  <a:pt x="6452477" y="189686"/>
                </a:lnTo>
                <a:lnTo>
                  <a:pt x="6452477" y="923802"/>
                </a:lnTo>
                <a:lnTo>
                  <a:pt x="6445688" y="974145"/>
                </a:lnTo>
                <a:lnTo>
                  <a:pt x="6426540" y="1019434"/>
                </a:lnTo>
                <a:lnTo>
                  <a:pt x="6396860" y="1057841"/>
                </a:lnTo>
                <a:lnTo>
                  <a:pt x="6358474" y="1087538"/>
                </a:lnTo>
                <a:lnTo>
                  <a:pt x="6313210" y="1106696"/>
                </a:lnTo>
                <a:lnTo>
                  <a:pt x="6262895" y="1113489"/>
                </a:lnTo>
                <a:close/>
              </a:path>
            </a:pathLst>
          </a:custGeom>
          <a:solidFill>
            <a:srgbClr val="F5F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5365" y="9807792"/>
            <a:ext cx="6101080" cy="0"/>
          </a:xfrm>
          <a:custGeom>
            <a:avLst/>
            <a:gdLst/>
            <a:ahLst/>
            <a:cxnLst/>
            <a:rect l="l" t="t" r="r" b="b"/>
            <a:pathLst>
              <a:path w="6101080">
                <a:moveTo>
                  <a:pt x="0" y="0"/>
                </a:moveTo>
                <a:lnTo>
                  <a:pt x="6100544" y="0"/>
                </a:lnTo>
              </a:path>
            </a:pathLst>
          </a:custGeom>
          <a:ln w="9517">
            <a:solidFill>
              <a:srgbClr val="D854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7893" y="2097582"/>
            <a:ext cx="421263" cy="6822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50" spc="-1130" dirty="0">
                <a:solidFill>
                  <a:srgbClr val="D85428"/>
                </a:solidFill>
                <a:latin typeface="Microsoft Sans Serif"/>
                <a:cs typeface="Microsoft Sans Serif"/>
              </a:rPr>
              <a:t>1</a:t>
            </a:r>
            <a:r>
              <a:rPr lang="en-US" sz="4350" spc="-1130" dirty="0">
                <a:solidFill>
                  <a:srgbClr val="D85428"/>
                </a:solidFill>
                <a:latin typeface="Microsoft Sans Serif"/>
                <a:cs typeface="Microsoft Sans Serif"/>
              </a:rPr>
              <a:t>             </a:t>
            </a:r>
            <a:r>
              <a:rPr sz="4350" spc="-254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4350" dirty="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3021" y="3606484"/>
            <a:ext cx="447675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325" dirty="0">
                <a:solidFill>
                  <a:srgbClr val="D85428"/>
                </a:solidFill>
                <a:latin typeface="Microsoft Sans Serif"/>
                <a:cs typeface="Microsoft Sans Serif"/>
              </a:rPr>
              <a:t>2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1153" y="4995054"/>
            <a:ext cx="443230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290" dirty="0">
                <a:solidFill>
                  <a:srgbClr val="D85428"/>
                </a:solidFill>
                <a:latin typeface="Microsoft Sans Serif"/>
                <a:cs typeface="Microsoft Sans Serif"/>
              </a:rPr>
              <a:t>3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8052" y="605146"/>
            <a:ext cx="4822190" cy="692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 marR="5080" indent="-106045">
              <a:lnSpc>
                <a:spcPct val="128600"/>
              </a:lnSpc>
              <a:spcBef>
                <a:spcPts val="100"/>
              </a:spcBef>
            </a:pPr>
            <a:r>
              <a:rPr sz="1700" b="1" spc="135" dirty="0">
                <a:solidFill>
                  <a:srgbClr val="D85428"/>
                </a:solidFill>
                <a:latin typeface="Arial"/>
                <a:cs typeface="Arial"/>
              </a:rPr>
              <a:t>Как</a:t>
            </a:r>
            <a:r>
              <a:rPr sz="1700" b="1" spc="-1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-75" dirty="0">
                <a:solidFill>
                  <a:srgbClr val="D85428"/>
                </a:solidFill>
                <a:latin typeface="Arial"/>
                <a:cs typeface="Arial"/>
              </a:rPr>
              <a:t>с</a:t>
            </a:r>
            <a:r>
              <a:rPr sz="1700" b="1" spc="-10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D85428"/>
                </a:solidFill>
                <a:latin typeface="Arial"/>
                <a:cs typeface="Arial"/>
              </a:rPr>
              <a:t>помощью</a:t>
            </a:r>
            <a:r>
              <a:rPr sz="1700" b="1" spc="-1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135" dirty="0">
                <a:solidFill>
                  <a:srgbClr val="D85428"/>
                </a:solidFill>
                <a:latin typeface="Arial"/>
                <a:cs typeface="Arial"/>
              </a:rPr>
              <a:t>жилищного</a:t>
            </a:r>
            <a:r>
              <a:rPr sz="1700" b="1" spc="-10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D85428"/>
                </a:solidFill>
                <a:latin typeface="Arial"/>
                <a:cs typeface="Arial"/>
              </a:rPr>
              <a:t>сертификата </a:t>
            </a:r>
            <a:r>
              <a:rPr sz="1700" b="1" spc="-45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45" dirty="0">
                <a:solidFill>
                  <a:srgbClr val="D85428"/>
                </a:solidFill>
                <a:latin typeface="Arial"/>
                <a:cs typeface="Arial"/>
              </a:rPr>
              <a:t>выбрать</a:t>
            </a:r>
            <a:r>
              <a:rPr sz="17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175" dirty="0">
                <a:solidFill>
                  <a:srgbClr val="D85428"/>
                </a:solidFill>
                <a:latin typeface="Arial"/>
                <a:cs typeface="Arial"/>
              </a:rPr>
              <a:t>и</a:t>
            </a:r>
            <a:r>
              <a:rPr sz="17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85" dirty="0">
                <a:solidFill>
                  <a:srgbClr val="D85428"/>
                </a:solidFill>
                <a:latin typeface="Arial"/>
                <a:cs typeface="Arial"/>
              </a:rPr>
              <a:t>оплатить</a:t>
            </a:r>
            <a:r>
              <a:rPr sz="1700" b="1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120" dirty="0">
                <a:solidFill>
                  <a:srgbClr val="D85428"/>
                </a:solidFill>
                <a:latin typeface="Arial"/>
                <a:cs typeface="Arial"/>
              </a:rPr>
              <a:t>жилое</a:t>
            </a:r>
            <a:r>
              <a:rPr sz="1700" b="1" spc="-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700" b="1" spc="114" dirty="0">
                <a:solidFill>
                  <a:srgbClr val="D85428"/>
                </a:solidFill>
                <a:latin typeface="Arial"/>
                <a:cs typeface="Arial"/>
              </a:rPr>
              <a:t>помещение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1955" y="1993656"/>
            <a:ext cx="2421255" cy="9823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700" b="1" spc="-20" dirty="0">
                <a:solidFill>
                  <a:srgbClr val="421D0E"/>
                </a:solidFill>
                <a:latin typeface="Arial"/>
                <a:cs typeface="Arial"/>
              </a:rPr>
              <a:t>ПОДАТЬ</a:t>
            </a:r>
            <a:r>
              <a:rPr sz="1700" b="1" spc="-7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700" b="1" spc="10" dirty="0">
                <a:solidFill>
                  <a:srgbClr val="421D0E"/>
                </a:solidFill>
                <a:latin typeface="Arial"/>
                <a:cs typeface="Arial"/>
              </a:rPr>
              <a:t>ДОКУМЕНТЫ</a:t>
            </a:r>
            <a:endParaRPr sz="1700">
              <a:latin typeface="Arial"/>
              <a:cs typeface="Arial"/>
            </a:endParaRPr>
          </a:p>
          <a:p>
            <a:pPr marL="208279" marR="238125" indent="37465" algn="ctr">
              <a:lnSpc>
                <a:spcPct val="124900"/>
              </a:lnSpc>
              <a:spcBef>
                <a:spcPts val="550"/>
              </a:spcBef>
            </a:pPr>
            <a:r>
              <a:rPr sz="1100" spc="60" dirty="0">
                <a:latin typeface="Microsoft Sans Serif"/>
                <a:cs typeface="Microsoft Sans Serif"/>
              </a:rPr>
              <a:t>уполномоченный </a:t>
            </a:r>
            <a:r>
              <a:rPr sz="1100" spc="65" dirty="0">
                <a:latin typeface="Microsoft Sans Serif"/>
                <a:cs typeface="Microsoft Sans Serif"/>
              </a:rPr>
              <a:t> </a:t>
            </a:r>
            <a:r>
              <a:rPr sz="1100" spc="60" dirty="0">
                <a:latin typeface="Microsoft Sans Serif"/>
                <a:cs typeface="Microsoft Sans Serif"/>
              </a:rPr>
              <a:t>региональный</a:t>
            </a:r>
            <a:r>
              <a:rPr sz="1100" spc="-25" dirty="0">
                <a:latin typeface="Microsoft Sans Serif"/>
                <a:cs typeface="Microsoft Sans Serif"/>
              </a:rPr>
              <a:t> </a:t>
            </a:r>
            <a:r>
              <a:rPr sz="1100" spc="55" dirty="0">
                <a:latin typeface="Microsoft Sans Serif"/>
                <a:cs typeface="Microsoft Sans Serif"/>
              </a:rPr>
              <a:t>орган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власти </a:t>
            </a:r>
            <a:r>
              <a:rPr sz="1100" spc="-275" dirty="0">
                <a:latin typeface="Microsoft Sans Serif"/>
                <a:cs typeface="Microsoft Sans Serif"/>
              </a:rPr>
              <a:t> </a:t>
            </a:r>
            <a:r>
              <a:rPr sz="1100" spc="60" dirty="0">
                <a:latin typeface="Microsoft Sans Serif"/>
                <a:cs typeface="Microsoft Sans Serif"/>
              </a:rPr>
              <a:t>или</a:t>
            </a:r>
            <a:r>
              <a:rPr sz="1100" spc="5" dirty="0">
                <a:latin typeface="Microsoft Sans Serif"/>
                <a:cs typeface="Microsoft Sans Serif"/>
              </a:rPr>
              <a:t> МФЦ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5776" y="3356983"/>
            <a:ext cx="295338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25" dirty="0">
                <a:solidFill>
                  <a:srgbClr val="421D0E"/>
                </a:solidFill>
                <a:latin typeface="Arial"/>
                <a:cs typeface="Arial"/>
              </a:rPr>
              <a:t>ПОЛУЧИТЬ</a:t>
            </a:r>
            <a:r>
              <a:rPr sz="1800" b="1" spc="-9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421D0E"/>
                </a:solidFill>
                <a:latin typeface="Arial"/>
                <a:cs typeface="Arial"/>
              </a:rPr>
              <a:t>СЕРТИФИКАТ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4664" y="3694190"/>
            <a:ext cx="2098040" cy="862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4900"/>
              </a:lnSpc>
              <a:spcBef>
                <a:spcPts val="100"/>
              </a:spcBef>
            </a:pPr>
            <a:r>
              <a:rPr sz="1100" spc="40" dirty="0">
                <a:latin typeface="Microsoft Sans Serif"/>
                <a:cs typeface="Microsoft Sans Serif"/>
              </a:rPr>
              <a:t>в </a:t>
            </a:r>
            <a:r>
              <a:rPr sz="1100" spc="55" dirty="0">
                <a:latin typeface="Microsoft Sans Serif"/>
                <a:cs typeface="Microsoft Sans Serif"/>
              </a:rPr>
              <a:t>уполномоченном </a:t>
            </a:r>
            <a:r>
              <a:rPr sz="1100" spc="60" dirty="0">
                <a:latin typeface="Microsoft Sans Serif"/>
                <a:cs typeface="Microsoft Sans Serif"/>
              </a:rPr>
              <a:t> </a:t>
            </a:r>
            <a:r>
              <a:rPr sz="1100" spc="55" dirty="0">
                <a:latin typeface="Microsoft Sans Serif"/>
                <a:cs typeface="Microsoft Sans Serif"/>
              </a:rPr>
              <a:t>региональном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50" dirty="0">
                <a:latin typeface="Microsoft Sans Serif"/>
                <a:cs typeface="Microsoft Sans Serif"/>
              </a:rPr>
              <a:t>органе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15" dirty="0">
                <a:latin typeface="Microsoft Sans Serif"/>
                <a:cs typeface="Microsoft Sans Serif"/>
              </a:rPr>
              <a:t>власти, </a:t>
            </a:r>
            <a:r>
              <a:rPr sz="1100" spc="-280" dirty="0">
                <a:latin typeface="Microsoft Sans Serif"/>
                <a:cs typeface="Microsoft Sans Serif"/>
              </a:rPr>
              <a:t> </a:t>
            </a:r>
            <a:r>
              <a:rPr sz="1100" spc="5" dirty="0">
                <a:latin typeface="Microsoft Sans Serif"/>
                <a:cs typeface="Microsoft Sans Serif"/>
              </a:rPr>
              <a:t>МФЦ</a:t>
            </a:r>
            <a:endParaRPr sz="11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325"/>
              </a:spcBef>
            </a:pPr>
            <a:r>
              <a:rPr sz="1100" spc="60" dirty="0">
                <a:latin typeface="Microsoft Sans Serif"/>
                <a:cs typeface="Microsoft Sans Serif"/>
              </a:rPr>
              <a:t>или</a:t>
            </a:r>
            <a:r>
              <a:rPr sz="1100" spc="-5" dirty="0">
                <a:latin typeface="Microsoft Sans Serif"/>
                <a:cs typeface="Microsoft Sans Serif"/>
              </a:rPr>
              <a:t> </a:t>
            </a:r>
            <a:r>
              <a:rPr sz="1100" spc="65" dirty="0">
                <a:latin typeface="Microsoft Sans Serif"/>
                <a:cs typeface="Microsoft Sans Serif"/>
              </a:rPr>
              <a:t>по</a:t>
            </a:r>
            <a:r>
              <a:rPr sz="1100" dirty="0">
                <a:latin typeface="Microsoft Sans Serif"/>
                <a:cs typeface="Microsoft Sans Serif"/>
              </a:rPr>
              <a:t> </a:t>
            </a:r>
            <a:r>
              <a:rPr sz="1100" spc="45" dirty="0">
                <a:latin typeface="Microsoft Sans Serif"/>
                <a:cs typeface="Microsoft Sans Serif"/>
              </a:rPr>
              <a:t>электронной</a:t>
            </a:r>
            <a:r>
              <a:rPr sz="1100" dirty="0">
                <a:latin typeface="Microsoft Sans Serif"/>
                <a:cs typeface="Microsoft Sans Serif"/>
              </a:rPr>
              <a:t> </a:t>
            </a:r>
            <a:r>
              <a:rPr sz="1100" spc="50" dirty="0">
                <a:latin typeface="Microsoft Sans Serif"/>
                <a:cs typeface="Microsoft Sans Serif"/>
              </a:rPr>
              <a:t>почте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35523" y="1937151"/>
            <a:ext cx="3653154" cy="132588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14325">
              <a:lnSpc>
                <a:spcPct val="100000"/>
              </a:lnSpc>
              <a:spcBef>
                <a:spcPts val="345"/>
              </a:spcBef>
            </a:pPr>
            <a:r>
              <a:rPr sz="1700" b="1" spc="35" dirty="0">
                <a:solidFill>
                  <a:srgbClr val="421D0E"/>
                </a:solidFill>
                <a:latin typeface="Arial"/>
                <a:cs typeface="Arial"/>
              </a:rPr>
              <a:t>Список</a:t>
            </a:r>
            <a:r>
              <a:rPr sz="1700" b="1" spc="-5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700" b="1" spc="55" dirty="0">
                <a:solidFill>
                  <a:srgbClr val="421D0E"/>
                </a:solidFill>
                <a:latin typeface="Arial"/>
                <a:cs typeface="Arial"/>
              </a:rPr>
              <a:t>документов: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900" spc="10" dirty="0">
                <a:latin typeface="Microsoft Sans Serif"/>
                <a:cs typeface="Microsoft Sans Serif"/>
              </a:rPr>
              <a:t>Документы,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удостоверяющие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личность</a:t>
            </a:r>
            <a:r>
              <a:rPr sz="900" spc="15" dirty="0">
                <a:latin typeface="Microsoft Sans Serif"/>
                <a:cs typeface="Microsoft Sans Serif"/>
              </a:rPr>
              <a:t> заявителя </a:t>
            </a:r>
            <a:r>
              <a:rPr sz="900" spc="65" dirty="0">
                <a:latin typeface="Microsoft Sans Serif"/>
                <a:cs typeface="Microsoft Sans Serif"/>
              </a:rPr>
              <a:t>и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каждого</a:t>
            </a:r>
            <a:endParaRPr sz="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900" spc="30" dirty="0">
                <a:latin typeface="Microsoft Sans Serif"/>
                <a:cs typeface="Microsoft Sans Serif"/>
              </a:rPr>
              <a:t>члена</a:t>
            </a:r>
            <a:r>
              <a:rPr sz="900" spc="-3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семьи</a:t>
            </a:r>
            <a:endParaRPr sz="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spc="20" dirty="0">
                <a:latin typeface="Microsoft Sans Serif"/>
                <a:cs typeface="Microsoft Sans Serif"/>
              </a:rPr>
              <a:t>Заявление</a:t>
            </a:r>
            <a:r>
              <a:rPr sz="90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о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предоставлении</a:t>
            </a:r>
            <a:r>
              <a:rPr sz="900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сертификата</a:t>
            </a:r>
            <a:endParaRPr sz="900">
              <a:latin typeface="Microsoft Sans Serif"/>
              <a:cs typeface="Microsoft Sans Serif"/>
            </a:endParaRPr>
          </a:p>
          <a:p>
            <a:pPr marL="12700" marR="5080">
              <a:lnSpc>
                <a:spcPct val="124900"/>
              </a:lnSpc>
            </a:pPr>
            <a:r>
              <a:rPr sz="900" spc="10" dirty="0">
                <a:latin typeface="Microsoft Sans Serif"/>
                <a:cs typeface="Microsoft Sans Serif"/>
              </a:rPr>
              <a:t>Документы, </a:t>
            </a:r>
            <a:r>
              <a:rPr sz="900" spc="30" dirty="0">
                <a:latin typeface="Microsoft Sans Serif"/>
                <a:cs typeface="Microsoft Sans Serif"/>
              </a:rPr>
              <a:t>подтверждающие </a:t>
            </a:r>
            <a:r>
              <a:rPr sz="900" spc="25" dirty="0">
                <a:latin typeface="Microsoft Sans Serif"/>
                <a:cs typeface="Microsoft Sans Serif"/>
              </a:rPr>
              <a:t>родство </a:t>
            </a:r>
            <a:r>
              <a:rPr sz="900" spc="40" dirty="0">
                <a:latin typeface="Microsoft Sans Serif"/>
                <a:cs typeface="Microsoft Sans Serif"/>
              </a:rPr>
              <a:t>членов </a:t>
            </a:r>
            <a:r>
              <a:rPr sz="900" spc="30" dirty="0">
                <a:latin typeface="Microsoft Sans Serif"/>
                <a:cs typeface="Microsoft Sans Serif"/>
              </a:rPr>
              <a:t>семьи </a:t>
            </a:r>
            <a:r>
              <a:rPr sz="900" spc="15" dirty="0">
                <a:latin typeface="Microsoft Sans Serif"/>
                <a:cs typeface="Microsoft Sans Serif"/>
              </a:rPr>
              <a:t>заявителя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Документы, </a:t>
            </a:r>
            <a:r>
              <a:rPr sz="900" spc="30" dirty="0">
                <a:latin typeface="Microsoft Sans Serif"/>
                <a:cs typeface="Microsoft Sans Serif"/>
              </a:rPr>
              <a:t>подтверждающие, </a:t>
            </a:r>
            <a:r>
              <a:rPr sz="900" spc="40" dirty="0">
                <a:latin typeface="Microsoft Sans Serif"/>
                <a:cs typeface="Microsoft Sans Serif"/>
              </a:rPr>
              <a:t>что </a:t>
            </a:r>
            <a:r>
              <a:rPr sz="900" spc="20" dirty="0">
                <a:latin typeface="Microsoft Sans Serif"/>
                <a:cs typeface="Microsoft Sans Serif"/>
              </a:rPr>
              <a:t>заявитель </a:t>
            </a:r>
            <a:r>
              <a:rPr sz="900" spc="65" dirty="0">
                <a:latin typeface="Microsoft Sans Serif"/>
                <a:cs typeface="Microsoft Sans Serif"/>
              </a:rPr>
              <a:t>и </a:t>
            </a:r>
            <a:r>
              <a:rPr sz="900" spc="25" dirty="0">
                <a:latin typeface="Microsoft Sans Serif"/>
                <a:cs typeface="Microsoft Sans Serif"/>
              </a:rPr>
              <a:t>каждый </a:t>
            </a:r>
            <a:r>
              <a:rPr sz="900" spc="35" dirty="0">
                <a:latin typeface="Microsoft Sans Serif"/>
                <a:cs typeface="Microsoft Sans Serif"/>
              </a:rPr>
              <a:t>член </a:t>
            </a:r>
            <a:r>
              <a:rPr sz="900" spc="4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семьи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ранее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постоянно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проживали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в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Херсонской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области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601750" y="2313691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01750" y="2656303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01750" y="2827609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01750" y="2998915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26929" y="3928830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760701" y="3824767"/>
            <a:ext cx="2845435" cy="368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4900"/>
              </a:lnSpc>
              <a:spcBef>
                <a:spcPts val="100"/>
              </a:spcBef>
            </a:pPr>
            <a:r>
              <a:rPr sz="900" spc="-20" dirty="0">
                <a:latin typeface="Microsoft Sans Serif"/>
                <a:cs typeface="Microsoft Sans Serif"/>
              </a:rPr>
              <a:t>В</a:t>
            </a:r>
            <a:r>
              <a:rPr sz="900" spc="10" dirty="0">
                <a:latin typeface="Microsoft Sans Serif"/>
                <a:cs typeface="Microsoft Sans Serif"/>
              </a:rPr>
              <a:t> сертификате</a:t>
            </a:r>
            <a:r>
              <a:rPr sz="900" spc="15" dirty="0">
                <a:latin typeface="Microsoft Sans Serif"/>
                <a:cs typeface="Microsoft Sans Serif"/>
              </a:rPr>
              <a:t> указана </a:t>
            </a:r>
            <a:r>
              <a:rPr sz="900" dirty="0">
                <a:latin typeface="Microsoft Sans Serif"/>
                <a:cs typeface="Microsoft Sans Serif"/>
              </a:rPr>
              <a:t>сумма,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которой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заявитель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может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воспользоваться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dirty="0">
                <a:latin typeface="Microsoft Sans Serif"/>
                <a:cs typeface="Microsoft Sans Serif"/>
              </a:rPr>
              <a:t>для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оплаты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жилья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4291" y="4685192"/>
            <a:ext cx="2996565" cy="654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2215" marR="5080" indent="-1200150">
              <a:lnSpc>
                <a:spcPct val="114500"/>
              </a:lnSpc>
              <a:spcBef>
                <a:spcPts val="100"/>
              </a:spcBef>
            </a:pPr>
            <a:r>
              <a:rPr sz="1800" b="1" spc="-105" dirty="0">
                <a:solidFill>
                  <a:srgbClr val="421D0E"/>
                </a:solidFill>
                <a:latin typeface="Arial"/>
                <a:cs typeface="Arial"/>
              </a:rPr>
              <a:t>ВЫБРАТЬ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21D0E"/>
                </a:solidFill>
                <a:latin typeface="Arial"/>
                <a:cs typeface="Arial"/>
              </a:rPr>
              <a:t>КВАРТИРУ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10" dirty="0">
                <a:solidFill>
                  <a:srgbClr val="421D0E"/>
                </a:solidFill>
                <a:latin typeface="Arial"/>
                <a:cs typeface="Arial"/>
              </a:rPr>
              <a:t>ИЛИ  </a:t>
            </a:r>
            <a:r>
              <a:rPr sz="1800" b="1" spc="105" dirty="0">
                <a:solidFill>
                  <a:srgbClr val="421D0E"/>
                </a:solidFill>
                <a:latin typeface="Arial"/>
                <a:cs typeface="Arial"/>
              </a:rPr>
              <a:t>ДОМ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9156" y="5468834"/>
            <a:ext cx="2546985" cy="193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spc="35" dirty="0">
                <a:latin typeface="Microsoft Sans Serif"/>
                <a:cs typeface="Microsoft Sans Serif"/>
              </a:rPr>
              <a:t>(или</a:t>
            </a:r>
            <a:r>
              <a:rPr sz="1100" spc="-5" dirty="0">
                <a:latin typeface="Microsoft Sans Serif"/>
                <a:cs typeface="Microsoft Sans Serif"/>
              </a:rPr>
              <a:t> </a:t>
            </a:r>
            <a:r>
              <a:rPr sz="1100" spc="35" dirty="0">
                <a:latin typeface="Microsoft Sans Serif"/>
                <a:cs typeface="Microsoft Sans Serif"/>
              </a:rPr>
              <a:t>часть</a:t>
            </a:r>
            <a:r>
              <a:rPr sz="1100" spc="-5" dirty="0">
                <a:latin typeface="Microsoft Sans Serif"/>
                <a:cs typeface="Microsoft Sans Serif"/>
              </a:rPr>
              <a:t> </a:t>
            </a:r>
            <a:r>
              <a:rPr sz="1100" spc="40" dirty="0">
                <a:latin typeface="Microsoft Sans Serif"/>
                <a:cs typeface="Microsoft Sans Serif"/>
              </a:rPr>
              <a:t>дома/квартиры,</a:t>
            </a:r>
            <a:r>
              <a:rPr sz="1100" spc="5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комнату)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612541" y="4862218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746313" y="4758154"/>
            <a:ext cx="3448685" cy="882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4900"/>
              </a:lnSpc>
              <a:spcBef>
                <a:spcPts val="100"/>
              </a:spcBef>
            </a:pPr>
            <a:r>
              <a:rPr sz="900" spc="25" dirty="0">
                <a:latin typeface="Microsoft Sans Serif"/>
                <a:cs typeface="Microsoft Sans Serif"/>
              </a:rPr>
              <a:t>Ищете </a:t>
            </a:r>
            <a:r>
              <a:rPr sz="900" spc="40" dirty="0">
                <a:latin typeface="Microsoft Sans Serif"/>
                <a:cs typeface="Microsoft Sans Serif"/>
              </a:rPr>
              <a:t>подходящий </a:t>
            </a:r>
            <a:r>
              <a:rPr sz="900" spc="35" dirty="0">
                <a:latin typeface="Microsoft Sans Serif"/>
                <a:cs typeface="Microsoft Sans Serif"/>
              </a:rPr>
              <a:t>вариант </a:t>
            </a:r>
            <a:r>
              <a:rPr sz="900" spc="20" dirty="0">
                <a:latin typeface="Microsoft Sans Serif"/>
                <a:cs typeface="Microsoft Sans Serif"/>
              </a:rPr>
              <a:t>самостоятельно </a:t>
            </a:r>
            <a:r>
              <a:rPr sz="900" spc="35" dirty="0">
                <a:latin typeface="Microsoft Sans Serif"/>
                <a:cs typeface="Microsoft Sans Serif"/>
              </a:rPr>
              <a:t>на </a:t>
            </a:r>
            <a:r>
              <a:rPr sz="900" spc="50" dirty="0">
                <a:latin typeface="Microsoft Sans Serif"/>
                <a:cs typeface="Microsoft Sans Serif"/>
              </a:rPr>
              <a:t>первичном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45" dirty="0">
                <a:latin typeface="Microsoft Sans Serif"/>
                <a:cs typeface="Microsoft Sans Serif"/>
              </a:rPr>
              <a:t>или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45" dirty="0">
                <a:latin typeface="Microsoft Sans Serif"/>
                <a:cs typeface="Microsoft Sans Serif"/>
              </a:rPr>
              <a:t>вторичном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рынке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жилья</a:t>
            </a:r>
            <a:endParaRPr sz="900">
              <a:latin typeface="Microsoft Sans Serif"/>
              <a:cs typeface="Microsoft Sans Serif"/>
            </a:endParaRPr>
          </a:p>
          <a:p>
            <a:pPr marL="12700" marR="248920">
              <a:lnSpc>
                <a:spcPct val="124900"/>
              </a:lnSpc>
            </a:pPr>
            <a:r>
              <a:rPr sz="900" spc="-10" dirty="0">
                <a:latin typeface="Microsoft Sans Serif"/>
                <a:cs typeface="Microsoft Sans Serif"/>
              </a:rPr>
              <a:t>Если </a:t>
            </a:r>
            <a:r>
              <a:rPr sz="900" spc="25" dirty="0">
                <a:latin typeface="Microsoft Sans Serif"/>
                <a:cs typeface="Microsoft Sans Serif"/>
              </a:rPr>
              <a:t>стоимость </a:t>
            </a:r>
            <a:r>
              <a:rPr sz="900" spc="35" dirty="0">
                <a:latin typeface="Microsoft Sans Serif"/>
                <a:cs typeface="Microsoft Sans Serif"/>
              </a:rPr>
              <a:t>жилья превышает </a:t>
            </a:r>
            <a:r>
              <a:rPr sz="900" spc="5" dirty="0">
                <a:latin typeface="Microsoft Sans Serif"/>
                <a:cs typeface="Microsoft Sans Serif"/>
              </a:rPr>
              <a:t>сумму </a:t>
            </a:r>
            <a:r>
              <a:rPr sz="900" spc="50" dirty="0">
                <a:latin typeface="Microsoft Sans Serif"/>
                <a:cs typeface="Microsoft Sans Serif"/>
              </a:rPr>
              <a:t>жилищного </a:t>
            </a:r>
            <a:r>
              <a:rPr sz="900" spc="55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сертификата, </a:t>
            </a:r>
            <a:r>
              <a:rPr sz="900" spc="25" dirty="0">
                <a:latin typeface="Microsoft Sans Serif"/>
                <a:cs typeface="Microsoft Sans Serif"/>
              </a:rPr>
              <a:t>то </a:t>
            </a:r>
            <a:r>
              <a:rPr sz="900" spc="35" dirty="0">
                <a:latin typeface="Microsoft Sans Serif"/>
                <a:cs typeface="Microsoft Sans Serif"/>
              </a:rPr>
              <a:t>разница </a:t>
            </a:r>
            <a:r>
              <a:rPr sz="900" spc="25" dirty="0">
                <a:latin typeface="Microsoft Sans Serif"/>
                <a:cs typeface="Microsoft Sans Serif"/>
              </a:rPr>
              <a:t>оплачивается </a:t>
            </a:r>
            <a:r>
              <a:rPr sz="900" spc="20" dirty="0">
                <a:latin typeface="Microsoft Sans Serif"/>
                <a:cs typeface="Microsoft Sans Serif"/>
              </a:rPr>
              <a:t>самостоятельно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(кредитные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5" dirty="0">
                <a:latin typeface="Microsoft Sans Serif"/>
                <a:cs typeface="Microsoft Sans Serif"/>
              </a:rPr>
              <a:t>средства </a:t>
            </a:r>
            <a:r>
              <a:rPr sz="900" spc="45" dirty="0">
                <a:latin typeface="Microsoft Sans Serif"/>
                <a:cs typeface="Microsoft Sans Serif"/>
              </a:rPr>
              <a:t>или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накопления)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612541" y="5204830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31153" y="6167584"/>
            <a:ext cx="464820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459" dirty="0">
                <a:solidFill>
                  <a:srgbClr val="D85428"/>
                </a:solidFill>
                <a:latin typeface="Microsoft Sans Serif"/>
                <a:cs typeface="Microsoft Sans Serif"/>
              </a:rPr>
              <a:t>4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05077" y="6106757"/>
            <a:ext cx="2614930" cy="654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395" marR="5080" indent="-227329">
              <a:lnSpc>
                <a:spcPct val="114500"/>
              </a:lnSpc>
              <a:spcBef>
                <a:spcPts val="100"/>
              </a:spcBef>
            </a:pPr>
            <a:r>
              <a:rPr sz="1800" b="1" spc="20" dirty="0">
                <a:solidFill>
                  <a:srgbClr val="421D0E"/>
                </a:solidFill>
                <a:latin typeface="Arial"/>
                <a:cs typeface="Arial"/>
              </a:rPr>
              <a:t>ОФОРМИТЬ</a:t>
            </a:r>
            <a:r>
              <a:rPr sz="1800" b="1" spc="-10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21D0E"/>
                </a:solidFill>
                <a:latin typeface="Arial"/>
                <a:cs typeface="Arial"/>
              </a:rPr>
              <a:t>ДОГОВОР </a:t>
            </a:r>
            <a:r>
              <a:rPr sz="1800" b="1" spc="-484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55" dirty="0">
                <a:solidFill>
                  <a:srgbClr val="421D0E"/>
                </a:solidFill>
                <a:latin typeface="Arial"/>
                <a:cs typeface="Arial"/>
              </a:rPr>
              <a:t>КУПЛИ-ПРОДАЖИ</a:t>
            </a:r>
            <a:endParaRPr sz="18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612541" y="6085394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746313" y="5981332"/>
            <a:ext cx="3494404" cy="1053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8615">
              <a:lnSpc>
                <a:spcPct val="124900"/>
              </a:lnSpc>
              <a:spcBef>
                <a:spcPts val="100"/>
              </a:spcBef>
            </a:pPr>
            <a:r>
              <a:rPr sz="900" spc="25" dirty="0">
                <a:latin typeface="Microsoft Sans Serif"/>
                <a:cs typeface="Microsoft Sans Serif"/>
              </a:rPr>
              <a:t>Выбрав жилье, </a:t>
            </a:r>
            <a:r>
              <a:rPr sz="900" spc="35" dirty="0">
                <a:latin typeface="Microsoft Sans Serif"/>
                <a:cs typeface="Microsoft Sans Serif"/>
              </a:rPr>
              <a:t>необходимо заключить договор </a:t>
            </a:r>
            <a:r>
              <a:rPr sz="900" spc="25" dirty="0">
                <a:latin typeface="Microsoft Sans Serif"/>
                <a:cs typeface="Microsoft Sans Serif"/>
              </a:rPr>
              <a:t>купли-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продажи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-25" dirty="0">
                <a:latin typeface="Microsoft Sans Serif"/>
                <a:cs typeface="Microsoft Sans Serif"/>
              </a:rPr>
              <a:t>с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продавцом</a:t>
            </a:r>
            <a:endParaRPr sz="900">
              <a:latin typeface="Microsoft Sans Serif"/>
              <a:cs typeface="Microsoft Sans Serif"/>
            </a:endParaRPr>
          </a:p>
          <a:p>
            <a:pPr marL="12700" marR="5080">
              <a:lnSpc>
                <a:spcPct val="124900"/>
              </a:lnSpc>
            </a:pPr>
            <a:r>
              <a:rPr sz="900" spc="-20" dirty="0">
                <a:latin typeface="Microsoft Sans Serif"/>
                <a:cs typeface="Microsoft Sans Serif"/>
              </a:rPr>
              <a:t>В </a:t>
            </a:r>
            <a:r>
              <a:rPr sz="900" spc="35" dirty="0">
                <a:latin typeface="Microsoft Sans Serif"/>
                <a:cs typeface="Microsoft Sans Serif"/>
              </a:rPr>
              <a:t>договоре </a:t>
            </a:r>
            <a:r>
              <a:rPr sz="900" spc="30" dirty="0">
                <a:latin typeface="Microsoft Sans Serif"/>
                <a:cs typeface="Microsoft Sans Serif"/>
              </a:rPr>
              <a:t>должны </a:t>
            </a:r>
            <a:r>
              <a:rPr sz="900" spc="35" dirty="0">
                <a:latin typeface="Microsoft Sans Serif"/>
                <a:cs typeface="Microsoft Sans Serif"/>
              </a:rPr>
              <a:t>быть </a:t>
            </a:r>
            <a:r>
              <a:rPr sz="900" b="1" spc="-20" dirty="0">
                <a:latin typeface="Arial"/>
                <a:cs typeface="Arial"/>
              </a:rPr>
              <a:t>ОБЯЗАТЕЛЬНО </a:t>
            </a:r>
            <a:r>
              <a:rPr sz="900" spc="20" dirty="0">
                <a:latin typeface="Microsoft Sans Serif"/>
                <a:cs typeface="Microsoft Sans Serif"/>
              </a:rPr>
              <a:t>указаны </a:t>
            </a:r>
            <a:r>
              <a:rPr sz="900" spc="35" dirty="0">
                <a:latin typeface="Microsoft Sans Serif"/>
                <a:cs typeface="Microsoft Sans Serif"/>
              </a:rPr>
              <a:t>реквизиты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50" dirty="0">
                <a:latin typeface="Microsoft Sans Serif"/>
                <a:cs typeface="Microsoft Sans Serif"/>
              </a:rPr>
              <a:t>жилищного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сертификата</a:t>
            </a:r>
            <a:endParaRPr sz="900">
              <a:latin typeface="Microsoft Sans Serif"/>
              <a:cs typeface="Microsoft Sans Serif"/>
            </a:endParaRPr>
          </a:p>
          <a:p>
            <a:pPr marL="12700" marR="200025">
              <a:lnSpc>
                <a:spcPct val="124900"/>
              </a:lnSpc>
            </a:pPr>
            <a:r>
              <a:rPr sz="900" spc="20" dirty="0">
                <a:latin typeface="Microsoft Sans Serif"/>
                <a:cs typeface="Microsoft Sans Serif"/>
              </a:rPr>
              <a:t>Переход </a:t>
            </a:r>
            <a:r>
              <a:rPr sz="900" spc="30" dirty="0">
                <a:latin typeface="Microsoft Sans Serif"/>
                <a:cs typeface="Microsoft Sans Serif"/>
              </a:rPr>
              <a:t>права </a:t>
            </a:r>
            <a:r>
              <a:rPr sz="900" spc="25" dirty="0">
                <a:latin typeface="Microsoft Sans Serif"/>
                <a:cs typeface="Microsoft Sans Serif"/>
              </a:rPr>
              <a:t>собственности </a:t>
            </a:r>
            <a:r>
              <a:rPr sz="900" spc="40" dirty="0">
                <a:latin typeface="Microsoft Sans Serif"/>
                <a:cs typeface="Microsoft Sans Serif"/>
              </a:rPr>
              <a:t>жилого помещения </a:t>
            </a:r>
            <a:r>
              <a:rPr sz="900" spc="45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осуществляется</a:t>
            </a:r>
            <a:r>
              <a:rPr sz="900" spc="15" dirty="0">
                <a:latin typeface="Microsoft Sans Serif"/>
                <a:cs typeface="Microsoft Sans Serif"/>
              </a:rPr>
              <a:t> до </a:t>
            </a:r>
            <a:r>
              <a:rPr sz="900" spc="25" dirty="0">
                <a:latin typeface="Microsoft Sans Serif"/>
                <a:cs typeface="Microsoft Sans Serif"/>
              </a:rPr>
              <a:t>момента</a:t>
            </a:r>
            <a:r>
              <a:rPr sz="900" spc="2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оплаты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жилья</a:t>
            </a:r>
            <a:r>
              <a:rPr sz="900" spc="15" dirty="0">
                <a:latin typeface="Microsoft Sans Serif"/>
                <a:cs typeface="Microsoft Sans Serif"/>
              </a:rPr>
              <a:t> сертификатом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612541" y="6428007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612541" y="6770619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31153" y="7558930"/>
            <a:ext cx="438150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250" dirty="0">
                <a:solidFill>
                  <a:srgbClr val="D85428"/>
                </a:solidFill>
                <a:latin typeface="Microsoft Sans Serif"/>
                <a:cs typeface="Microsoft Sans Serif"/>
              </a:rPr>
              <a:t>5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52877" y="7144693"/>
            <a:ext cx="3119120" cy="654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4200" marR="5080" indent="-572135">
              <a:lnSpc>
                <a:spcPct val="1145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421D0E"/>
                </a:solidFill>
                <a:latin typeface="Arial"/>
                <a:cs typeface="Arial"/>
              </a:rPr>
              <a:t>ПОДАТЬ</a:t>
            </a:r>
            <a:r>
              <a:rPr sz="1800" b="1" spc="-5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5" dirty="0">
                <a:solidFill>
                  <a:srgbClr val="421D0E"/>
                </a:solidFill>
                <a:latin typeface="Arial"/>
                <a:cs typeface="Arial"/>
              </a:rPr>
              <a:t>ДОКУМЕНТЫ</a:t>
            </a:r>
            <a:r>
              <a:rPr sz="1800" b="1" spc="-4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20" dirty="0">
                <a:solidFill>
                  <a:srgbClr val="421D0E"/>
                </a:solidFill>
                <a:latin typeface="Arial"/>
                <a:cs typeface="Arial"/>
              </a:rPr>
              <a:t>ДЛЯ </a:t>
            </a:r>
            <a:r>
              <a:rPr sz="1800" b="1" spc="-484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421D0E"/>
                </a:solidFill>
                <a:latin typeface="Arial"/>
                <a:cs typeface="Arial"/>
              </a:rPr>
              <a:t>ОПЛАТЫ</a:t>
            </a:r>
            <a:r>
              <a:rPr sz="1800" b="1" spc="-4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5" dirty="0">
                <a:solidFill>
                  <a:srgbClr val="421D0E"/>
                </a:solidFill>
                <a:latin typeface="Arial"/>
                <a:cs typeface="Arial"/>
              </a:rPr>
              <a:t>ЖИЛЬЯ</a:t>
            </a:r>
            <a:endParaRPr sz="1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97780" y="7857711"/>
            <a:ext cx="1991995" cy="654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37465" algn="ctr">
              <a:lnSpc>
                <a:spcPct val="124900"/>
              </a:lnSpc>
              <a:spcBef>
                <a:spcPts val="100"/>
              </a:spcBef>
            </a:pPr>
            <a:r>
              <a:rPr sz="1100" spc="60" dirty="0">
                <a:latin typeface="Microsoft Sans Serif"/>
                <a:cs typeface="Microsoft Sans Serif"/>
              </a:rPr>
              <a:t>уполномоченный </a:t>
            </a:r>
            <a:r>
              <a:rPr sz="1100" spc="65" dirty="0">
                <a:latin typeface="Microsoft Sans Serif"/>
                <a:cs typeface="Microsoft Sans Serif"/>
              </a:rPr>
              <a:t> </a:t>
            </a:r>
            <a:r>
              <a:rPr sz="1100" spc="60" dirty="0">
                <a:latin typeface="Microsoft Sans Serif"/>
                <a:cs typeface="Microsoft Sans Serif"/>
              </a:rPr>
              <a:t>региональный</a:t>
            </a:r>
            <a:r>
              <a:rPr sz="1100" spc="-25" dirty="0">
                <a:latin typeface="Microsoft Sans Serif"/>
                <a:cs typeface="Microsoft Sans Serif"/>
              </a:rPr>
              <a:t> </a:t>
            </a:r>
            <a:r>
              <a:rPr sz="1100" spc="55" dirty="0">
                <a:latin typeface="Microsoft Sans Serif"/>
                <a:cs typeface="Microsoft Sans Serif"/>
              </a:rPr>
              <a:t>орган</a:t>
            </a:r>
            <a:r>
              <a:rPr sz="1100" spc="-20" dirty="0">
                <a:latin typeface="Microsoft Sans Serif"/>
                <a:cs typeface="Microsoft Sans Serif"/>
              </a:rPr>
              <a:t> </a:t>
            </a:r>
            <a:r>
              <a:rPr sz="1100" spc="25" dirty="0">
                <a:latin typeface="Microsoft Sans Serif"/>
                <a:cs typeface="Microsoft Sans Serif"/>
              </a:rPr>
              <a:t>власти </a:t>
            </a:r>
            <a:r>
              <a:rPr sz="1100" spc="-275" dirty="0">
                <a:latin typeface="Microsoft Sans Serif"/>
                <a:cs typeface="Microsoft Sans Serif"/>
              </a:rPr>
              <a:t> </a:t>
            </a:r>
            <a:r>
              <a:rPr sz="1100" spc="60" dirty="0">
                <a:latin typeface="Microsoft Sans Serif"/>
                <a:cs typeface="Microsoft Sans Serif"/>
              </a:rPr>
              <a:t>или</a:t>
            </a:r>
            <a:r>
              <a:rPr sz="1100" spc="5" dirty="0">
                <a:latin typeface="Microsoft Sans Serif"/>
                <a:cs typeface="Microsoft Sans Serif"/>
              </a:rPr>
              <a:t> МФЦ</a:t>
            </a:r>
            <a:endParaRPr sz="1100">
              <a:latin typeface="Microsoft Sans Serif"/>
              <a:cs typeface="Microsoft Sans Serif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746313" y="7175140"/>
            <a:ext cx="3544570" cy="1793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03530">
              <a:lnSpc>
                <a:spcPct val="100000"/>
              </a:lnSpc>
              <a:spcBef>
                <a:spcPts val="95"/>
              </a:spcBef>
            </a:pPr>
            <a:r>
              <a:rPr sz="1700" b="1" spc="35" dirty="0">
                <a:solidFill>
                  <a:srgbClr val="421D0E"/>
                </a:solidFill>
                <a:latin typeface="Arial"/>
                <a:cs typeface="Arial"/>
              </a:rPr>
              <a:t>Список</a:t>
            </a:r>
            <a:r>
              <a:rPr sz="1700" b="1" spc="-5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700" b="1" spc="55" dirty="0">
                <a:solidFill>
                  <a:srgbClr val="421D0E"/>
                </a:solidFill>
                <a:latin typeface="Arial"/>
                <a:cs typeface="Arial"/>
              </a:rPr>
              <a:t>документов:</a:t>
            </a:r>
            <a:endParaRPr sz="1700">
              <a:latin typeface="Arial"/>
              <a:cs typeface="Arial"/>
            </a:endParaRPr>
          </a:p>
          <a:p>
            <a:pPr marL="12700" marR="76200">
              <a:lnSpc>
                <a:spcPct val="124900"/>
              </a:lnSpc>
              <a:spcBef>
                <a:spcPts val="1095"/>
              </a:spcBef>
            </a:pPr>
            <a:r>
              <a:rPr sz="900" spc="10" dirty="0">
                <a:latin typeface="Microsoft Sans Serif"/>
                <a:cs typeface="Microsoft Sans Serif"/>
              </a:rPr>
              <a:t>Документы, </a:t>
            </a:r>
            <a:r>
              <a:rPr sz="900" spc="30" dirty="0">
                <a:latin typeface="Microsoft Sans Serif"/>
                <a:cs typeface="Microsoft Sans Serif"/>
              </a:rPr>
              <a:t>удостоверяющие </a:t>
            </a:r>
            <a:r>
              <a:rPr sz="900" spc="40" dirty="0">
                <a:latin typeface="Microsoft Sans Serif"/>
                <a:cs typeface="Microsoft Sans Serif"/>
              </a:rPr>
              <a:t>личность </a:t>
            </a:r>
            <a:r>
              <a:rPr sz="900" spc="15" dirty="0">
                <a:latin typeface="Microsoft Sans Serif"/>
                <a:cs typeface="Microsoft Sans Serif"/>
              </a:rPr>
              <a:t>заявителя </a:t>
            </a:r>
            <a:r>
              <a:rPr sz="900" spc="65" dirty="0">
                <a:latin typeface="Microsoft Sans Serif"/>
                <a:cs typeface="Microsoft Sans Serif"/>
              </a:rPr>
              <a:t>и </a:t>
            </a:r>
            <a:r>
              <a:rPr sz="900" spc="25" dirty="0">
                <a:latin typeface="Microsoft Sans Serif"/>
                <a:cs typeface="Microsoft Sans Serif"/>
              </a:rPr>
              <a:t>каждого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члена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семьи</a:t>
            </a:r>
            <a:endParaRPr sz="900">
              <a:latin typeface="Microsoft Sans Serif"/>
              <a:cs typeface="Microsoft Sans Serif"/>
            </a:endParaRPr>
          </a:p>
          <a:p>
            <a:pPr marL="12700" marR="995044">
              <a:lnSpc>
                <a:spcPct val="124900"/>
              </a:lnSpc>
            </a:pPr>
            <a:r>
              <a:rPr sz="900" spc="20" dirty="0">
                <a:latin typeface="Microsoft Sans Serif"/>
                <a:cs typeface="Microsoft Sans Serif"/>
              </a:rPr>
              <a:t>Государственный </a:t>
            </a:r>
            <a:r>
              <a:rPr sz="900" spc="55" dirty="0">
                <a:latin typeface="Microsoft Sans Serif"/>
                <a:cs typeface="Microsoft Sans Serif"/>
              </a:rPr>
              <a:t>жилищный </a:t>
            </a:r>
            <a:r>
              <a:rPr sz="900" spc="10" dirty="0">
                <a:latin typeface="Microsoft Sans Serif"/>
                <a:cs typeface="Microsoft Sans Serif"/>
              </a:rPr>
              <a:t>сертификат </a:t>
            </a:r>
            <a:r>
              <a:rPr sz="900" spc="1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Договор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купли-продажи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жилого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помещения</a:t>
            </a:r>
            <a:endParaRPr sz="900">
              <a:latin typeface="Microsoft Sans Serif"/>
              <a:cs typeface="Microsoft Sans Serif"/>
            </a:endParaRPr>
          </a:p>
          <a:p>
            <a:pPr marL="12700" marR="620395">
              <a:lnSpc>
                <a:spcPct val="124900"/>
              </a:lnSpc>
            </a:pPr>
            <a:r>
              <a:rPr sz="900" spc="25" dirty="0">
                <a:latin typeface="Microsoft Sans Serif"/>
                <a:cs typeface="Microsoft Sans Serif"/>
              </a:rPr>
              <a:t>Выписка из </a:t>
            </a:r>
            <a:r>
              <a:rPr sz="900" spc="-40" dirty="0">
                <a:latin typeface="Microsoft Sans Serif"/>
                <a:cs typeface="Microsoft Sans Serif"/>
              </a:rPr>
              <a:t>ЕГРН, </a:t>
            </a:r>
            <a:r>
              <a:rPr sz="900" spc="30" dirty="0">
                <a:latin typeface="Microsoft Sans Serif"/>
                <a:cs typeface="Microsoft Sans Serif"/>
              </a:rPr>
              <a:t>подтверждающая </a:t>
            </a:r>
            <a:r>
              <a:rPr sz="900" spc="25" dirty="0">
                <a:latin typeface="Microsoft Sans Serif"/>
                <a:cs typeface="Microsoft Sans Serif"/>
              </a:rPr>
              <a:t>переход </a:t>
            </a:r>
            <a:r>
              <a:rPr sz="900" spc="30" dirty="0">
                <a:latin typeface="Microsoft Sans Serif"/>
                <a:cs typeface="Microsoft Sans Serif"/>
              </a:rPr>
              <a:t>права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собственности</a:t>
            </a:r>
            <a:endParaRPr sz="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spc="20" dirty="0">
                <a:latin typeface="Microsoft Sans Serif"/>
                <a:cs typeface="Microsoft Sans Serif"/>
              </a:rPr>
              <a:t>Реквизиты</a:t>
            </a:r>
            <a:r>
              <a:rPr sz="900" spc="-5" dirty="0">
                <a:latin typeface="Microsoft Sans Serif"/>
                <a:cs typeface="Microsoft Sans Serif"/>
              </a:rPr>
              <a:t> </a:t>
            </a:r>
            <a:r>
              <a:rPr sz="900" spc="15" dirty="0">
                <a:latin typeface="Microsoft Sans Serif"/>
                <a:cs typeface="Microsoft Sans Serif"/>
              </a:rPr>
              <a:t>счета</a:t>
            </a:r>
            <a:r>
              <a:rPr sz="900" spc="-5" dirty="0">
                <a:latin typeface="Microsoft Sans Serif"/>
                <a:cs typeface="Microsoft Sans Serif"/>
              </a:rPr>
              <a:t> </a:t>
            </a:r>
            <a:r>
              <a:rPr sz="900" spc="30" dirty="0">
                <a:latin typeface="Microsoft Sans Serif"/>
                <a:cs typeface="Microsoft Sans Serif"/>
              </a:rPr>
              <a:t>продавца</a:t>
            </a:r>
            <a:endParaRPr sz="9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900" spc="20" dirty="0">
                <a:latin typeface="Microsoft Sans Serif"/>
                <a:cs typeface="Microsoft Sans Serif"/>
              </a:rPr>
              <a:t>Заявление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о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40" dirty="0">
                <a:latin typeface="Microsoft Sans Serif"/>
                <a:cs typeface="Microsoft Sans Serif"/>
              </a:rPr>
              <a:t>перечислении</a:t>
            </a:r>
            <a:r>
              <a:rPr sz="900" spc="10" dirty="0">
                <a:latin typeface="Microsoft Sans Serif"/>
                <a:cs typeface="Microsoft Sans Serif"/>
              </a:rPr>
              <a:t> средств </a:t>
            </a:r>
            <a:r>
              <a:rPr sz="900" spc="30" dirty="0">
                <a:latin typeface="Microsoft Sans Serif"/>
                <a:cs typeface="Microsoft Sans Serif"/>
              </a:rPr>
              <a:t>продавцу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50" dirty="0">
                <a:latin typeface="Microsoft Sans Serif"/>
                <a:cs typeface="Microsoft Sans Serif"/>
              </a:rPr>
              <a:t>по</a:t>
            </a:r>
            <a:r>
              <a:rPr sz="900" spc="10" dirty="0">
                <a:latin typeface="Microsoft Sans Serif"/>
                <a:cs typeface="Microsoft Sans Serif"/>
              </a:rPr>
              <a:t> сертификату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612541" y="7677112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612541" y="8019723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612541" y="8191029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612541" y="8362336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12541" y="8704947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7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7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612541" y="8876254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4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31153" y="8965103"/>
            <a:ext cx="477520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560" dirty="0">
                <a:solidFill>
                  <a:srgbClr val="D85428"/>
                </a:solidFill>
                <a:latin typeface="Microsoft Sans Serif"/>
                <a:cs typeface="Microsoft Sans Serif"/>
              </a:rPr>
              <a:t>6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07313" y="9112071"/>
            <a:ext cx="221043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dirty="0">
                <a:solidFill>
                  <a:srgbClr val="421D0E"/>
                </a:solidFill>
                <a:latin typeface="Arial"/>
                <a:cs typeface="Arial"/>
              </a:rPr>
              <a:t>ОПЛАТИТЬ</a:t>
            </a:r>
            <a:r>
              <a:rPr sz="1800" b="1" spc="-8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421D0E"/>
                </a:solidFill>
                <a:latin typeface="Arial"/>
                <a:cs typeface="Arial"/>
              </a:rPr>
              <a:t>ЖИЛЬЕ</a:t>
            </a:r>
            <a:endParaRPr sz="180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612541" y="9191655"/>
            <a:ext cx="38100" cy="38100"/>
          </a:xfrm>
          <a:custGeom>
            <a:avLst/>
            <a:gdLst/>
            <a:ahLst/>
            <a:cxnLst/>
            <a:rect l="l" t="t" r="r" b="b"/>
            <a:pathLst>
              <a:path w="38100" h="38100">
                <a:moveTo>
                  <a:pt x="21558" y="38067"/>
                </a:moveTo>
                <a:lnTo>
                  <a:pt x="16509" y="38067"/>
                </a:lnTo>
                <a:lnTo>
                  <a:pt x="14081" y="37585"/>
                </a:lnTo>
                <a:lnTo>
                  <a:pt x="0" y="21558"/>
                </a:lnTo>
                <a:lnTo>
                  <a:pt x="0" y="16509"/>
                </a:lnTo>
                <a:lnTo>
                  <a:pt x="16509" y="0"/>
                </a:lnTo>
                <a:lnTo>
                  <a:pt x="21558" y="0"/>
                </a:lnTo>
                <a:lnTo>
                  <a:pt x="38068" y="19034"/>
                </a:lnTo>
                <a:lnTo>
                  <a:pt x="38068" y="21558"/>
                </a:lnTo>
                <a:lnTo>
                  <a:pt x="21558" y="380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3746313" y="9087591"/>
            <a:ext cx="3644900" cy="539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4900"/>
              </a:lnSpc>
              <a:spcBef>
                <a:spcPts val="100"/>
              </a:spcBef>
            </a:pPr>
            <a:r>
              <a:rPr sz="900" spc="30" dirty="0">
                <a:latin typeface="Microsoft Sans Serif"/>
                <a:cs typeface="Microsoft Sans Serif"/>
              </a:rPr>
              <a:t>Перечисление </a:t>
            </a:r>
            <a:r>
              <a:rPr sz="900" spc="10" dirty="0">
                <a:latin typeface="Microsoft Sans Serif"/>
                <a:cs typeface="Microsoft Sans Serif"/>
              </a:rPr>
              <a:t>средств </a:t>
            </a:r>
            <a:r>
              <a:rPr sz="900" spc="30" dirty="0">
                <a:latin typeface="Microsoft Sans Serif"/>
                <a:cs typeface="Microsoft Sans Serif"/>
              </a:rPr>
              <a:t>продавцу </a:t>
            </a:r>
            <a:r>
              <a:rPr sz="900" spc="10" dirty="0">
                <a:latin typeface="Microsoft Sans Serif"/>
                <a:cs typeface="Microsoft Sans Serif"/>
              </a:rPr>
              <a:t>осуществляется </a:t>
            </a:r>
            <a:r>
              <a:rPr sz="900" spc="20" dirty="0">
                <a:latin typeface="Microsoft Sans Serif"/>
                <a:cs typeface="Microsoft Sans Serif"/>
              </a:rPr>
              <a:t>после </a:t>
            </a:r>
            <a:r>
              <a:rPr sz="900" spc="25" dirty="0">
                <a:latin typeface="Microsoft Sans Serif"/>
                <a:cs typeface="Microsoft Sans Serif"/>
              </a:rPr>
              <a:t> </a:t>
            </a:r>
            <a:r>
              <a:rPr sz="900" spc="45" dirty="0">
                <a:latin typeface="Microsoft Sans Serif"/>
                <a:cs typeface="Microsoft Sans Serif"/>
              </a:rPr>
              <a:t>проверки </a:t>
            </a:r>
            <a:r>
              <a:rPr sz="900" spc="25" dirty="0">
                <a:latin typeface="Microsoft Sans Serif"/>
                <a:cs typeface="Microsoft Sans Serif"/>
              </a:rPr>
              <a:t>представленных документов </a:t>
            </a:r>
            <a:r>
              <a:rPr sz="900" spc="30" dirty="0">
                <a:latin typeface="Microsoft Sans Serif"/>
                <a:cs typeface="Microsoft Sans Serif"/>
              </a:rPr>
              <a:t>в </a:t>
            </a:r>
            <a:r>
              <a:rPr sz="900" spc="25" dirty="0">
                <a:latin typeface="Microsoft Sans Serif"/>
                <a:cs typeface="Microsoft Sans Serif"/>
              </a:rPr>
              <a:t>сроки, </a:t>
            </a:r>
            <a:r>
              <a:rPr sz="900" spc="30" dirty="0">
                <a:latin typeface="Microsoft Sans Serif"/>
                <a:cs typeface="Microsoft Sans Serif"/>
              </a:rPr>
              <a:t>установленные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субъектом</a:t>
            </a:r>
            <a:r>
              <a:rPr sz="900" spc="5" dirty="0">
                <a:latin typeface="Microsoft Sans Serif"/>
                <a:cs typeface="Microsoft Sans Serif"/>
              </a:rPr>
              <a:t> </a:t>
            </a:r>
            <a:r>
              <a:rPr sz="900" spc="-50" dirty="0">
                <a:latin typeface="Microsoft Sans Serif"/>
                <a:cs typeface="Microsoft Sans Serif"/>
              </a:rPr>
              <a:t>РФ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40650" y="9954976"/>
            <a:ext cx="7065009" cy="539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4900"/>
              </a:lnSpc>
              <a:spcBef>
                <a:spcPts val="100"/>
              </a:spcBef>
            </a:pPr>
            <a:r>
              <a:rPr sz="900" spc="25" dirty="0">
                <a:latin typeface="Microsoft Sans Serif"/>
                <a:cs typeface="Microsoft Sans Serif"/>
              </a:rPr>
              <a:t>По </a:t>
            </a:r>
            <a:r>
              <a:rPr sz="900" spc="10" dirty="0">
                <a:latin typeface="Microsoft Sans Serif"/>
                <a:cs typeface="Microsoft Sans Serif"/>
              </a:rPr>
              <a:t>всем </a:t>
            </a:r>
            <a:r>
              <a:rPr sz="900" spc="45" dirty="0">
                <a:latin typeface="Microsoft Sans Serif"/>
                <a:cs typeface="Microsoft Sans Serif"/>
              </a:rPr>
              <a:t>возникающим </a:t>
            </a:r>
            <a:r>
              <a:rPr sz="900" spc="25" dirty="0">
                <a:latin typeface="Microsoft Sans Serif"/>
                <a:cs typeface="Microsoft Sans Serif"/>
              </a:rPr>
              <a:t>вопросам, касающихся </a:t>
            </a:r>
            <a:r>
              <a:rPr sz="900" spc="35" dirty="0">
                <a:latin typeface="Microsoft Sans Serif"/>
                <a:cs typeface="Microsoft Sans Serif"/>
              </a:rPr>
              <a:t>выдачи </a:t>
            </a:r>
            <a:r>
              <a:rPr sz="900" spc="50" dirty="0">
                <a:latin typeface="Microsoft Sans Serif"/>
                <a:cs typeface="Microsoft Sans Serif"/>
              </a:rPr>
              <a:t>жилищных </a:t>
            </a:r>
            <a:r>
              <a:rPr sz="900" spc="15" dirty="0">
                <a:latin typeface="Microsoft Sans Serif"/>
                <a:cs typeface="Microsoft Sans Serif"/>
              </a:rPr>
              <a:t>сертификатов </a:t>
            </a:r>
            <a:r>
              <a:rPr sz="900" spc="65" dirty="0">
                <a:latin typeface="Microsoft Sans Serif"/>
                <a:cs typeface="Microsoft Sans Serif"/>
              </a:rPr>
              <a:t>и </a:t>
            </a:r>
            <a:r>
              <a:rPr sz="900" spc="40" dirty="0">
                <a:latin typeface="Microsoft Sans Serif"/>
                <a:cs typeface="Microsoft Sans Serif"/>
              </a:rPr>
              <a:t>получения единовременной </a:t>
            </a:r>
            <a:r>
              <a:rPr sz="900" spc="30" dirty="0">
                <a:latin typeface="Microsoft Sans Serif"/>
                <a:cs typeface="Microsoft Sans Serif"/>
              </a:rPr>
              <a:t>выплаты </a:t>
            </a:r>
            <a:r>
              <a:rPr sz="900" spc="35" dirty="0">
                <a:latin typeface="Microsoft Sans Serif"/>
                <a:cs typeface="Microsoft Sans Serif"/>
              </a:rPr>
              <a:t> </a:t>
            </a:r>
            <a:r>
              <a:rPr sz="900" spc="20" dirty="0">
                <a:latin typeface="Microsoft Sans Serif"/>
                <a:cs typeface="Microsoft Sans Serif"/>
              </a:rPr>
              <a:t>гражданам, </a:t>
            </a:r>
            <a:r>
              <a:rPr sz="900" spc="40" dirty="0">
                <a:latin typeface="Microsoft Sans Serif"/>
                <a:cs typeface="Microsoft Sans Serif"/>
              </a:rPr>
              <a:t>вынужденно </a:t>
            </a:r>
            <a:r>
              <a:rPr sz="900" spc="50" dirty="0">
                <a:latin typeface="Microsoft Sans Serif"/>
                <a:cs typeface="Microsoft Sans Serif"/>
              </a:rPr>
              <a:t>покинувшим </a:t>
            </a:r>
            <a:r>
              <a:rPr sz="900" spc="10" dirty="0">
                <a:latin typeface="Microsoft Sans Serif"/>
                <a:cs typeface="Microsoft Sans Serif"/>
              </a:rPr>
              <a:t>место </a:t>
            </a:r>
            <a:r>
              <a:rPr sz="900" spc="40" dirty="0">
                <a:latin typeface="Microsoft Sans Serif"/>
                <a:cs typeface="Microsoft Sans Serif"/>
              </a:rPr>
              <a:t>постоянного </a:t>
            </a:r>
            <a:r>
              <a:rPr sz="900" spc="45" dirty="0">
                <a:latin typeface="Microsoft Sans Serif"/>
                <a:cs typeface="Microsoft Sans Serif"/>
              </a:rPr>
              <a:t>проживания </a:t>
            </a:r>
            <a:r>
              <a:rPr sz="900" spc="30" dirty="0">
                <a:latin typeface="Microsoft Sans Serif"/>
                <a:cs typeface="Microsoft Sans Serif"/>
              </a:rPr>
              <a:t>в городе </a:t>
            </a:r>
            <a:r>
              <a:rPr sz="900" spc="10" dirty="0">
                <a:latin typeface="Microsoft Sans Serif"/>
                <a:cs typeface="Microsoft Sans Serif"/>
              </a:rPr>
              <a:t>Херсоне </a:t>
            </a:r>
            <a:r>
              <a:rPr sz="900" spc="45" dirty="0">
                <a:latin typeface="Microsoft Sans Serif"/>
                <a:cs typeface="Microsoft Sans Serif"/>
              </a:rPr>
              <a:t>или </a:t>
            </a:r>
            <a:r>
              <a:rPr sz="900" spc="25" dirty="0">
                <a:latin typeface="Microsoft Sans Serif"/>
                <a:cs typeface="Microsoft Sans Serif"/>
              </a:rPr>
              <a:t>части </a:t>
            </a:r>
            <a:r>
              <a:rPr sz="900" spc="20" dirty="0">
                <a:latin typeface="Microsoft Sans Serif"/>
                <a:cs typeface="Microsoft Sans Serif"/>
              </a:rPr>
              <a:t>Херсонской </a:t>
            </a:r>
            <a:r>
              <a:rPr sz="900" spc="15" dirty="0">
                <a:latin typeface="Microsoft Sans Serif"/>
                <a:cs typeface="Microsoft Sans Serif"/>
              </a:rPr>
              <a:t>области, </a:t>
            </a:r>
            <a:r>
              <a:rPr sz="900" spc="40" dirty="0">
                <a:latin typeface="Microsoft Sans Serif"/>
                <a:cs typeface="Microsoft Sans Serif"/>
              </a:rPr>
              <a:t>вы </a:t>
            </a:r>
            <a:r>
              <a:rPr sz="900" spc="-225" dirty="0">
                <a:latin typeface="Microsoft Sans Serif"/>
                <a:cs typeface="Microsoft Sans Serif"/>
              </a:rPr>
              <a:t> </a:t>
            </a:r>
            <a:r>
              <a:rPr sz="900" spc="10" dirty="0">
                <a:latin typeface="Microsoft Sans Serif"/>
                <a:cs typeface="Microsoft Sans Serif"/>
              </a:rPr>
              <a:t>всегда </a:t>
            </a:r>
            <a:r>
              <a:rPr sz="900" spc="20" dirty="0">
                <a:latin typeface="Microsoft Sans Serif"/>
                <a:cs typeface="Microsoft Sans Serif"/>
              </a:rPr>
              <a:t>можете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25" dirty="0">
                <a:latin typeface="Microsoft Sans Serif"/>
                <a:cs typeface="Microsoft Sans Serif"/>
              </a:rPr>
              <a:t>обратиться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spc="35" dirty="0">
                <a:latin typeface="Microsoft Sans Serif"/>
                <a:cs typeface="Microsoft Sans Serif"/>
              </a:rPr>
              <a:t>на</a:t>
            </a:r>
            <a:r>
              <a:rPr sz="900" spc="10" dirty="0">
                <a:latin typeface="Microsoft Sans Serif"/>
                <a:cs typeface="Microsoft Sans Serif"/>
              </a:rPr>
              <a:t> </a:t>
            </a:r>
            <a:r>
              <a:rPr sz="900" b="1" spc="20" dirty="0">
                <a:latin typeface="Arial"/>
                <a:cs typeface="Arial"/>
              </a:rPr>
              <a:t>Единую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30" dirty="0">
                <a:latin typeface="Arial"/>
                <a:cs typeface="Arial"/>
              </a:rPr>
              <a:t>«горячую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55" dirty="0">
                <a:latin typeface="Arial"/>
                <a:cs typeface="Arial"/>
              </a:rPr>
              <a:t>линию»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-55" dirty="0">
                <a:latin typeface="Arial"/>
                <a:cs typeface="Arial"/>
              </a:rPr>
              <a:t>–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8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(800)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100-74-59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8693" y="260627"/>
            <a:ext cx="6452870" cy="2865120"/>
          </a:xfrm>
          <a:custGeom>
            <a:avLst/>
            <a:gdLst/>
            <a:ahLst/>
            <a:cxnLst/>
            <a:rect l="l" t="t" r="r" b="b"/>
            <a:pathLst>
              <a:path w="6452870" h="2865120">
                <a:moveTo>
                  <a:pt x="6262746" y="2864617"/>
                </a:moveTo>
                <a:lnTo>
                  <a:pt x="189595" y="2864617"/>
                </a:lnTo>
                <a:lnTo>
                  <a:pt x="139276" y="2857832"/>
                </a:lnTo>
                <a:lnTo>
                  <a:pt x="94009" y="2838694"/>
                </a:lnTo>
                <a:lnTo>
                  <a:pt x="55621" y="2809029"/>
                </a:lnTo>
                <a:lnTo>
                  <a:pt x="25938" y="2770663"/>
                </a:lnTo>
                <a:lnTo>
                  <a:pt x="6789" y="2725423"/>
                </a:lnTo>
                <a:lnTo>
                  <a:pt x="0" y="2675134"/>
                </a:lnTo>
                <a:lnTo>
                  <a:pt x="0" y="189483"/>
                </a:lnTo>
                <a:lnTo>
                  <a:pt x="6789" y="139194"/>
                </a:lnTo>
                <a:lnTo>
                  <a:pt x="25938" y="93953"/>
                </a:lnTo>
                <a:lnTo>
                  <a:pt x="55621" y="55588"/>
                </a:lnTo>
                <a:lnTo>
                  <a:pt x="94009" y="25923"/>
                </a:lnTo>
                <a:lnTo>
                  <a:pt x="139276" y="6785"/>
                </a:lnTo>
                <a:lnTo>
                  <a:pt x="189595" y="0"/>
                </a:lnTo>
                <a:lnTo>
                  <a:pt x="6262746" y="0"/>
                </a:lnTo>
                <a:lnTo>
                  <a:pt x="6313065" y="6785"/>
                </a:lnTo>
                <a:lnTo>
                  <a:pt x="6358332" y="25923"/>
                </a:lnTo>
                <a:lnTo>
                  <a:pt x="6396721" y="55588"/>
                </a:lnTo>
                <a:lnTo>
                  <a:pt x="6426403" y="93953"/>
                </a:lnTo>
                <a:lnTo>
                  <a:pt x="6445553" y="139194"/>
                </a:lnTo>
                <a:lnTo>
                  <a:pt x="6452342" y="189483"/>
                </a:lnTo>
                <a:lnTo>
                  <a:pt x="6452342" y="2675134"/>
                </a:lnTo>
                <a:lnTo>
                  <a:pt x="6445553" y="2725423"/>
                </a:lnTo>
                <a:lnTo>
                  <a:pt x="6426403" y="2770663"/>
                </a:lnTo>
                <a:lnTo>
                  <a:pt x="6396721" y="2809029"/>
                </a:lnTo>
                <a:lnTo>
                  <a:pt x="6358332" y="2838694"/>
                </a:lnTo>
                <a:lnTo>
                  <a:pt x="6313065" y="2857832"/>
                </a:lnTo>
                <a:lnTo>
                  <a:pt x="6262746" y="2864617"/>
                </a:lnTo>
                <a:close/>
              </a:path>
            </a:pathLst>
          </a:custGeom>
          <a:solidFill>
            <a:srgbClr val="F5F1E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375" y="3264431"/>
            <a:ext cx="2027121" cy="4415888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755365" y="9854649"/>
            <a:ext cx="6101080" cy="0"/>
          </a:xfrm>
          <a:custGeom>
            <a:avLst/>
            <a:gdLst/>
            <a:ahLst/>
            <a:cxnLst/>
            <a:rect l="l" t="t" r="r" b="b"/>
            <a:pathLst>
              <a:path w="6101080">
                <a:moveTo>
                  <a:pt x="0" y="0"/>
                </a:moveTo>
                <a:lnTo>
                  <a:pt x="6100544" y="0"/>
                </a:lnTo>
              </a:path>
            </a:pathLst>
          </a:custGeom>
          <a:ln w="9517">
            <a:solidFill>
              <a:srgbClr val="D854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6406" y="9927651"/>
            <a:ext cx="866047" cy="64715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785367" y="3740929"/>
            <a:ext cx="447675" cy="6822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50" spc="-1130" dirty="0">
                <a:solidFill>
                  <a:srgbClr val="D85428"/>
                </a:solidFill>
                <a:latin typeface="Microsoft Sans Serif"/>
                <a:cs typeface="Microsoft Sans Serif"/>
              </a:rPr>
              <a:t>1</a:t>
            </a:r>
            <a:r>
              <a:rPr lang="en-US" sz="4350" spc="-1130" dirty="0">
                <a:solidFill>
                  <a:srgbClr val="D85428"/>
                </a:solidFill>
                <a:latin typeface="Microsoft Sans Serif"/>
                <a:cs typeface="Microsoft Sans Serif"/>
              </a:rPr>
              <a:t>                         </a:t>
            </a:r>
            <a:r>
              <a:rPr lang="ru-RU" sz="4350" spc="-254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4350" dirty="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85367" y="5884528"/>
            <a:ext cx="447675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325" dirty="0">
                <a:solidFill>
                  <a:srgbClr val="D85428"/>
                </a:solidFill>
                <a:latin typeface="Microsoft Sans Serif"/>
                <a:cs typeface="Microsoft Sans Serif"/>
              </a:rPr>
              <a:t>2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85367" y="7021245"/>
            <a:ext cx="443230" cy="6153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850" spc="290" dirty="0">
                <a:solidFill>
                  <a:srgbClr val="D85428"/>
                </a:solidFill>
                <a:latin typeface="Microsoft Sans Serif"/>
                <a:cs typeface="Microsoft Sans Serif"/>
              </a:rPr>
              <a:t>3</a:t>
            </a:r>
            <a:r>
              <a:rPr sz="3850" spc="-220" dirty="0">
                <a:solidFill>
                  <a:srgbClr val="D85428"/>
                </a:solidFill>
                <a:latin typeface="Microsoft Sans Serif"/>
                <a:cs typeface="Microsoft Sans Serif"/>
              </a:rPr>
              <a:t>.</a:t>
            </a:r>
            <a:endParaRPr sz="385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4983" y="866397"/>
            <a:ext cx="5784215" cy="1595755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9"/>
              </a:spcBef>
            </a:pPr>
            <a:r>
              <a:rPr sz="1800" b="1" spc="90" dirty="0">
                <a:solidFill>
                  <a:srgbClr val="421D0E"/>
                </a:solidFill>
                <a:latin typeface="Arial"/>
                <a:cs typeface="Arial"/>
              </a:rPr>
              <a:t>Жители,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75" dirty="0">
                <a:solidFill>
                  <a:srgbClr val="421D0E"/>
                </a:solidFill>
                <a:latin typeface="Arial"/>
                <a:cs typeface="Arial"/>
              </a:rPr>
              <a:t>вынужденно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14" dirty="0">
                <a:solidFill>
                  <a:srgbClr val="421D0E"/>
                </a:solidFill>
                <a:latin typeface="Arial"/>
                <a:cs typeface="Arial"/>
              </a:rPr>
              <a:t>покинувшие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55" dirty="0">
                <a:solidFill>
                  <a:srgbClr val="421D0E"/>
                </a:solidFill>
                <a:latin typeface="Arial"/>
                <a:cs typeface="Arial"/>
              </a:rPr>
              <a:t>место</a:t>
            </a:r>
            <a:endParaRPr sz="1800">
              <a:latin typeface="Arial"/>
              <a:cs typeface="Arial"/>
            </a:endParaRPr>
          </a:p>
          <a:p>
            <a:pPr marL="12065" marR="5080" algn="ctr">
              <a:lnSpc>
                <a:spcPct val="114500"/>
              </a:lnSpc>
            </a:pPr>
            <a:r>
              <a:rPr sz="1800" b="1" spc="45" dirty="0">
                <a:solidFill>
                  <a:srgbClr val="421D0E"/>
                </a:solidFill>
                <a:latin typeface="Arial"/>
                <a:cs typeface="Arial"/>
              </a:rPr>
              <a:t>постоянного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05" dirty="0">
                <a:solidFill>
                  <a:srgbClr val="421D0E"/>
                </a:solidFill>
                <a:latin typeface="Arial"/>
                <a:cs typeface="Arial"/>
              </a:rPr>
              <a:t>проживания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40" dirty="0">
                <a:solidFill>
                  <a:srgbClr val="421D0E"/>
                </a:solidFill>
                <a:latin typeface="Arial"/>
                <a:cs typeface="Arial"/>
              </a:rPr>
              <a:t>в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45" dirty="0">
                <a:solidFill>
                  <a:srgbClr val="421D0E"/>
                </a:solidFill>
                <a:latin typeface="Arial"/>
                <a:cs typeface="Arial"/>
              </a:rPr>
              <a:t>городе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25" dirty="0">
                <a:solidFill>
                  <a:srgbClr val="421D0E"/>
                </a:solidFill>
                <a:latin typeface="Arial"/>
                <a:cs typeface="Arial"/>
              </a:rPr>
              <a:t>Херсоне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130" dirty="0">
                <a:solidFill>
                  <a:srgbClr val="421D0E"/>
                </a:solidFill>
                <a:latin typeface="Arial"/>
                <a:cs typeface="Arial"/>
              </a:rPr>
              <a:t>или </a:t>
            </a:r>
            <a:r>
              <a:rPr sz="1800" b="1" spc="-484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85" dirty="0">
                <a:solidFill>
                  <a:srgbClr val="421D0E"/>
                </a:solidFill>
                <a:latin typeface="Arial"/>
                <a:cs typeface="Arial"/>
              </a:rPr>
              <a:t>части</a:t>
            </a:r>
            <a:r>
              <a:rPr sz="1800" b="1" spc="-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45" dirty="0">
                <a:solidFill>
                  <a:srgbClr val="421D0E"/>
                </a:solidFill>
                <a:latin typeface="Arial"/>
                <a:cs typeface="Arial"/>
              </a:rPr>
              <a:t>Херсонской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45" dirty="0">
                <a:solidFill>
                  <a:srgbClr val="421D0E"/>
                </a:solidFill>
                <a:latin typeface="Arial"/>
                <a:cs typeface="Arial"/>
              </a:rPr>
              <a:t>области,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85" dirty="0">
                <a:solidFill>
                  <a:srgbClr val="421D0E"/>
                </a:solidFill>
                <a:latin typeface="Arial"/>
                <a:cs typeface="Arial"/>
              </a:rPr>
              <a:t>могут</a:t>
            </a:r>
            <a:r>
              <a:rPr sz="1800" b="1" spc="-3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800" b="1" spc="70" dirty="0">
                <a:solidFill>
                  <a:srgbClr val="421D0E"/>
                </a:solidFill>
                <a:latin typeface="Arial"/>
                <a:cs typeface="Arial"/>
              </a:rPr>
              <a:t>получить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400">
              <a:latin typeface="Arial"/>
              <a:cs typeface="Arial"/>
            </a:endParaRPr>
          </a:p>
          <a:p>
            <a:pPr marL="104139">
              <a:lnSpc>
                <a:spcPct val="100000"/>
              </a:lnSpc>
              <a:spcBef>
                <a:spcPts val="5"/>
              </a:spcBef>
            </a:pPr>
            <a:r>
              <a:rPr sz="1800" b="1" spc="5" dirty="0">
                <a:solidFill>
                  <a:srgbClr val="D85428"/>
                </a:solidFill>
                <a:latin typeface="Arial"/>
                <a:cs typeface="Arial"/>
              </a:rPr>
              <a:t>ЕДИНОВРЕМЕННУЮ</a:t>
            </a:r>
            <a:r>
              <a:rPr sz="1800" b="1" spc="-40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D85428"/>
                </a:solidFill>
                <a:latin typeface="Arial"/>
                <a:cs typeface="Arial"/>
              </a:rPr>
              <a:t>ВЫПЛАТУ</a:t>
            </a:r>
            <a:r>
              <a:rPr sz="1800" b="1" spc="-3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D85428"/>
                </a:solidFill>
                <a:latin typeface="Arial"/>
                <a:cs typeface="Arial"/>
              </a:rPr>
              <a:t>-</a:t>
            </a:r>
            <a:r>
              <a:rPr sz="1800" b="1" spc="-3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800" b="1" spc="25" dirty="0">
                <a:solidFill>
                  <a:srgbClr val="D85428"/>
                </a:solidFill>
                <a:latin typeface="Arial"/>
                <a:cs typeface="Arial"/>
              </a:rPr>
              <a:t>100</a:t>
            </a:r>
            <a:r>
              <a:rPr sz="1800" b="1" spc="-40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800" b="1" spc="25" dirty="0">
                <a:solidFill>
                  <a:srgbClr val="D85428"/>
                </a:solidFill>
                <a:latin typeface="Arial"/>
                <a:cs typeface="Arial"/>
              </a:rPr>
              <a:t>000</a:t>
            </a:r>
            <a:r>
              <a:rPr sz="1800" b="1" spc="-3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D85428"/>
                </a:solidFill>
                <a:latin typeface="Arial"/>
                <a:cs typeface="Arial"/>
              </a:rPr>
              <a:t>РУБЛЕЙ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24320" y="3237805"/>
            <a:ext cx="3859529" cy="2339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75" dirty="0">
                <a:solidFill>
                  <a:srgbClr val="D85428"/>
                </a:solidFill>
                <a:latin typeface="Arial"/>
                <a:cs typeface="Arial"/>
              </a:rPr>
              <a:t>КАК</a:t>
            </a:r>
            <a:r>
              <a:rPr sz="2200" b="1" spc="-1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2200" b="1" spc="50" dirty="0">
                <a:solidFill>
                  <a:srgbClr val="D85428"/>
                </a:solidFill>
                <a:latin typeface="Arial"/>
                <a:cs typeface="Arial"/>
              </a:rPr>
              <a:t>ПОЛУЧИТЬ</a:t>
            </a:r>
            <a:r>
              <a:rPr sz="2200" b="1" spc="-15" dirty="0">
                <a:solidFill>
                  <a:srgbClr val="D85428"/>
                </a:solidFill>
                <a:latin typeface="Arial"/>
                <a:cs typeface="Arial"/>
              </a:rPr>
              <a:t> </a:t>
            </a:r>
            <a:r>
              <a:rPr sz="2200" b="1" spc="-25" dirty="0">
                <a:solidFill>
                  <a:srgbClr val="D85428"/>
                </a:solidFill>
                <a:latin typeface="Arial"/>
                <a:cs typeface="Arial"/>
              </a:rPr>
              <a:t>ВЫПЛАТУ:</a:t>
            </a:r>
            <a:endParaRPr sz="2200">
              <a:latin typeface="Arial"/>
              <a:cs typeface="Arial"/>
            </a:endParaRPr>
          </a:p>
          <a:p>
            <a:pPr marL="292100" marR="191770" indent="51435" algn="ctr">
              <a:lnSpc>
                <a:spcPct val="129099"/>
              </a:lnSpc>
              <a:spcBef>
                <a:spcPts val="770"/>
              </a:spcBef>
            </a:pPr>
            <a:r>
              <a:rPr sz="1500" b="1" spc="55" dirty="0">
                <a:solidFill>
                  <a:srgbClr val="421D0E"/>
                </a:solidFill>
                <a:latin typeface="Arial"/>
                <a:cs typeface="Arial"/>
              </a:rPr>
              <a:t>Подать </a:t>
            </a:r>
            <a:r>
              <a:rPr sz="1500" b="1" spc="80" dirty="0">
                <a:solidFill>
                  <a:srgbClr val="421D0E"/>
                </a:solidFill>
                <a:latin typeface="Arial"/>
                <a:cs typeface="Arial"/>
              </a:rPr>
              <a:t>документы </a:t>
            </a:r>
            <a:r>
              <a:rPr sz="1500" b="1" spc="35" dirty="0">
                <a:solidFill>
                  <a:srgbClr val="421D0E"/>
                </a:solidFill>
                <a:latin typeface="Arial"/>
                <a:cs typeface="Arial"/>
              </a:rPr>
              <a:t>в </a:t>
            </a:r>
            <a:r>
              <a:rPr sz="1500" b="1" spc="4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75" dirty="0">
                <a:solidFill>
                  <a:srgbClr val="421D0E"/>
                </a:solidFill>
                <a:latin typeface="Arial"/>
                <a:cs typeface="Arial"/>
              </a:rPr>
              <a:t>уполномоченный</a:t>
            </a:r>
            <a:r>
              <a:rPr sz="1500" b="1" spc="-7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75" dirty="0">
                <a:solidFill>
                  <a:srgbClr val="421D0E"/>
                </a:solidFill>
                <a:latin typeface="Arial"/>
                <a:cs typeface="Arial"/>
              </a:rPr>
              <a:t>региональный </a:t>
            </a:r>
            <a:r>
              <a:rPr sz="1500" b="1" spc="-40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70" dirty="0">
                <a:solidFill>
                  <a:srgbClr val="421D0E"/>
                </a:solidFill>
                <a:latin typeface="Arial"/>
                <a:cs typeface="Arial"/>
              </a:rPr>
              <a:t>орган</a:t>
            </a:r>
            <a:r>
              <a:rPr sz="1500" b="1" spc="-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60" dirty="0">
                <a:solidFill>
                  <a:srgbClr val="421D0E"/>
                </a:solidFill>
                <a:latin typeface="Arial"/>
                <a:cs typeface="Arial"/>
              </a:rPr>
              <a:t>власти</a:t>
            </a:r>
            <a:r>
              <a:rPr sz="1500" b="1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114" dirty="0">
                <a:solidFill>
                  <a:srgbClr val="421D0E"/>
                </a:solidFill>
                <a:latin typeface="Arial"/>
                <a:cs typeface="Arial"/>
              </a:rPr>
              <a:t>или</a:t>
            </a:r>
            <a:r>
              <a:rPr sz="1500" b="1" spc="-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90" dirty="0">
                <a:solidFill>
                  <a:srgbClr val="421D0E"/>
                </a:solidFill>
                <a:latin typeface="Arial"/>
                <a:cs typeface="Arial"/>
              </a:rPr>
              <a:t>МФЦ</a:t>
            </a:r>
            <a:endParaRPr sz="1500">
              <a:latin typeface="Arial"/>
              <a:cs typeface="Arial"/>
            </a:endParaRPr>
          </a:p>
          <a:p>
            <a:pPr marL="527685" marR="636270" indent="431165">
              <a:lnSpc>
                <a:spcPct val="124900"/>
              </a:lnSpc>
              <a:spcBef>
                <a:spcPts val="650"/>
              </a:spcBef>
            </a:pPr>
            <a:r>
              <a:rPr sz="1200" spc="40" dirty="0">
                <a:latin typeface="Microsoft Sans Serif"/>
                <a:cs typeface="Microsoft Sans Serif"/>
              </a:rPr>
              <a:t>Их </a:t>
            </a:r>
            <a:r>
              <a:rPr sz="1200" spc="10" dirty="0">
                <a:latin typeface="Microsoft Sans Serif"/>
                <a:cs typeface="Microsoft Sans Serif"/>
              </a:rPr>
              <a:t>адреса </a:t>
            </a:r>
            <a:r>
              <a:rPr sz="1200" spc="85" dirty="0">
                <a:latin typeface="Microsoft Sans Serif"/>
                <a:cs typeface="Microsoft Sans Serif"/>
              </a:rPr>
              <a:t>и </a:t>
            </a:r>
            <a:r>
              <a:rPr sz="1200" spc="45" dirty="0">
                <a:latin typeface="Microsoft Sans Serif"/>
                <a:cs typeface="Microsoft Sans Serif"/>
              </a:rPr>
              <a:t>контактные </a:t>
            </a:r>
            <a:r>
              <a:rPr sz="1200" spc="50" dirty="0">
                <a:latin typeface="Microsoft Sans Serif"/>
                <a:cs typeface="Microsoft Sans Serif"/>
              </a:rPr>
              <a:t> </a:t>
            </a:r>
            <a:r>
              <a:rPr sz="1200" spc="20" dirty="0">
                <a:latin typeface="Microsoft Sans Serif"/>
                <a:cs typeface="Microsoft Sans Serif"/>
              </a:rPr>
              <a:t>телефоны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spc="60" dirty="0">
                <a:latin typeface="Microsoft Sans Serif"/>
                <a:cs typeface="Microsoft Sans Serif"/>
              </a:rPr>
              <a:t>можно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spc="35" dirty="0">
                <a:latin typeface="Microsoft Sans Serif"/>
                <a:cs typeface="Microsoft Sans Serif"/>
              </a:rPr>
              <a:t>узнать</a:t>
            </a:r>
            <a:r>
              <a:rPr sz="1200" dirty="0">
                <a:latin typeface="Microsoft Sans Serif"/>
                <a:cs typeface="Microsoft Sans Serif"/>
              </a:rPr>
              <a:t> </a:t>
            </a:r>
            <a:r>
              <a:rPr sz="1200" spc="70" dirty="0">
                <a:latin typeface="Microsoft Sans Serif"/>
                <a:cs typeface="Microsoft Sans Serif"/>
              </a:rPr>
              <a:t>по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spc="50" dirty="0">
                <a:latin typeface="Microsoft Sans Serif"/>
                <a:cs typeface="Microsoft Sans Serif"/>
              </a:rPr>
              <a:t>номеру</a:t>
            </a:r>
            <a:endParaRPr sz="1200">
              <a:latin typeface="Microsoft Sans Serif"/>
              <a:cs typeface="Microsoft Sans Serif"/>
            </a:endParaRPr>
          </a:p>
          <a:p>
            <a:pPr marL="1304925" marR="880110" indent="-533400">
              <a:lnSpc>
                <a:spcPct val="124900"/>
              </a:lnSpc>
            </a:pPr>
            <a:r>
              <a:rPr sz="1200" b="1" spc="45" dirty="0">
                <a:latin typeface="Arial"/>
                <a:cs typeface="Arial"/>
              </a:rPr>
              <a:t>Единой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spc="60" dirty="0">
                <a:latin typeface="Arial"/>
                <a:cs typeface="Arial"/>
              </a:rPr>
              <a:t>«горячей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b="1" spc="95" dirty="0">
                <a:latin typeface="Arial"/>
                <a:cs typeface="Arial"/>
              </a:rPr>
              <a:t>линии»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spc="-70" dirty="0">
                <a:latin typeface="Arial"/>
                <a:cs typeface="Arial"/>
              </a:rPr>
              <a:t>– </a:t>
            </a:r>
            <a:r>
              <a:rPr sz="1200" b="1" spc="-315" dirty="0">
                <a:latin typeface="Arial"/>
                <a:cs typeface="Arial"/>
              </a:rPr>
              <a:t> </a:t>
            </a:r>
            <a:r>
              <a:rPr sz="1200" b="1" spc="15" dirty="0">
                <a:latin typeface="Arial"/>
                <a:cs typeface="Arial"/>
              </a:rPr>
              <a:t>8-800-100-74-59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57440" y="5756329"/>
            <a:ext cx="3686175" cy="91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9099"/>
              </a:lnSpc>
              <a:spcBef>
                <a:spcPts val="100"/>
              </a:spcBef>
            </a:pPr>
            <a:r>
              <a:rPr sz="1500" b="1" spc="65" dirty="0">
                <a:solidFill>
                  <a:srgbClr val="421D0E"/>
                </a:solidFill>
                <a:latin typeface="Arial"/>
                <a:cs typeface="Arial"/>
              </a:rPr>
              <a:t>Получить</a:t>
            </a:r>
            <a:r>
              <a:rPr sz="1500" b="1" spc="-2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75" dirty="0">
                <a:solidFill>
                  <a:srgbClr val="421D0E"/>
                </a:solidFill>
                <a:latin typeface="Arial"/>
                <a:cs typeface="Arial"/>
              </a:rPr>
              <a:t>уведомление</a:t>
            </a:r>
            <a:r>
              <a:rPr sz="1500" b="1" spc="-2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10" dirty="0">
                <a:solidFill>
                  <a:srgbClr val="421D0E"/>
                </a:solidFill>
                <a:latin typeface="Arial"/>
                <a:cs typeface="Arial"/>
              </a:rPr>
              <a:t>о</a:t>
            </a:r>
            <a:r>
              <a:rPr sz="1500" b="1" spc="-2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90" dirty="0">
                <a:solidFill>
                  <a:srgbClr val="421D0E"/>
                </a:solidFill>
                <a:latin typeface="Arial"/>
                <a:cs typeface="Arial"/>
              </a:rPr>
              <a:t>принятом </a:t>
            </a:r>
            <a:r>
              <a:rPr sz="1500" b="1" spc="-40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114" dirty="0">
                <a:solidFill>
                  <a:srgbClr val="421D0E"/>
                </a:solidFill>
                <a:latin typeface="Arial"/>
                <a:cs typeface="Arial"/>
              </a:rPr>
              <a:t>решении</a:t>
            </a:r>
            <a:r>
              <a:rPr sz="1500" b="1" spc="-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85" dirty="0">
                <a:solidFill>
                  <a:srgbClr val="421D0E"/>
                </a:solidFill>
                <a:latin typeface="Arial"/>
                <a:cs typeface="Arial"/>
              </a:rPr>
              <a:t>на</a:t>
            </a:r>
            <a:r>
              <a:rPr sz="1500" b="1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60" dirty="0">
                <a:solidFill>
                  <a:srgbClr val="421D0E"/>
                </a:solidFill>
                <a:latin typeface="Arial"/>
                <a:cs typeface="Arial"/>
              </a:rPr>
              <a:t>электронную</a:t>
            </a:r>
            <a:r>
              <a:rPr sz="1500" b="1" spc="-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70" dirty="0">
                <a:solidFill>
                  <a:srgbClr val="421D0E"/>
                </a:solidFill>
                <a:latin typeface="Arial"/>
                <a:cs typeface="Arial"/>
              </a:rPr>
              <a:t>почту</a:t>
            </a:r>
            <a:endParaRPr sz="15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20"/>
              </a:spcBef>
            </a:pPr>
            <a:r>
              <a:rPr sz="1500" spc="45" dirty="0">
                <a:latin typeface="Microsoft Sans Serif"/>
                <a:cs typeface="Microsoft Sans Serif"/>
              </a:rPr>
              <a:t>(по</a:t>
            </a:r>
            <a:r>
              <a:rPr sz="1500" spc="-5" dirty="0">
                <a:latin typeface="Microsoft Sans Serif"/>
                <a:cs typeface="Microsoft Sans Serif"/>
              </a:rPr>
              <a:t> </a:t>
            </a:r>
            <a:r>
              <a:rPr sz="1500" spc="70" dirty="0">
                <a:latin typeface="Microsoft Sans Serif"/>
                <a:cs typeface="Microsoft Sans Serif"/>
              </a:rPr>
              <a:t>желанию</a:t>
            </a:r>
            <a:r>
              <a:rPr sz="1500" dirty="0">
                <a:latin typeface="Microsoft Sans Serif"/>
                <a:cs typeface="Microsoft Sans Serif"/>
              </a:rPr>
              <a:t> </a:t>
            </a:r>
            <a:r>
              <a:rPr sz="1500" spc="25" dirty="0">
                <a:latin typeface="Microsoft Sans Serif"/>
                <a:cs typeface="Microsoft Sans Serif"/>
              </a:rPr>
              <a:t>заявителя)</a:t>
            </a:r>
            <a:endParaRPr sz="15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38601" y="6893045"/>
            <a:ext cx="2923540" cy="91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9099"/>
              </a:lnSpc>
              <a:spcBef>
                <a:spcPts val="100"/>
              </a:spcBef>
            </a:pPr>
            <a:r>
              <a:rPr sz="1500" b="1" spc="65" dirty="0">
                <a:solidFill>
                  <a:srgbClr val="421D0E"/>
                </a:solidFill>
                <a:latin typeface="Arial"/>
                <a:cs typeface="Arial"/>
              </a:rPr>
              <a:t>Получить </a:t>
            </a:r>
            <a:r>
              <a:rPr sz="1500" b="1" spc="75" dirty="0">
                <a:solidFill>
                  <a:srgbClr val="421D0E"/>
                </a:solidFill>
                <a:latin typeface="Arial"/>
                <a:cs typeface="Arial"/>
              </a:rPr>
              <a:t>единовременную </a:t>
            </a:r>
            <a:r>
              <a:rPr sz="1500" b="1" spc="-40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b="1" spc="55" dirty="0">
                <a:solidFill>
                  <a:srgbClr val="421D0E"/>
                </a:solidFill>
                <a:latin typeface="Arial"/>
                <a:cs typeface="Arial"/>
              </a:rPr>
              <a:t>выплату</a:t>
            </a:r>
            <a:r>
              <a:rPr sz="1500" b="1" spc="-25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1500" spc="65" dirty="0">
                <a:latin typeface="Microsoft Sans Serif"/>
                <a:cs typeface="Microsoft Sans Serif"/>
              </a:rPr>
              <a:t>на</a:t>
            </a:r>
            <a:r>
              <a:rPr sz="1500" dirty="0">
                <a:latin typeface="Microsoft Sans Serif"/>
                <a:cs typeface="Microsoft Sans Serif"/>
              </a:rPr>
              <a:t> </a:t>
            </a:r>
            <a:r>
              <a:rPr sz="1500" spc="20" dirty="0">
                <a:latin typeface="Microsoft Sans Serif"/>
                <a:cs typeface="Microsoft Sans Serif"/>
              </a:rPr>
              <a:t>счет,</a:t>
            </a:r>
            <a:r>
              <a:rPr sz="1500" dirty="0">
                <a:latin typeface="Microsoft Sans Serif"/>
                <a:cs typeface="Microsoft Sans Serif"/>
              </a:rPr>
              <a:t> </a:t>
            </a:r>
            <a:r>
              <a:rPr sz="1500" spc="60" dirty="0">
                <a:latin typeface="Microsoft Sans Serif"/>
                <a:cs typeface="Microsoft Sans Serif"/>
              </a:rPr>
              <a:t>указанный</a:t>
            </a:r>
            <a:r>
              <a:rPr sz="1500" dirty="0">
                <a:latin typeface="Microsoft Sans Serif"/>
                <a:cs typeface="Microsoft Sans Serif"/>
              </a:rPr>
              <a:t> </a:t>
            </a:r>
            <a:r>
              <a:rPr sz="1500" spc="55" dirty="0">
                <a:latin typeface="Microsoft Sans Serif"/>
                <a:cs typeface="Microsoft Sans Serif"/>
              </a:rPr>
              <a:t>в </a:t>
            </a:r>
            <a:r>
              <a:rPr sz="1500" spc="-390" dirty="0">
                <a:latin typeface="Microsoft Sans Serif"/>
                <a:cs typeface="Microsoft Sans Serif"/>
              </a:rPr>
              <a:t> </a:t>
            </a:r>
            <a:r>
              <a:rPr sz="1500" spc="55" dirty="0">
                <a:latin typeface="Microsoft Sans Serif"/>
                <a:cs typeface="Microsoft Sans Serif"/>
              </a:rPr>
              <a:t>заявлении</a:t>
            </a:r>
            <a:endParaRPr sz="15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2781" y="7893310"/>
            <a:ext cx="30086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50" dirty="0">
                <a:solidFill>
                  <a:srgbClr val="421D0E"/>
                </a:solidFill>
                <a:latin typeface="Arial"/>
                <a:cs typeface="Arial"/>
              </a:rPr>
              <a:t>Список</a:t>
            </a:r>
            <a:r>
              <a:rPr sz="2200" b="1" spc="-100" dirty="0">
                <a:solidFill>
                  <a:srgbClr val="421D0E"/>
                </a:solidFill>
                <a:latin typeface="Arial"/>
                <a:cs typeface="Arial"/>
              </a:rPr>
              <a:t> </a:t>
            </a:r>
            <a:r>
              <a:rPr sz="2200" b="1" spc="75" dirty="0">
                <a:solidFill>
                  <a:srgbClr val="421D0E"/>
                </a:solidFill>
                <a:latin typeface="Arial"/>
                <a:cs typeface="Arial"/>
              </a:rPr>
              <a:t>документов:</a:t>
            </a:r>
            <a:endParaRPr sz="2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7877" y="8317331"/>
            <a:ext cx="2552700" cy="1334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marR="5080" indent="-7620">
              <a:lnSpc>
                <a:spcPct val="124900"/>
              </a:lnSpc>
              <a:spcBef>
                <a:spcPts val="100"/>
              </a:spcBef>
              <a:buChar char="•"/>
              <a:tabLst>
                <a:tab pos="121285" algn="l"/>
              </a:tabLst>
            </a:pPr>
            <a:r>
              <a:rPr sz="1300" spc="20" dirty="0">
                <a:latin typeface="Microsoft Sans Serif"/>
                <a:cs typeface="Microsoft Sans Serif"/>
              </a:rPr>
              <a:t>Документы, </a:t>
            </a:r>
            <a:r>
              <a:rPr sz="1300" spc="45" dirty="0">
                <a:latin typeface="Microsoft Sans Serif"/>
                <a:cs typeface="Microsoft Sans Serif"/>
              </a:rPr>
              <a:t>удостоверяющие </a:t>
            </a:r>
            <a:r>
              <a:rPr sz="1300" spc="-335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личность</a:t>
            </a:r>
            <a:r>
              <a:rPr sz="1300" spc="-5" dirty="0">
                <a:latin typeface="Microsoft Sans Serif"/>
                <a:cs typeface="Microsoft Sans Serif"/>
              </a:rPr>
              <a:t> </a:t>
            </a:r>
            <a:r>
              <a:rPr sz="1300" spc="25" dirty="0">
                <a:latin typeface="Microsoft Sans Serif"/>
                <a:cs typeface="Microsoft Sans Serif"/>
              </a:rPr>
              <a:t>заявителя</a:t>
            </a:r>
            <a:r>
              <a:rPr sz="1300" dirty="0">
                <a:latin typeface="Microsoft Sans Serif"/>
                <a:cs typeface="Microsoft Sans Serif"/>
              </a:rPr>
              <a:t> </a:t>
            </a:r>
            <a:r>
              <a:rPr sz="1300" spc="95" dirty="0">
                <a:latin typeface="Microsoft Sans Serif"/>
                <a:cs typeface="Microsoft Sans Serif"/>
              </a:rPr>
              <a:t>и</a:t>
            </a:r>
            <a:r>
              <a:rPr sz="1300" spc="-5" dirty="0">
                <a:latin typeface="Microsoft Sans Serif"/>
                <a:cs typeface="Microsoft Sans Serif"/>
              </a:rPr>
              <a:t> </a:t>
            </a:r>
            <a:r>
              <a:rPr sz="1300" spc="40" dirty="0">
                <a:latin typeface="Microsoft Sans Serif"/>
                <a:cs typeface="Microsoft Sans Serif"/>
              </a:rPr>
              <a:t>каждого</a:t>
            </a:r>
            <a:endParaRPr sz="1300">
              <a:latin typeface="Microsoft Sans Serif"/>
              <a:cs typeface="Microsoft Sans Serif"/>
            </a:endParaRPr>
          </a:p>
          <a:p>
            <a:pPr marL="757555">
              <a:lnSpc>
                <a:spcPct val="100000"/>
              </a:lnSpc>
              <a:spcBef>
                <a:spcPts val="385"/>
              </a:spcBef>
            </a:pPr>
            <a:r>
              <a:rPr sz="1300" spc="45" dirty="0">
                <a:latin typeface="Microsoft Sans Serif"/>
                <a:cs typeface="Microsoft Sans Serif"/>
              </a:rPr>
              <a:t>члена</a:t>
            </a:r>
            <a:r>
              <a:rPr sz="1300" spc="-25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семьи</a:t>
            </a:r>
            <a:endParaRPr sz="1300">
              <a:latin typeface="Microsoft Sans Serif"/>
              <a:cs typeface="Microsoft Sans Serif"/>
            </a:endParaRPr>
          </a:p>
          <a:p>
            <a:pPr marL="121285" marR="5080" indent="-121285">
              <a:lnSpc>
                <a:spcPct val="124900"/>
              </a:lnSpc>
              <a:spcBef>
                <a:spcPts val="570"/>
              </a:spcBef>
              <a:buChar char="•"/>
              <a:tabLst>
                <a:tab pos="121285" algn="l"/>
              </a:tabLst>
            </a:pPr>
            <a:r>
              <a:rPr sz="1300" spc="30" dirty="0">
                <a:latin typeface="Microsoft Sans Serif"/>
                <a:cs typeface="Microsoft Sans Serif"/>
              </a:rPr>
              <a:t>Заявление</a:t>
            </a:r>
            <a:r>
              <a:rPr sz="1300" spc="-10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о</a:t>
            </a:r>
            <a:r>
              <a:rPr sz="1300" spc="-15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предоставлении </a:t>
            </a:r>
            <a:r>
              <a:rPr sz="1300" spc="-330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единовременной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выплаты</a:t>
            </a:r>
            <a:endParaRPr sz="130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68949" y="8317331"/>
            <a:ext cx="3860165" cy="1348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285" marR="5080" indent="-121285">
              <a:lnSpc>
                <a:spcPct val="124900"/>
              </a:lnSpc>
              <a:spcBef>
                <a:spcPts val="100"/>
              </a:spcBef>
              <a:buChar char="•"/>
              <a:tabLst>
                <a:tab pos="121285" algn="l"/>
              </a:tabLst>
            </a:pPr>
            <a:r>
              <a:rPr sz="1300" spc="20" dirty="0">
                <a:latin typeface="Microsoft Sans Serif"/>
                <a:cs typeface="Microsoft Sans Serif"/>
              </a:rPr>
              <a:t>Документы,</a:t>
            </a:r>
            <a:r>
              <a:rPr sz="1300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подтверждающие,</a:t>
            </a:r>
            <a:r>
              <a:rPr sz="1300" spc="5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что</a:t>
            </a:r>
            <a:r>
              <a:rPr sz="1300" spc="5" dirty="0">
                <a:latin typeface="Microsoft Sans Serif"/>
                <a:cs typeface="Microsoft Sans Serif"/>
              </a:rPr>
              <a:t> </a:t>
            </a:r>
            <a:r>
              <a:rPr sz="1300" spc="35" dirty="0">
                <a:latin typeface="Microsoft Sans Serif"/>
                <a:cs typeface="Microsoft Sans Serif"/>
              </a:rPr>
              <a:t>заявитель </a:t>
            </a:r>
            <a:r>
              <a:rPr sz="1300" spc="-330" dirty="0">
                <a:latin typeface="Microsoft Sans Serif"/>
                <a:cs typeface="Microsoft Sans Serif"/>
              </a:rPr>
              <a:t> </a:t>
            </a:r>
            <a:r>
              <a:rPr sz="1300" spc="95" dirty="0">
                <a:latin typeface="Microsoft Sans Serif"/>
                <a:cs typeface="Microsoft Sans Serif"/>
              </a:rPr>
              <a:t>и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40" dirty="0">
                <a:latin typeface="Microsoft Sans Serif"/>
                <a:cs typeface="Microsoft Sans Serif"/>
              </a:rPr>
              <a:t>каждый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55" dirty="0">
                <a:latin typeface="Microsoft Sans Serif"/>
                <a:cs typeface="Microsoft Sans Serif"/>
              </a:rPr>
              <a:t>член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семьи</a:t>
            </a:r>
            <a:r>
              <a:rPr sz="1300" spc="15" dirty="0">
                <a:latin typeface="Microsoft Sans Serif"/>
                <a:cs typeface="Microsoft Sans Serif"/>
              </a:rPr>
              <a:t> </a:t>
            </a:r>
            <a:r>
              <a:rPr sz="1300" spc="40" dirty="0">
                <a:latin typeface="Microsoft Sans Serif"/>
                <a:cs typeface="Microsoft Sans Serif"/>
              </a:rPr>
              <a:t>ранее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постоянно</a:t>
            </a:r>
            <a:endParaRPr sz="1300">
              <a:latin typeface="Microsoft Sans Serif"/>
              <a:cs typeface="Microsoft Sans Serif"/>
            </a:endParaRPr>
          </a:p>
          <a:p>
            <a:pPr marL="546100">
              <a:lnSpc>
                <a:spcPct val="100000"/>
              </a:lnSpc>
              <a:spcBef>
                <a:spcPts val="385"/>
              </a:spcBef>
            </a:pPr>
            <a:r>
              <a:rPr sz="1300" spc="60" dirty="0">
                <a:latin typeface="Microsoft Sans Serif"/>
                <a:cs typeface="Microsoft Sans Serif"/>
              </a:rPr>
              <a:t>проживали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в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30" dirty="0">
                <a:latin typeface="Microsoft Sans Serif"/>
                <a:cs typeface="Microsoft Sans Serif"/>
              </a:rPr>
              <a:t>Херсонской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30" dirty="0">
                <a:latin typeface="Microsoft Sans Serif"/>
                <a:cs typeface="Microsoft Sans Serif"/>
              </a:rPr>
              <a:t>области</a:t>
            </a:r>
            <a:endParaRPr sz="1300">
              <a:latin typeface="Microsoft Sans Serif"/>
              <a:cs typeface="Microsoft Sans Serif"/>
            </a:endParaRPr>
          </a:p>
          <a:p>
            <a:pPr marL="441325" marR="521970" lvl="1" indent="-441325">
              <a:lnSpc>
                <a:spcPct val="124900"/>
              </a:lnSpc>
              <a:spcBef>
                <a:spcPts val="670"/>
              </a:spcBef>
              <a:buChar char="•"/>
              <a:tabLst>
                <a:tab pos="441325" algn="l"/>
              </a:tabLst>
            </a:pPr>
            <a:r>
              <a:rPr sz="1300" spc="25" dirty="0">
                <a:latin typeface="Microsoft Sans Serif"/>
                <a:cs typeface="Microsoft Sans Serif"/>
              </a:rPr>
              <a:t>Сведения</a:t>
            </a:r>
            <a:r>
              <a:rPr sz="1300" spc="-5" dirty="0">
                <a:latin typeface="Microsoft Sans Serif"/>
                <a:cs typeface="Microsoft Sans Serif"/>
              </a:rPr>
              <a:t> </a:t>
            </a:r>
            <a:r>
              <a:rPr sz="1300" spc="60" dirty="0">
                <a:latin typeface="Microsoft Sans Serif"/>
                <a:cs typeface="Microsoft Sans Serif"/>
              </a:rPr>
              <a:t>о</a:t>
            </a:r>
            <a:r>
              <a:rPr sz="1300" spc="-5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реквизитах</a:t>
            </a:r>
            <a:r>
              <a:rPr sz="1300" spc="-5" dirty="0">
                <a:latin typeface="Microsoft Sans Serif"/>
                <a:cs typeface="Microsoft Sans Serif"/>
              </a:rPr>
              <a:t> </a:t>
            </a:r>
            <a:r>
              <a:rPr sz="1300" spc="50" dirty="0">
                <a:latin typeface="Microsoft Sans Serif"/>
                <a:cs typeface="Microsoft Sans Serif"/>
              </a:rPr>
              <a:t>расчетного </a:t>
            </a:r>
            <a:r>
              <a:rPr sz="1300" spc="-335" dirty="0">
                <a:latin typeface="Microsoft Sans Serif"/>
                <a:cs typeface="Microsoft Sans Serif"/>
              </a:rPr>
              <a:t> </a:t>
            </a:r>
            <a:r>
              <a:rPr sz="1300" spc="10" dirty="0">
                <a:latin typeface="Microsoft Sans Serif"/>
                <a:cs typeface="Microsoft Sans Serif"/>
              </a:rPr>
              <a:t>счета, </a:t>
            </a:r>
            <a:r>
              <a:rPr sz="1300" spc="55" dirty="0">
                <a:latin typeface="Microsoft Sans Serif"/>
                <a:cs typeface="Microsoft Sans Serif"/>
              </a:rPr>
              <a:t>открытого</a:t>
            </a:r>
            <a:r>
              <a:rPr sz="1300" spc="15" dirty="0">
                <a:latin typeface="Microsoft Sans Serif"/>
                <a:cs typeface="Microsoft Sans Serif"/>
              </a:rPr>
              <a:t> </a:t>
            </a:r>
            <a:r>
              <a:rPr sz="1300" spc="45" dirty="0">
                <a:latin typeface="Microsoft Sans Serif"/>
                <a:cs typeface="Microsoft Sans Serif"/>
              </a:rPr>
              <a:t>в</a:t>
            </a:r>
            <a:r>
              <a:rPr sz="1300" spc="10" dirty="0">
                <a:latin typeface="Microsoft Sans Serif"/>
                <a:cs typeface="Microsoft Sans Serif"/>
              </a:rPr>
              <a:t> </a:t>
            </a:r>
            <a:r>
              <a:rPr sz="1300" spc="35" dirty="0">
                <a:latin typeface="Microsoft Sans Serif"/>
                <a:cs typeface="Microsoft Sans Serif"/>
              </a:rPr>
              <a:t>банке</a:t>
            </a:r>
            <a:endParaRPr sz="130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23207" y="10074858"/>
            <a:ext cx="2441575" cy="375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300" b="1" spc="30" dirty="0">
                <a:latin typeface="Arial"/>
                <a:cs typeface="Arial"/>
              </a:rPr>
              <a:t>8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spc="40" dirty="0">
                <a:latin typeface="Arial"/>
                <a:cs typeface="Arial"/>
              </a:rPr>
              <a:t>(800)</a:t>
            </a:r>
            <a:r>
              <a:rPr sz="2300" b="1" spc="-35" dirty="0">
                <a:latin typeface="Arial"/>
                <a:cs typeface="Arial"/>
              </a:rPr>
              <a:t> </a:t>
            </a:r>
            <a:r>
              <a:rPr sz="2300" b="1" spc="35" dirty="0">
                <a:latin typeface="Arial"/>
                <a:cs typeface="Arial"/>
              </a:rPr>
              <a:t>100-74-59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724</Words>
  <Application>Microsoft Office PowerPoint</Application>
  <PresentationFormat>Произвольный</PresentationFormat>
  <Paragraphs>91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Lucida Sans Unicode</vt:lpstr>
      <vt:lpstr>Microsoft Sans Serif</vt:lpstr>
      <vt:lpstr>Times New Roman</vt:lpstr>
      <vt:lpstr>Office Theme</vt:lpstr>
      <vt:lpstr>Презентация PowerPoint</vt:lpstr>
      <vt:lpstr>33 кв.м на одного человека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Государственный жилищный сертификат</dc:title>
  <dc:creator>Алексей Подиновский</dc:creator>
  <cp:keywords>DAFVMedMTAk,BAEEkeAZ4jI</cp:keywords>
  <cp:lastModifiedBy>Кашанская Евгения Сергеевна</cp:lastModifiedBy>
  <cp:revision>1</cp:revision>
  <dcterms:created xsi:type="dcterms:W3CDTF">2022-12-19T16:10:07Z</dcterms:created>
  <dcterms:modified xsi:type="dcterms:W3CDTF">2022-12-20T18:40:27Z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2022-12-19T00:00:00Z</vt:filetime>
  </property>
  <property fmtid="{D5CDD505-2E9C-101B-9397-08002B2CF9AE}" pid="3" name="Creator">
    <vt:lpwstr>Canva</vt:lpwstr>
  </property>
  <property fmtid="{D5CDD505-2E9C-101B-9397-08002B2CF9AE}" pid="4" name="LastSaved">
    <vt:filetime>2022-12-19T00:00:00Z</vt:filetime>
  </property>
</Properties>
</file>