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charts/chart7.xml" ContentType="application/vnd.openxmlformats-officedocument.drawingml.chart+xml"/>
  <Override PartName="/ppt/charts/chart3.xml" ContentType="application/vnd.openxmlformats-officedocument.drawingml.char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slideLayouts/slideLayout4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charts/chart14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charts/chart8.xml" ContentType="application/vnd.openxmlformats-officedocument.drawingml.chart+xml"/>
  <Override PartName="/ppt/charts/chart12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charts/chart15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5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44" r:id="rId2"/>
    <p:sldMasterId id="2147483756" r:id="rId3"/>
    <p:sldMasterId id="2147483780" r:id="rId4"/>
  </p:sldMasterIdLst>
  <p:notesMasterIdLst>
    <p:notesMasterId r:id="rId46"/>
  </p:notesMasterIdLst>
  <p:handoutMasterIdLst>
    <p:handoutMasterId r:id="rId47"/>
  </p:handoutMasterIdLst>
  <p:sldIdLst>
    <p:sldId id="295" r:id="rId5"/>
    <p:sldId id="296" r:id="rId6"/>
    <p:sldId id="258" r:id="rId7"/>
    <p:sldId id="259" r:id="rId8"/>
    <p:sldId id="260" r:id="rId9"/>
    <p:sldId id="261" r:id="rId10"/>
    <p:sldId id="262" r:id="rId11"/>
    <p:sldId id="316" r:id="rId12"/>
    <p:sldId id="317" r:id="rId13"/>
    <p:sldId id="306" r:id="rId14"/>
    <p:sldId id="307" r:id="rId15"/>
    <p:sldId id="308" r:id="rId16"/>
    <p:sldId id="334" r:id="rId17"/>
    <p:sldId id="297" r:id="rId18"/>
    <p:sldId id="331" r:id="rId19"/>
    <p:sldId id="309" r:id="rId20"/>
    <p:sldId id="310" r:id="rId21"/>
    <p:sldId id="311" r:id="rId22"/>
    <p:sldId id="323" r:id="rId23"/>
    <p:sldId id="324" r:id="rId24"/>
    <p:sldId id="326" r:id="rId25"/>
    <p:sldId id="327" r:id="rId26"/>
    <p:sldId id="328" r:id="rId27"/>
    <p:sldId id="329" r:id="rId28"/>
    <p:sldId id="312" r:id="rId29"/>
    <p:sldId id="313" r:id="rId30"/>
    <p:sldId id="314" r:id="rId31"/>
    <p:sldId id="315" r:id="rId32"/>
    <p:sldId id="298" r:id="rId33"/>
    <p:sldId id="299" r:id="rId34"/>
    <p:sldId id="300" r:id="rId35"/>
    <p:sldId id="320" r:id="rId36"/>
    <p:sldId id="280" r:id="rId37"/>
    <p:sldId id="281" r:id="rId38"/>
    <p:sldId id="319" r:id="rId39"/>
    <p:sldId id="289" r:id="rId40"/>
    <p:sldId id="290" r:id="rId41"/>
    <p:sldId id="291" r:id="rId42"/>
    <p:sldId id="294" r:id="rId43"/>
    <p:sldId id="304" r:id="rId44"/>
    <p:sldId id="305" r:id="rId4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007E39"/>
    <a:srgbClr val="CCFF99"/>
    <a:srgbClr val="FF3399"/>
    <a:srgbClr val="FF9999"/>
    <a:srgbClr val="FF7C80"/>
    <a:srgbClr val="FFCCCC"/>
    <a:srgbClr val="FF0066"/>
    <a:srgbClr val="66FF33"/>
    <a:srgbClr val="FF99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56" autoAdjust="0"/>
    <p:restoredTop sz="94660"/>
  </p:normalViewPr>
  <p:slideViewPr>
    <p:cSldViewPr>
      <p:cViewPr varScale="1">
        <p:scale>
          <a:sx n="68" d="100"/>
          <a:sy n="68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&#1044;&#1083;&#1103;%20&#1088;&#1072;&#1073;&#1086;&#1090;&#1099;1\Desktop\&#1044;&#1080;&#1085;&#1072;&#1084;&#1080;&#1082;&#1072;%20&#1087;&#1086;&#1082;&#1072;&#1079;&#1072;&#1090;&#1077;&#1083;&#1077;&#1081;%20&#1079;&#1072;%202011-2015%20&#1075;&#1075;.%20-%20&#1082;&#1086;&#1087;&#1080;&#1103;.xls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1"/>
          <c:order val="0"/>
          <c:tx>
            <c:strRef>
              <c:f>собственные!$B$6</c:f>
              <c:strCache>
                <c:ptCount val="1"/>
                <c:pt idx="0">
                  <c:v>2011 год</c:v>
                </c:pt>
              </c:strCache>
            </c:strRef>
          </c:tx>
          <c:spPr>
            <a:solidFill>
              <a:srgbClr val="CCFF66"/>
            </a:solidFill>
          </c:spPr>
          <c:dLbls>
            <c:dLbl>
              <c:idx val="0"/>
              <c:layout>
                <c:manualLayout>
                  <c:x val="3.6281256874155705E-3"/>
                  <c:y val="6.7724935441339049E-2"/>
                </c:manualLayout>
              </c:layout>
              <c:showVal val="1"/>
            </c:dLbl>
            <c:showVal val="1"/>
          </c:dLbls>
          <c:cat>
            <c:strRef>
              <c:f>собственные!$A$1</c:f>
              <c:strCache>
                <c:ptCount val="1"/>
                <c:pt idx="0">
                  <c:v>Объем собственных доходов бюджета ,  тыс. руб.</c:v>
                </c:pt>
              </c:strCache>
            </c:strRef>
          </c:cat>
          <c:val>
            <c:numRef>
              <c:f>собственные!$C$8</c:f>
              <c:numCache>
                <c:formatCode>General</c:formatCode>
                <c:ptCount val="1"/>
                <c:pt idx="0">
                  <c:v>17571</c:v>
                </c:pt>
              </c:numCache>
            </c:numRef>
          </c:val>
        </c:ser>
        <c:ser>
          <c:idx val="0"/>
          <c:order val="1"/>
          <c:tx>
            <c:strRef>
              <c:f>собственные!$F$6</c:f>
              <c:strCache>
                <c:ptCount val="1"/>
                <c:pt idx="0">
                  <c:v>2012 год</c:v>
                </c:pt>
              </c:strCache>
            </c:strRef>
          </c:tx>
          <c:spPr>
            <a:solidFill>
              <a:srgbClr val="66FF66"/>
            </a:solidFill>
          </c:spPr>
          <c:dLbls>
            <c:showVal val="1"/>
          </c:dLbls>
          <c:cat>
            <c:strRef>
              <c:f>собственные!$A$1</c:f>
              <c:strCache>
                <c:ptCount val="1"/>
                <c:pt idx="0">
                  <c:v>Объем собственных доходов бюджета ,  тыс. руб.</c:v>
                </c:pt>
              </c:strCache>
            </c:strRef>
          </c:cat>
          <c:val>
            <c:numRef>
              <c:f>собственные!$G$8</c:f>
              <c:numCache>
                <c:formatCode>General</c:formatCode>
                <c:ptCount val="1"/>
                <c:pt idx="0">
                  <c:v>19008.099999999915</c:v>
                </c:pt>
              </c:numCache>
            </c:numRef>
          </c:val>
        </c:ser>
        <c:ser>
          <c:idx val="2"/>
          <c:order val="2"/>
          <c:tx>
            <c:strRef>
              <c:f>собственные!$J$6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rgbClr val="92D050"/>
            </a:solidFill>
          </c:spPr>
          <c:dLbls>
            <c:dLbl>
              <c:idx val="0"/>
              <c:layout>
                <c:manualLayout>
                  <c:x val="-1.4512502749662278E-2"/>
                  <c:y val="8.8888977766757027E-2"/>
                </c:manualLayout>
              </c:layout>
              <c:showVal val="1"/>
            </c:dLbl>
            <c:showVal val="1"/>
          </c:dLbls>
          <c:cat>
            <c:strRef>
              <c:f>собственные!$A$1</c:f>
              <c:strCache>
                <c:ptCount val="1"/>
                <c:pt idx="0">
                  <c:v>Объем собственных доходов бюджета ,  тыс. руб.</c:v>
                </c:pt>
              </c:strCache>
            </c:strRef>
          </c:cat>
          <c:val>
            <c:numRef>
              <c:f>собственные!$K$8</c:f>
              <c:numCache>
                <c:formatCode>General</c:formatCode>
                <c:ptCount val="1"/>
                <c:pt idx="0">
                  <c:v>18328.900000000001</c:v>
                </c:pt>
              </c:numCache>
            </c:numRef>
          </c:val>
        </c:ser>
        <c:ser>
          <c:idx val="3"/>
          <c:order val="3"/>
          <c:tx>
            <c:strRef>
              <c:f>собственные!$N$6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00B050"/>
            </a:solidFill>
          </c:spPr>
          <c:dLbls>
            <c:showVal val="1"/>
          </c:dLbls>
          <c:cat>
            <c:strRef>
              <c:f>собственные!$A$1</c:f>
              <c:strCache>
                <c:ptCount val="1"/>
                <c:pt idx="0">
                  <c:v>Объем собственных доходов бюджета ,  тыс. руб.</c:v>
                </c:pt>
              </c:strCache>
            </c:strRef>
          </c:cat>
          <c:val>
            <c:numRef>
              <c:f>собственные!$O$8</c:f>
              <c:numCache>
                <c:formatCode>General</c:formatCode>
                <c:ptCount val="1"/>
                <c:pt idx="0">
                  <c:v>21585.9</c:v>
                </c:pt>
              </c:numCache>
            </c:numRef>
          </c:val>
        </c:ser>
        <c:ser>
          <c:idx val="4"/>
          <c:order val="4"/>
          <c:tx>
            <c:strRef>
              <c:f>собственные!$R$6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showVal val="1"/>
          </c:dLbls>
          <c:cat>
            <c:strRef>
              <c:f>собственные!$A$1</c:f>
              <c:strCache>
                <c:ptCount val="1"/>
                <c:pt idx="0">
                  <c:v>Объем собственных доходов бюджета ,  тыс. руб.</c:v>
                </c:pt>
              </c:strCache>
            </c:strRef>
          </c:cat>
          <c:val>
            <c:numRef>
              <c:f>собственные!$S$8</c:f>
              <c:numCache>
                <c:formatCode>General</c:formatCode>
                <c:ptCount val="1"/>
                <c:pt idx="0">
                  <c:v>25934.9</c:v>
                </c:pt>
              </c:numCache>
            </c:numRef>
          </c:val>
        </c:ser>
        <c:axId val="88384640"/>
        <c:axId val="88386176"/>
      </c:barChart>
      <c:catAx>
        <c:axId val="88384640"/>
        <c:scaling>
          <c:orientation val="minMax"/>
        </c:scaling>
        <c:axPos val="b"/>
        <c:numFmt formatCode="General" sourceLinked="1"/>
        <c:tickLblPos val="nextTo"/>
        <c:crossAx val="88386176"/>
        <c:crosses val="autoZero"/>
        <c:auto val="1"/>
        <c:lblAlgn val="ctr"/>
        <c:lblOffset val="100"/>
      </c:catAx>
      <c:valAx>
        <c:axId val="88386176"/>
        <c:scaling>
          <c:orientation val="minMax"/>
        </c:scaling>
        <c:axPos val="l"/>
        <c:majorGridlines/>
        <c:numFmt formatCode="General" sourceLinked="1"/>
        <c:tickLblPos val="nextTo"/>
        <c:crossAx val="88384640"/>
        <c:crosses val="autoZero"/>
        <c:crossBetween val="between"/>
      </c:valAx>
    </c:plotArea>
    <c:legend>
      <c:legendPos val="r"/>
      <c:layout/>
    </c:legend>
    <c:plotVisOnly val="1"/>
    <c:dispBlanksAs val="gap"/>
  </c:chart>
  <c:spPr>
    <a:solidFill>
      <a:srgbClr val="FFC000"/>
    </a:solidFill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4161533508302701"/>
          <c:y val="0.18499274374852356"/>
          <c:w val="0.74235651793525759"/>
          <c:h val="0.63931177397094796"/>
        </c:manualLayout>
      </c:layout>
      <c:bar3DChart>
        <c:barDir val="col"/>
        <c:grouping val="standard"/>
        <c:ser>
          <c:idx val="0"/>
          <c:order val="0"/>
          <c:tx>
            <c:strRef>
              <c:f>з.п.!$B$6</c:f>
              <c:strCache>
                <c:ptCount val="1"/>
                <c:pt idx="0">
                  <c:v>2011 год</c:v>
                </c:pt>
              </c:strCache>
            </c:strRef>
          </c:tx>
          <c:dLbls>
            <c:showVal val="1"/>
          </c:dLbls>
          <c:cat>
            <c:strRef>
              <c:f>з.п.!$B$5</c:f>
              <c:strCache>
                <c:ptCount val="1"/>
                <c:pt idx="0">
                  <c:v>Среднемесячная начисленная заработная плата по кругу крупных и средних организаций, рублей</c:v>
                </c:pt>
              </c:strCache>
            </c:strRef>
          </c:cat>
          <c:val>
            <c:numRef>
              <c:f>з.п.!$B$8</c:f>
              <c:numCache>
                <c:formatCode>General</c:formatCode>
                <c:ptCount val="1"/>
                <c:pt idx="0">
                  <c:v>9202.2000000000007</c:v>
                </c:pt>
              </c:numCache>
            </c:numRef>
          </c:val>
        </c:ser>
        <c:ser>
          <c:idx val="1"/>
          <c:order val="1"/>
          <c:tx>
            <c:strRef>
              <c:f>з.п.!$D$6</c:f>
              <c:strCache>
                <c:ptCount val="1"/>
                <c:pt idx="0">
                  <c:v>2012 год</c:v>
                </c:pt>
              </c:strCache>
            </c:strRef>
          </c:tx>
          <c:dLbls>
            <c:showVal val="1"/>
          </c:dLbls>
          <c:cat>
            <c:strRef>
              <c:f>з.п.!$B$5</c:f>
              <c:strCache>
                <c:ptCount val="1"/>
                <c:pt idx="0">
                  <c:v>Среднемесячная начисленная заработная плата по кругу крупных и средних организаций, рублей</c:v>
                </c:pt>
              </c:strCache>
            </c:strRef>
          </c:cat>
          <c:val>
            <c:numRef>
              <c:f>з.п.!$D$8</c:f>
              <c:numCache>
                <c:formatCode>General</c:formatCode>
                <c:ptCount val="1"/>
                <c:pt idx="0">
                  <c:v>9930</c:v>
                </c:pt>
              </c:numCache>
            </c:numRef>
          </c:val>
        </c:ser>
        <c:ser>
          <c:idx val="2"/>
          <c:order val="2"/>
          <c:tx>
            <c:strRef>
              <c:f>з.п.!$F$6</c:f>
              <c:strCache>
                <c:ptCount val="1"/>
                <c:pt idx="0">
                  <c:v>2013 год</c:v>
                </c:pt>
              </c:strCache>
            </c:strRef>
          </c:tx>
          <c:dLbls>
            <c:showVal val="1"/>
          </c:dLbls>
          <c:cat>
            <c:strRef>
              <c:f>з.п.!$B$5</c:f>
              <c:strCache>
                <c:ptCount val="1"/>
                <c:pt idx="0">
                  <c:v>Среднемесячная начисленная заработная плата по кругу крупных и средних организаций, рублей</c:v>
                </c:pt>
              </c:strCache>
            </c:strRef>
          </c:cat>
          <c:val>
            <c:numRef>
              <c:f>з.п.!$F$8</c:f>
              <c:numCache>
                <c:formatCode>General</c:formatCode>
                <c:ptCount val="1"/>
                <c:pt idx="0">
                  <c:v>12382.5</c:v>
                </c:pt>
              </c:numCache>
            </c:numRef>
          </c:val>
        </c:ser>
        <c:ser>
          <c:idx val="3"/>
          <c:order val="3"/>
          <c:tx>
            <c:strRef>
              <c:f>з.п.!$H$6</c:f>
              <c:strCache>
                <c:ptCount val="1"/>
                <c:pt idx="0">
                  <c:v>2014 год</c:v>
                </c:pt>
              </c:strCache>
            </c:strRef>
          </c:tx>
          <c:dLbls>
            <c:showVal val="1"/>
          </c:dLbls>
          <c:cat>
            <c:strRef>
              <c:f>з.п.!$B$5</c:f>
              <c:strCache>
                <c:ptCount val="1"/>
                <c:pt idx="0">
                  <c:v>Среднемесячная начисленная заработная плата по кругу крупных и средних организаций, рублей</c:v>
                </c:pt>
              </c:strCache>
            </c:strRef>
          </c:cat>
          <c:val>
            <c:numRef>
              <c:f>з.п.!$H$8</c:f>
              <c:numCache>
                <c:formatCode>General</c:formatCode>
                <c:ptCount val="1"/>
                <c:pt idx="0">
                  <c:v>13785.7</c:v>
                </c:pt>
              </c:numCache>
            </c:numRef>
          </c:val>
        </c:ser>
        <c:ser>
          <c:idx val="4"/>
          <c:order val="4"/>
          <c:tx>
            <c:strRef>
              <c:f>з.п.!$J$6</c:f>
              <c:strCache>
                <c:ptCount val="1"/>
                <c:pt idx="0">
                  <c:v>2015 год</c:v>
                </c:pt>
              </c:strCache>
            </c:strRef>
          </c:tx>
          <c:dLbls>
            <c:showVal val="1"/>
          </c:dLbls>
          <c:cat>
            <c:strRef>
              <c:f>з.п.!$B$5</c:f>
              <c:strCache>
                <c:ptCount val="1"/>
                <c:pt idx="0">
                  <c:v>Среднемесячная начисленная заработная плата по кругу крупных и средних организаций, рублей</c:v>
                </c:pt>
              </c:strCache>
            </c:strRef>
          </c:cat>
          <c:val>
            <c:numRef>
              <c:f>з.п.!$J$8</c:f>
              <c:numCache>
                <c:formatCode>General</c:formatCode>
                <c:ptCount val="1"/>
                <c:pt idx="0">
                  <c:v>14658.6</c:v>
                </c:pt>
              </c:numCache>
            </c:numRef>
          </c:val>
        </c:ser>
        <c:shape val="cone"/>
        <c:axId val="88415616"/>
        <c:axId val="88441984"/>
        <c:axId val="88380736"/>
      </c:bar3DChart>
      <c:catAx>
        <c:axId val="88415616"/>
        <c:scaling>
          <c:orientation val="minMax"/>
        </c:scaling>
        <c:axPos val="b"/>
        <c:tickLblPos val="nextTo"/>
        <c:crossAx val="88441984"/>
        <c:crosses val="autoZero"/>
        <c:auto val="1"/>
        <c:lblAlgn val="ctr"/>
        <c:lblOffset val="100"/>
      </c:catAx>
      <c:valAx>
        <c:axId val="88441984"/>
        <c:scaling>
          <c:orientation val="minMax"/>
        </c:scaling>
        <c:axPos val="l"/>
        <c:majorGridlines/>
        <c:numFmt formatCode="General" sourceLinked="1"/>
        <c:tickLblPos val="nextTo"/>
        <c:crossAx val="88415616"/>
        <c:crosses val="autoZero"/>
        <c:crossBetween val="between"/>
      </c:valAx>
      <c:serAx>
        <c:axId val="88380736"/>
        <c:scaling>
          <c:orientation val="minMax"/>
        </c:scaling>
        <c:axPos val="b"/>
        <c:tickLblPos val="nextTo"/>
        <c:crossAx val="88441984"/>
        <c:crosses val="autoZero"/>
      </c:serAx>
      <c:spPr>
        <a:solidFill>
          <a:srgbClr val="FFCC99"/>
        </a:solidFill>
      </c:spPr>
    </c:plotArea>
    <c:legend>
      <c:legendPos val="r"/>
      <c:layout/>
    </c:legend>
    <c:plotVisOnly val="1"/>
  </c:chart>
  <c:spPr>
    <a:solidFill>
      <a:srgbClr val="FFCC66"/>
    </a:solidFill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284951881014807"/>
          <c:y val="2.8252405949256338E-2"/>
          <c:w val="0.67649912510936161"/>
          <c:h val="0.79822506561679785"/>
        </c:manualLayout>
      </c:layout>
      <c:barChart>
        <c:barDir val="col"/>
        <c:grouping val="clustered"/>
        <c:ser>
          <c:idx val="1"/>
          <c:order val="0"/>
          <c:tx>
            <c:strRef>
              <c:f>промышленность!$B$6</c:f>
              <c:strCache>
                <c:ptCount val="1"/>
                <c:pt idx="0">
                  <c:v>2011 год</c:v>
                </c:pt>
              </c:strCache>
            </c:strRef>
          </c:tx>
          <c:spPr>
            <a:solidFill>
              <a:srgbClr val="CCFF66"/>
            </a:solidFill>
          </c:spPr>
          <c:dLbls>
            <c:showVal val="1"/>
          </c:dLbls>
          <c:cat>
            <c:strRef>
              <c:f>промышленность!$B$5</c:f>
              <c:strCache>
                <c:ptCount val="1"/>
                <c:pt idx="0">
                  <c:v>Объем отгруженных товаров собственного производства, выполн. работ и услуг собств. силами по видам экономической деятельности "Обрабат.пр-ва", "Пр-во и распред. эл.энергии, газа и воды",  тыс. руб.</c:v>
                </c:pt>
              </c:strCache>
            </c:strRef>
          </c:cat>
          <c:val>
            <c:numRef>
              <c:f>промышленность!$C$8</c:f>
              <c:numCache>
                <c:formatCode>General</c:formatCode>
                <c:ptCount val="1"/>
                <c:pt idx="0">
                  <c:v>10618</c:v>
                </c:pt>
              </c:numCache>
            </c:numRef>
          </c:val>
        </c:ser>
        <c:ser>
          <c:idx val="0"/>
          <c:order val="1"/>
          <c:tx>
            <c:strRef>
              <c:f>промышленность!$F$6</c:f>
              <c:strCache>
                <c:ptCount val="1"/>
                <c:pt idx="0">
                  <c:v>2012 год</c:v>
                </c:pt>
              </c:strCache>
            </c:strRef>
          </c:tx>
          <c:spPr>
            <a:solidFill>
              <a:srgbClr val="66FF66"/>
            </a:solidFill>
          </c:spPr>
          <c:dLbls>
            <c:showVal val="1"/>
          </c:dLbls>
          <c:cat>
            <c:strRef>
              <c:f>промышленность!$B$5</c:f>
              <c:strCache>
                <c:ptCount val="1"/>
                <c:pt idx="0">
                  <c:v>Объем отгруженных товаров собственного производства, выполн. работ и услуг собств. силами по видам экономической деятельности "Обрабат.пр-ва", "Пр-во и распред. эл.энергии, газа и воды",  тыс. руб.</c:v>
                </c:pt>
              </c:strCache>
            </c:strRef>
          </c:cat>
          <c:val>
            <c:numRef>
              <c:f>промышленность!$G$8</c:f>
              <c:numCache>
                <c:formatCode>General</c:formatCode>
                <c:ptCount val="1"/>
                <c:pt idx="0">
                  <c:v>10648.9</c:v>
                </c:pt>
              </c:numCache>
            </c:numRef>
          </c:val>
        </c:ser>
        <c:ser>
          <c:idx val="2"/>
          <c:order val="2"/>
          <c:tx>
            <c:strRef>
              <c:f>собственные!$J$6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rgbClr val="92D050"/>
            </a:solidFill>
          </c:spPr>
          <c:dLbls>
            <c:showVal val="1"/>
          </c:dLbls>
          <c:cat>
            <c:strRef>
              <c:f>промышленность!$B$5</c:f>
              <c:strCache>
                <c:ptCount val="1"/>
                <c:pt idx="0">
                  <c:v>Объем отгруженных товаров собственного производства, выполн. работ и услуг собств. силами по видам экономической деятельности "Обрабат.пр-ва", "Пр-во и распред. эл.энергии, газа и воды",  тыс. руб.</c:v>
                </c:pt>
              </c:strCache>
            </c:strRef>
          </c:cat>
          <c:val>
            <c:numRef>
              <c:f>промышленность!$K$8</c:f>
              <c:numCache>
                <c:formatCode>General</c:formatCode>
                <c:ptCount val="1"/>
                <c:pt idx="0">
                  <c:v>11640.4</c:v>
                </c:pt>
              </c:numCache>
            </c:numRef>
          </c:val>
        </c:ser>
        <c:ser>
          <c:idx val="3"/>
          <c:order val="3"/>
          <c:tx>
            <c:strRef>
              <c:f>собственные!$N$6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00B050"/>
            </a:solidFill>
          </c:spPr>
          <c:dLbls>
            <c:showVal val="1"/>
          </c:dLbls>
          <c:cat>
            <c:strRef>
              <c:f>промышленность!$B$5</c:f>
              <c:strCache>
                <c:ptCount val="1"/>
                <c:pt idx="0">
                  <c:v>Объем отгруженных товаров собственного производства, выполн. работ и услуг собств. силами по видам экономической деятельности "Обрабат.пр-ва", "Пр-во и распред. эл.энергии, газа и воды",  тыс. руб.</c:v>
                </c:pt>
              </c:strCache>
            </c:strRef>
          </c:cat>
          <c:val>
            <c:numRef>
              <c:f>промышленность!$O$8</c:f>
              <c:numCache>
                <c:formatCode>General</c:formatCode>
                <c:ptCount val="1"/>
                <c:pt idx="0">
                  <c:v>6113.3</c:v>
                </c:pt>
              </c:numCache>
            </c:numRef>
          </c:val>
        </c:ser>
        <c:ser>
          <c:idx val="4"/>
          <c:order val="4"/>
          <c:tx>
            <c:strRef>
              <c:f>промышленность!$R$6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showVal val="1"/>
          </c:dLbls>
          <c:cat>
            <c:strRef>
              <c:f>промышленность!$B$5</c:f>
              <c:strCache>
                <c:ptCount val="1"/>
                <c:pt idx="0">
                  <c:v>Объем отгруженных товаров собственного производства, выполн. работ и услуг собств. силами по видам экономической деятельности "Обрабат.пр-ва", "Пр-во и распред. эл.энергии, газа и воды",  тыс. руб.</c:v>
                </c:pt>
              </c:strCache>
            </c:strRef>
          </c:cat>
          <c:val>
            <c:numRef>
              <c:f>промышленность!$S$8</c:f>
              <c:numCache>
                <c:formatCode>General</c:formatCode>
                <c:ptCount val="1"/>
                <c:pt idx="0">
                  <c:v>6222.7</c:v>
                </c:pt>
              </c:numCache>
            </c:numRef>
          </c:val>
        </c:ser>
        <c:axId val="90353024"/>
        <c:axId val="90371200"/>
      </c:barChart>
      <c:catAx>
        <c:axId val="90353024"/>
        <c:scaling>
          <c:orientation val="minMax"/>
        </c:scaling>
        <c:axPos val="b"/>
        <c:numFmt formatCode="General" sourceLinked="1"/>
        <c:tickLblPos val="nextTo"/>
        <c:crossAx val="90371200"/>
        <c:crosses val="autoZero"/>
        <c:auto val="1"/>
        <c:lblAlgn val="ctr"/>
        <c:lblOffset val="100"/>
      </c:catAx>
      <c:valAx>
        <c:axId val="90371200"/>
        <c:scaling>
          <c:orientation val="minMax"/>
        </c:scaling>
        <c:axPos val="l"/>
        <c:majorGridlines/>
        <c:numFmt formatCode="General" sourceLinked="1"/>
        <c:tickLblPos val="nextTo"/>
        <c:crossAx val="90353024"/>
        <c:crosses val="autoZero"/>
        <c:crossBetween val="between"/>
      </c:valAx>
    </c:plotArea>
    <c:legend>
      <c:legendPos val="r"/>
      <c:layout/>
    </c:legend>
    <c:plotVisOnly val="1"/>
    <c:dispBlanksAs val="gap"/>
  </c:chart>
  <c:spPr>
    <a:solidFill>
      <a:srgbClr val="FFFF00"/>
    </a:solidFill>
  </c:sp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1518248341218998"/>
          <c:y val="3.1379968955209198E-2"/>
          <c:w val="0.72248791032096937"/>
          <c:h val="0.70042684598190885"/>
        </c:manualLayout>
      </c:layout>
      <c:barChart>
        <c:barDir val="col"/>
        <c:grouping val="clustered"/>
        <c:ser>
          <c:idx val="1"/>
          <c:order val="0"/>
          <c:tx>
            <c:strRef>
              <c:f>промышленность!$B$6</c:f>
              <c:strCache>
                <c:ptCount val="1"/>
                <c:pt idx="0">
                  <c:v>2011 год</c:v>
                </c:pt>
              </c:strCache>
            </c:strRef>
          </c:tx>
          <c:spPr>
            <a:solidFill>
              <a:srgbClr val="CCFF66"/>
            </a:solidFill>
          </c:spPr>
          <c:dLbls>
            <c:dLbl>
              <c:idx val="0"/>
              <c:layout>
                <c:manualLayout>
                  <c:x val="-9.4786729857820207E-3"/>
                  <c:y val="9.4861660079051766E-2"/>
                </c:manualLayout>
              </c:layout>
              <c:showVal val="1"/>
            </c:dLbl>
            <c:showVal val="1"/>
          </c:dLbls>
          <c:cat>
            <c:strRef>
              <c:f>промышленность!$M$16</c:f>
              <c:strCache>
                <c:ptCount val="1"/>
                <c:pt idx="0">
                  <c:v>Выручка от реализации ОАО "Молоко" , тыс. рублей</c:v>
                </c:pt>
              </c:strCache>
            </c:strRef>
          </c:cat>
          <c:val>
            <c:numRef>
              <c:f>промышленность!$M$10</c:f>
              <c:numCache>
                <c:formatCode>General</c:formatCode>
                <c:ptCount val="1"/>
                <c:pt idx="0">
                  <c:v>32674</c:v>
                </c:pt>
              </c:numCache>
            </c:numRef>
          </c:val>
        </c:ser>
        <c:ser>
          <c:idx val="0"/>
          <c:order val="1"/>
          <c:tx>
            <c:strRef>
              <c:f>промышленность!$F$6</c:f>
              <c:strCache>
                <c:ptCount val="1"/>
                <c:pt idx="0">
                  <c:v>2012 год</c:v>
                </c:pt>
              </c:strCache>
            </c:strRef>
          </c:tx>
          <c:spPr>
            <a:solidFill>
              <a:srgbClr val="66FF66"/>
            </a:solidFill>
          </c:spPr>
          <c:dLbls>
            <c:showVal val="1"/>
          </c:dLbls>
          <c:cat>
            <c:strRef>
              <c:f>промышленность!$M$16</c:f>
              <c:strCache>
                <c:ptCount val="1"/>
                <c:pt idx="0">
                  <c:v>Выручка от реализации ОАО "Молоко" , тыс. рублей</c:v>
                </c:pt>
              </c:strCache>
            </c:strRef>
          </c:cat>
          <c:val>
            <c:numRef>
              <c:f>промышленность!$M$11</c:f>
              <c:numCache>
                <c:formatCode>General</c:formatCode>
                <c:ptCount val="1"/>
                <c:pt idx="0">
                  <c:v>24487</c:v>
                </c:pt>
              </c:numCache>
            </c:numRef>
          </c:val>
        </c:ser>
        <c:ser>
          <c:idx val="2"/>
          <c:order val="2"/>
          <c:tx>
            <c:strRef>
              <c:f>промышленность!$J$6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rgbClr val="92D050"/>
            </a:solidFill>
          </c:spPr>
          <c:dLbls>
            <c:dLbl>
              <c:idx val="0"/>
              <c:layout>
                <c:manualLayout>
                  <c:x val="4.1074249605055256E-2"/>
                  <c:y val="8.9591567852437728E-2"/>
                </c:manualLayout>
              </c:layout>
              <c:showVal val="1"/>
            </c:dLbl>
            <c:showVal val="1"/>
          </c:dLbls>
          <c:cat>
            <c:strRef>
              <c:f>промышленность!$M$16</c:f>
              <c:strCache>
                <c:ptCount val="1"/>
                <c:pt idx="0">
                  <c:v>Выручка от реализации ОАО "Молоко" , тыс. рублей</c:v>
                </c:pt>
              </c:strCache>
            </c:strRef>
          </c:cat>
          <c:val>
            <c:numRef>
              <c:f>промышленность!$M$12</c:f>
              <c:numCache>
                <c:formatCode>General</c:formatCode>
                <c:ptCount val="1"/>
                <c:pt idx="0">
                  <c:v>20226</c:v>
                </c:pt>
              </c:numCache>
            </c:numRef>
          </c:val>
        </c:ser>
        <c:ser>
          <c:idx val="3"/>
          <c:order val="3"/>
          <c:tx>
            <c:strRef>
              <c:f>промышленность!$N$6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00B050"/>
            </a:solidFill>
          </c:spPr>
          <c:dLbls>
            <c:dLbl>
              <c:idx val="0"/>
              <c:layout>
                <c:manualLayout>
                  <c:x val="4.1074249605055256E-2"/>
                  <c:y val="7.9051383399209488E-2"/>
                </c:manualLayout>
              </c:layout>
              <c:showVal val="1"/>
            </c:dLbl>
            <c:showVal val="1"/>
          </c:dLbls>
          <c:cat>
            <c:strRef>
              <c:f>промышленность!$M$16</c:f>
              <c:strCache>
                <c:ptCount val="1"/>
                <c:pt idx="0">
                  <c:v>Выручка от реализации ОАО "Молоко" , тыс. рублей</c:v>
                </c:pt>
              </c:strCache>
            </c:strRef>
          </c:cat>
          <c:val>
            <c:numRef>
              <c:f>промышленность!$M$13</c:f>
              <c:numCache>
                <c:formatCode>General</c:formatCode>
                <c:ptCount val="1"/>
                <c:pt idx="0">
                  <c:v>30410</c:v>
                </c:pt>
              </c:numCache>
            </c:numRef>
          </c:val>
        </c:ser>
        <c:ser>
          <c:idx val="4"/>
          <c:order val="4"/>
          <c:tx>
            <c:strRef>
              <c:f>промышленность!$R$6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dLbl>
              <c:idx val="0"/>
              <c:layout>
                <c:manualLayout>
                  <c:x val="6.6350710900473939E-2"/>
                  <c:y val="1.5810276679841896E-2"/>
                </c:manualLayout>
              </c:layout>
              <c:showVal val="1"/>
            </c:dLbl>
            <c:showVal val="1"/>
          </c:dLbls>
          <c:cat>
            <c:strRef>
              <c:f>промышленность!$M$16</c:f>
              <c:strCache>
                <c:ptCount val="1"/>
                <c:pt idx="0">
                  <c:v>Выручка от реализации ОАО "Молоко" , тыс. рублей</c:v>
                </c:pt>
              </c:strCache>
            </c:strRef>
          </c:cat>
          <c:val>
            <c:numRef>
              <c:f>промышленность!$M$14</c:f>
              <c:numCache>
                <c:formatCode>General</c:formatCode>
                <c:ptCount val="1"/>
                <c:pt idx="0">
                  <c:v>27028</c:v>
                </c:pt>
              </c:numCache>
            </c:numRef>
          </c:val>
        </c:ser>
        <c:axId val="91619328"/>
        <c:axId val="91620864"/>
      </c:barChart>
      <c:catAx>
        <c:axId val="91619328"/>
        <c:scaling>
          <c:orientation val="minMax"/>
        </c:scaling>
        <c:axPos val="b"/>
        <c:numFmt formatCode="General" sourceLinked="1"/>
        <c:tickLblPos val="nextTo"/>
        <c:crossAx val="91620864"/>
        <c:crosses val="autoZero"/>
        <c:auto val="1"/>
        <c:lblAlgn val="ctr"/>
        <c:lblOffset val="100"/>
      </c:catAx>
      <c:valAx>
        <c:axId val="91620864"/>
        <c:scaling>
          <c:orientation val="minMax"/>
        </c:scaling>
        <c:axPos val="l"/>
        <c:majorGridlines/>
        <c:numFmt formatCode="General" sourceLinked="1"/>
        <c:tickLblPos val="nextTo"/>
        <c:crossAx val="91619328"/>
        <c:crosses val="autoZero"/>
        <c:crossBetween val="between"/>
      </c:valAx>
    </c:plotArea>
    <c:legend>
      <c:legendPos val="r"/>
      <c:layout/>
    </c:legend>
    <c:plotVisOnly val="1"/>
    <c:dispBlanksAs val="gap"/>
  </c:chart>
  <c:spPr>
    <a:solidFill>
      <a:schemeClr val="accent4">
        <a:lumMod val="40000"/>
        <a:lumOff val="60000"/>
      </a:schemeClr>
    </a:solidFill>
  </c:sp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7.5984581717055161E-2"/>
          <c:y val="0.10384614725357257"/>
          <c:w val="0.79319370608052464"/>
          <c:h val="0.67845309644107643"/>
        </c:manualLayout>
      </c:layout>
      <c:bar3DChart>
        <c:barDir val="col"/>
        <c:grouping val="standard"/>
        <c:ser>
          <c:idx val="1"/>
          <c:order val="0"/>
          <c:tx>
            <c:strRef>
              <c:f>промышленность!$B$6</c:f>
              <c:strCache>
                <c:ptCount val="1"/>
                <c:pt idx="0">
                  <c:v>2011 год</c:v>
                </c:pt>
              </c:strCache>
            </c:strRef>
          </c:tx>
          <c:spPr>
            <a:solidFill>
              <a:srgbClr val="CCFF66"/>
            </a:solidFill>
          </c:spPr>
          <c:dLbls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промышленность!$S$10</c:f>
              <c:strCache>
                <c:ptCount val="1"/>
                <c:pt idx="0">
                  <c:v>Прибыль до налогообложения ОАО "Молоко", тыс.    рублей.</c:v>
                </c:pt>
              </c:strCache>
            </c:strRef>
          </c:cat>
          <c:val>
            <c:numRef>
              <c:f>промышленность!$R$9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</c:ser>
        <c:ser>
          <c:idx val="0"/>
          <c:order val="1"/>
          <c:tx>
            <c:strRef>
              <c:f>промышленность!$F$6</c:f>
              <c:strCache>
                <c:ptCount val="1"/>
                <c:pt idx="0">
                  <c:v>2012 год</c:v>
                </c:pt>
              </c:strCache>
            </c:strRef>
          </c:tx>
          <c:spPr>
            <a:solidFill>
              <a:srgbClr val="66FF66"/>
            </a:solidFill>
          </c:spPr>
          <c:dLbls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промышленность!$S$10</c:f>
              <c:strCache>
                <c:ptCount val="1"/>
                <c:pt idx="0">
                  <c:v>Прибыль до налогообложения ОАО "Молоко", тыс.    рублей.</c:v>
                </c:pt>
              </c:strCache>
            </c:strRef>
          </c:cat>
          <c:val>
            <c:numRef>
              <c:f>промышленность!$R$10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</c:ser>
        <c:ser>
          <c:idx val="2"/>
          <c:order val="2"/>
          <c:tx>
            <c:strRef>
              <c:f>промышленность!$J$6</c:f>
              <c:strCache>
                <c:ptCount val="1"/>
                <c:pt idx="0">
                  <c:v>2013 год</c:v>
                </c:pt>
              </c:strCache>
            </c:strRef>
          </c:tx>
          <c:spPr>
            <a:solidFill>
              <a:srgbClr val="92D050"/>
            </a:solidFill>
          </c:spPr>
          <c:dLbls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промышленность!$S$10</c:f>
              <c:strCache>
                <c:ptCount val="1"/>
                <c:pt idx="0">
                  <c:v>Прибыль до налогообложения ОАО "Молоко", тыс.    рублей.</c:v>
                </c:pt>
              </c:strCache>
            </c:strRef>
          </c:cat>
          <c:val>
            <c:numRef>
              <c:f>промышленность!$R$11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ser>
          <c:idx val="3"/>
          <c:order val="3"/>
          <c:tx>
            <c:strRef>
              <c:f>промышленность!$N$6</c:f>
              <c:strCache>
                <c:ptCount val="1"/>
                <c:pt idx="0">
                  <c:v>2014 год</c:v>
                </c:pt>
              </c:strCache>
            </c:strRef>
          </c:tx>
          <c:spPr>
            <a:solidFill>
              <a:srgbClr val="00B050"/>
            </a:solidFill>
          </c:spPr>
          <c:dLbls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промышленность!$S$10</c:f>
              <c:strCache>
                <c:ptCount val="1"/>
                <c:pt idx="0">
                  <c:v>Прибыль до налогообложения ОАО "Молоко", тыс.    рублей.</c:v>
                </c:pt>
              </c:strCache>
            </c:strRef>
          </c:cat>
          <c:val>
            <c:numRef>
              <c:f>промышленность!$R$12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</c:ser>
        <c:ser>
          <c:idx val="4"/>
          <c:order val="4"/>
          <c:tx>
            <c:strRef>
              <c:f>промышленность!$R$6</c:f>
              <c:strCache>
                <c:ptCount val="1"/>
                <c:pt idx="0">
                  <c:v>2015 год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Lbls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промышленность!$S$10</c:f>
              <c:strCache>
                <c:ptCount val="1"/>
                <c:pt idx="0">
                  <c:v>Прибыль до налогообложения ОАО "Молоко", тыс.    рублей.</c:v>
                </c:pt>
              </c:strCache>
            </c:strRef>
          </c:cat>
          <c:val>
            <c:numRef>
              <c:f>промышленность!$R$13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</c:ser>
        <c:shape val="cylinder"/>
        <c:axId val="91651456"/>
        <c:axId val="91681920"/>
        <c:axId val="91669824"/>
      </c:bar3DChart>
      <c:catAx>
        <c:axId val="916514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tx1"/>
                </a:solidFill>
              </a:defRPr>
            </a:pPr>
            <a:endParaRPr lang="ru-RU"/>
          </a:p>
        </c:txPr>
        <c:crossAx val="91681920"/>
        <c:crosses val="autoZero"/>
        <c:auto val="1"/>
        <c:lblAlgn val="ctr"/>
        <c:lblOffset val="100"/>
      </c:catAx>
      <c:valAx>
        <c:axId val="9168192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ru-RU"/>
          </a:p>
        </c:txPr>
        <c:crossAx val="91651456"/>
        <c:crosses val="autoZero"/>
        <c:crossBetween val="between"/>
      </c:valAx>
      <c:serAx>
        <c:axId val="9166982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ru-RU"/>
          </a:p>
        </c:txPr>
        <c:crossAx val="91681920"/>
        <c:crosses val="autoZero"/>
      </c:serAx>
    </c:plotArea>
    <c:legend>
      <c:legendPos val="r"/>
      <c:layout/>
      <c:txPr>
        <a:bodyPr/>
        <a:lstStyle/>
        <a:p>
          <a:pPr>
            <a:defRPr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gap"/>
  </c:chart>
  <c:spPr>
    <a:solidFill>
      <a:srgbClr val="CC9900"/>
    </a:solidFill>
  </c:spPr>
  <c:txPr>
    <a:bodyPr/>
    <a:lstStyle/>
    <a:p>
      <a:pPr>
        <a:defRPr>
          <a:solidFill>
            <a:srgbClr val="FF5050"/>
          </a:solidFill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/>
            </a:pPr>
            <a:r>
              <a:rPr lang="ru-RU" sz="1000"/>
              <a:t>Производство скота и птицы в сельскохозяйственных организациях и крестьянских (фермерских) хозяйствах, тонн</a:t>
            </a:r>
          </a:p>
        </c:rich>
      </c:tx>
      <c:layout/>
    </c:title>
    <c:view3D>
      <c:depthPercent val="100"/>
      <c:rAngAx val="1"/>
    </c:view3D>
    <c:plotArea>
      <c:layout>
        <c:manualLayout>
          <c:layoutTarget val="inner"/>
          <c:xMode val="edge"/>
          <c:yMode val="edge"/>
          <c:x val="0.21673386321269941"/>
          <c:y val="0.16475234284265791"/>
          <c:w val="0.61001532226318134"/>
          <c:h val="0.67228655752800981"/>
        </c:manualLayout>
      </c:layout>
      <c:bar3DChart>
        <c:barDir val="col"/>
        <c:grouping val="standard"/>
        <c:ser>
          <c:idx val="1"/>
          <c:order val="0"/>
          <c:tx>
            <c:strRef>
              <c:f>производство!$B$4</c:f>
              <c:strCache>
                <c:ptCount val="1"/>
                <c:pt idx="0">
                  <c:v>Производство скота и птицы в сельскохозяйственных организациях и крестьянских (фермерских) хозяйствах, тонн</c:v>
                </c:pt>
              </c:strCache>
            </c:strRef>
          </c:tx>
          <c:dLbls>
            <c:showVal val="1"/>
          </c:dLbls>
          <c:cat>
            <c:strRef>
              <c:f>'[Динамика показателей за 2011-2015 гг. - копия.xls]производство'!$B$5,'[Динамика показателей за 2011-2015 гг. - копия.xls]производство'!$D$5,'[Динамика показателей за 2011-2015 гг. - копия.xls]производство'!$F$5,'[Динамика показателей за 2011-2015 гг. - копия.xls]производство'!$H$5,'[Динамика показателей за 2011-2015 гг. - копия.xls]производство'!$J$5</c:f>
              <c:strCache>
                <c:ptCount val="5"/>
                <c:pt idx="0">
                  <c:v>2011 г</c:v>
                </c:pt>
                <c:pt idx="1">
                  <c:v>2012 г</c:v>
                </c:pt>
                <c:pt idx="2">
                  <c:v>2013 г</c:v>
                </c:pt>
                <c:pt idx="3">
                  <c:v>2014 г</c:v>
                </c:pt>
                <c:pt idx="4">
                  <c:v>2015 г</c:v>
                </c:pt>
              </c:strCache>
            </c:strRef>
          </c:cat>
          <c:val>
            <c:numRef>
              <c:f>'[Динамика показателей за 2011-2015 гг. - копия.xls]производство'!$B$7,'[Динамика показателей за 2011-2015 гг. - копия.xls]производство'!$D$7,'[Динамика показателей за 2011-2015 гг. - копия.xls]производство'!$F$7,'[Динамика показателей за 2011-2015 гг. - копия.xls]производство'!$H$7,'[Динамика показателей за 2011-2015 гг. - копия.xls]производство'!$J$7</c:f>
              <c:numCache>
                <c:formatCode>General</c:formatCode>
                <c:ptCount val="5"/>
                <c:pt idx="0">
                  <c:v>368</c:v>
                </c:pt>
                <c:pt idx="1">
                  <c:v>391</c:v>
                </c:pt>
                <c:pt idx="2">
                  <c:v>431</c:v>
                </c:pt>
                <c:pt idx="3">
                  <c:v>635</c:v>
                </c:pt>
                <c:pt idx="4">
                  <c:v>538.5</c:v>
                </c:pt>
              </c:numCache>
            </c:numRef>
          </c:val>
        </c:ser>
        <c:shape val="pyramid"/>
        <c:axId val="91784704"/>
        <c:axId val="91786240"/>
        <c:axId val="90360448"/>
      </c:bar3DChart>
      <c:catAx>
        <c:axId val="91784704"/>
        <c:scaling>
          <c:orientation val="minMax"/>
        </c:scaling>
        <c:axPos val="b"/>
        <c:numFmt formatCode="General" sourceLinked="1"/>
        <c:tickLblPos val="nextTo"/>
        <c:crossAx val="91786240"/>
        <c:crosses val="autoZero"/>
        <c:auto val="1"/>
        <c:lblAlgn val="ctr"/>
        <c:lblOffset val="100"/>
      </c:catAx>
      <c:valAx>
        <c:axId val="91786240"/>
        <c:scaling>
          <c:orientation val="minMax"/>
        </c:scaling>
        <c:axPos val="l"/>
        <c:majorGridlines/>
        <c:numFmt formatCode="General" sourceLinked="1"/>
        <c:tickLblPos val="nextTo"/>
        <c:crossAx val="91784704"/>
        <c:crosses val="autoZero"/>
        <c:crossBetween val="between"/>
      </c:valAx>
      <c:serAx>
        <c:axId val="90360448"/>
        <c:scaling>
          <c:orientation val="minMax"/>
        </c:scaling>
        <c:delete val="1"/>
        <c:axPos val="b"/>
        <c:tickLblPos val="nextTo"/>
        <c:crossAx val="91786240"/>
        <c:crosses val="autoZero"/>
      </c:serAx>
      <c:spPr>
        <a:noFill/>
        <a:ln w="25400">
          <a:noFill/>
        </a:ln>
      </c:spPr>
    </c:plotArea>
    <c:plotVisOnly val="1"/>
    <c:dispBlanksAs val="gap"/>
  </c:chart>
  <c:spPr>
    <a:solidFill>
      <a:srgbClr val="FFFF00"/>
    </a:solidFill>
  </c:sp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050"/>
          </a:pPr>
          <a:endParaRPr lang="ru-RU"/>
        </a:p>
      </c:txPr>
    </c:title>
    <c:view3D>
      <c:depthPercent val="100"/>
      <c:rAngAx val="1"/>
    </c:view3D>
    <c:plotArea>
      <c:layout/>
      <c:bar3DChart>
        <c:barDir val="col"/>
        <c:grouping val="standard"/>
        <c:ser>
          <c:idx val="0"/>
          <c:order val="0"/>
          <c:tx>
            <c:strRef>
              <c:f>производство!$M$4</c:f>
              <c:strCache>
                <c:ptCount val="1"/>
                <c:pt idx="0">
                  <c:v>Производство молока в сельскохозяйственных организациях и крестьянских (фермерских) хозяйствах, тонн</c:v>
                </c:pt>
              </c:strCache>
            </c:strRef>
          </c:tx>
          <c:spPr>
            <a:solidFill>
              <a:srgbClr val="FFFF00"/>
            </a:solidFill>
          </c:spPr>
          <c:dLbls>
            <c:showVal val="1"/>
          </c:dLbls>
          <c:cat>
            <c:strRef>
              <c:f>'[Динамика показателей за 2011-2015 гг. - копия.xls]производство'!$M$5,'[Динамика показателей за 2011-2015 гг. - копия.xls]производство'!$O$5,'[Динамика показателей за 2011-2015 гг. - копия.xls]производство'!$Q$5,'[Динамика показателей за 2011-2015 гг. - копия.xls]производство'!$S$5,'[Динамика показателей за 2011-2015 гг. - копия.xls]производство'!$U$5</c:f>
              <c:strCache>
                <c:ptCount val="5"/>
                <c:pt idx="0">
                  <c:v>2011 г</c:v>
                </c:pt>
                <c:pt idx="1">
                  <c:v>2012 г</c:v>
                </c:pt>
                <c:pt idx="2">
                  <c:v>2013 г</c:v>
                </c:pt>
                <c:pt idx="3">
                  <c:v>2014 г</c:v>
                </c:pt>
                <c:pt idx="4">
                  <c:v>2015 г</c:v>
                </c:pt>
              </c:strCache>
            </c:strRef>
          </c:cat>
          <c:val>
            <c:numRef>
              <c:f>'[Динамика показателей за 2011-2015 гг. - копия.xls]производство'!$M$7,'[Динамика показателей за 2011-2015 гг. - копия.xls]производство'!$O$7,'[Динамика показателей за 2011-2015 гг. - копия.xls]производство'!$Q$7,'[Динамика показателей за 2011-2015 гг. - копия.xls]производство'!$S$7,'[Динамика показателей за 2011-2015 гг. - копия.xls]производство'!$U$7</c:f>
              <c:numCache>
                <c:formatCode>General</c:formatCode>
                <c:ptCount val="5"/>
                <c:pt idx="0">
                  <c:v>6150</c:v>
                </c:pt>
                <c:pt idx="1">
                  <c:v>6402</c:v>
                </c:pt>
                <c:pt idx="2">
                  <c:v>6381</c:v>
                </c:pt>
                <c:pt idx="3">
                  <c:v>6223</c:v>
                </c:pt>
                <c:pt idx="4">
                  <c:v>6761.9</c:v>
                </c:pt>
              </c:numCache>
            </c:numRef>
          </c:val>
        </c:ser>
        <c:shape val="pyramid"/>
        <c:axId val="91883008"/>
        <c:axId val="91884544"/>
        <c:axId val="91671616"/>
      </c:bar3DChart>
      <c:catAx>
        <c:axId val="91883008"/>
        <c:scaling>
          <c:orientation val="minMax"/>
        </c:scaling>
        <c:axPos val="b"/>
        <c:numFmt formatCode="General" sourceLinked="1"/>
        <c:tickLblPos val="nextTo"/>
        <c:crossAx val="91884544"/>
        <c:crosses val="autoZero"/>
        <c:auto val="1"/>
        <c:lblAlgn val="ctr"/>
        <c:lblOffset val="100"/>
      </c:catAx>
      <c:valAx>
        <c:axId val="91884544"/>
        <c:scaling>
          <c:orientation val="minMax"/>
        </c:scaling>
        <c:axPos val="l"/>
        <c:majorGridlines/>
        <c:numFmt formatCode="General" sourceLinked="1"/>
        <c:tickLblPos val="nextTo"/>
        <c:crossAx val="91883008"/>
        <c:crosses val="autoZero"/>
        <c:crossBetween val="between"/>
      </c:valAx>
      <c:serAx>
        <c:axId val="91671616"/>
        <c:scaling>
          <c:orientation val="minMax"/>
        </c:scaling>
        <c:delete val="1"/>
        <c:axPos val="b"/>
        <c:numFmt formatCode="General" sourceLinked="1"/>
        <c:tickLblPos val="nextTo"/>
        <c:crossAx val="91884544"/>
        <c:crosses val="autoZero"/>
        <c:tickLblSkip val="11"/>
        <c:tickMarkSkip val="1"/>
      </c:serAx>
      <c:spPr>
        <a:noFill/>
        <a:ln w="25400">
          <a:noFill/>
        </a:ln>
      </c:spPr>
    </c:plotArea>
    <c:plotVisOnly val="1"/>
    <c:dispBlanksAs val="gap"/>
  </c:chart>
  <c:spPr>
    <a:solidFill>
      <a:srgbClr val="92D050"/>
    </a:solidFill>
  </c:sp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depthPercent val="100"/>
      <c:perspective val="30"/>
    </c:view3D>
    <c:plotArea>
      <c:layout/>
      <c:bar3DChart>
        <c:barDir val="col"/>
        <c:grouping val="clustered"/>
        <c:ser>
          <c:idx val="0"/>
          <c:order val="0"/>
          <c:tx>
            <c:strRef>
              <c:f>'закуп молока'!$B$6:$E$6</c:f>
              <c:strCache>
                <c:ptCount val="1"/>
                <c:pt idx="0">
                  <c:v>2011 г</c:v>
                </c:pt>
              </c:strCache>
            </c:strRef>
          </c:tx>
          <c:dLbls>
            <c:dLbl>
              <c:idx val="0"/>
              <c:layout>
                <c:manualLayout>
                  <c:x val="-7.3535808023997007E-2"/>
                  <c:y val="5.1259560296898356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ru-RU"/>
              </a:p>
            </c:txPr>
            <c:showVal val="1"/>
          </c:dLbls>
          <c:cat>
            <c:strRef>
              <c:f>'закуп молока'!$B$5:$V$5</c:f>
              <c:strCache>
                <c:ptCount val="1"/>
                <c:pt idx="0">
                  <c:v>Объём закупок молока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молока'!$C$8</c:f>
              <c:numCache>
                <c:formatCode>General</c:formatCode>
                <c:ptCount val="1"/>
                <c:pt idx="0">
                  <c:v>6092.1</c:v>
                </c:pt>
              </c:numCache>
            </c:numRef>
          </c:val>
        </c:ser>
        <c:ser>
          <c:idx val="1"/>
          <c:order val="1"/>
          <c:tx>
            <c:strRef>
              <c:f>'закуп молока'!$F$6:$I$6</c:f>
              <c:strCache>
                <c:ptCount val="1"/>
                <c:pt idx="0">
                  <c:v>2012 г</c:v>
                </c:pt>
              </c:strCache>
            </c:strRef>
          </c:tx>
          <c:dLbls>
            <c:dLbl>
              <c:idx val="0"/>
              <c:layout>
                <c:manualLayout>
                  <c:x val="2.2408963585434365E-2"/>
                  <c:y val="-1.4336917562723933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ru-RU"/>
              </a:p>
            </c:txPr>
            <c:showVal val="1"/>
          </c:dLbls>
          <c:cat>
            <c:strRef>
              <c:f>'закуп молока'!$B$5:$V$5</c:f>
              <c:strCache>
                <c:ptCount val="1"/>
                <c:pt idx="0">
                  <c:v>Объём закупок молока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молока'!$G$8</c:f>
              <c:numCache>
                <c:formatCode>General</c:formatCode>
                <c:ptCount val="1"/>
                <c:pt idx="0">
                  <c:v>6045.9</c:v>
                </c:pt>
              </c:numCache>
            </c:numRef>
          </c:val>
        </c:ser>
        <c:ser>
          <c:idx val="2"/>
          <c:order val="2"/>
          <c:tx>
            <c:strRef>
              <c:f>'закуп молока'!$J$6:$M$6</c:f>
              <c:strCache>
                <c:ptCount val="1"/>
                <c:pt idx="0">
                  <c:v>2013 г</c:v>
                </c:pt>
              </c:strCache>
            </c:strRef>
          </c:tx>
          <c:dLbls>
            <c:dLbl>
              <c:idx val="0"/>
              <c:layout>
                <c:manualLayout>
                  <c:x val="7.9681274900399134E-3"/>
                  <c:y val="3.2820512820512855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 i="0">
                    <a:solidFill>
                      <a:sysClr val="windowText" lastClr="00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'закуп молока'!$B$5:$V$5</c:f>
              <c:strCache>
                <c:ptCount val="1"/>
                <c:pt idx="0">
                  <c:v>Объём закупок молока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молока'!$K$8</c:f>
              <c:numCache>
                <c:formatCode>General</c:formatCode>
                <c:ptCount val="1"/>
                <c:pt idx="0">
                  <c:v>5856</c:v>
                </c:pt>
              </c:numCache>
            </c:numRef>
          </c:val>
        </c:ser>
        <c:ser>
          <c:idx val="3"/>
          <c:order val="3"/>
          <c:tx>
            <c:strRef>
              <c:f>'закуп молока'!$N$6:$Q$6</c:f>
              <c:strCache>
                <c:ptCount val="1"/>
                <c:pt idx="0">
                  <c:v>2014 г</c:v>
                </c:pt>
              </c:strCache>
            </c:strRef>
          </c:tx>
          <c:dLbls>
            <c:dLbl>
              <c:idx val="0"/>
              <c:layout>
                <c:manualLayout>
                  <c:x val="5.2786048802723591E-2"/>
                  <c:y val="1.5778135259974225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ru-RU"/>
              </a:p>
            </c:txPr>
            <c:showVal val="1"/>
          </c:dLbls>
          <c:cat>
            <c:strRef>
              <c:f>'закуп молока'!$B$5:$V$5</c:f>
              <c:strCache>
                <c:ptCount val="1"/>
                <c:pt idx="0">
                  <c:v>Объём закупок молока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молока'!$O$8</c:f>
              <c:numCache>
                <c:formatCode>General</c:formatCode>
                <c:ptCount val="1"/>
                <c:pt idx="0">
                  <c:v>6216.4</c:v>
                </c:pt>
              </c:numCache>
            </c:numRef>
          </c:val>
        </c:ser>
        <c:ser>
          <c:idx val="4"/>
          <c:order val="4"/>
          <c:tx>
            <c:strRef>
              <c:f>'закуп молока'!$R$6:$U$6</c:f>
              <c:strCache>
                <c:ptCount val="1"/>
                <c:pt idx="0">
                  <c:v>2015 г</c:v>
                </c:pt>
              </c:strCache>
            </c:strRef>
          </c:tx>
          <c:dLbls>
            <c:dLbl>
              <c:idx val="0"/>
              <c:layout>
                <c:manualLayout>
                  <c:x val="0.10017806597704698"/>
                  <c:y val="4.0393230416090831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/>
                </a:pPr>
                <a:endParaRPr lang="ru-RU"/>
              </a:p>
            </c:txPr>
            <c:showVal val="1"/>
          </c:dLbls>
          <c:cat>
            <c:strRef>
              <c:f>'закуп молока'!$B$5:$V$5</c:f>
              <c:strCache>
                <c:ptCount val="1"/>
                <c:pt idx="0">
                  <c:v>Объём закупок молока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молока'!$S$8</c:f>
              <c:numCache>
                <c:formatCode>General</c:formatCode>
                <c:ptCount val="1"/>
                <c:pt idx="0">
                  <c:v>6659.9</c:v>
                </c:pt>
              </c:numCache>
            </c:numRef>
          </c:val>
        </c:ser>
        <c:shape val="cylinder"/>
        <c:axId val="92144768"/>
        <c:axId val="92146304"/>
        <c:axId val="0"/>
      </c:bar3DChart>
      <c:catAx>
        <c:axId val="9214476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800" b="1" i="1"/>
            </a:pPr>
            <a:endParaRPr lang="ru-RU"/>
          </a:p>
        </c:txPr>
        <c:crossAx val="92146304"/>
        <c:crosses val="autoZero"/>
        <c:auto val="1"/>
        <c:lblAlgn val="ctr"/>
        <c:lblOffset val="100"/>
      </c:catAx>
      <c:valAx>
        <c:axId val="92146304"/>
        <c:scaling>
          <c:orientation val="minMax"/>
        </c:scaling>
        <c:axPos val="l"/>
        <c:majorGridlines/>
        <c:numFmt formatCode="General" sourceLinked="1"/>
        <c:tickLblPos val="nextTo"/>
        <c:crossAx val="92144768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73406894138232726"/>
          <c:y val="0.24018779980088695"/>
          <c:w val="0.20370883639545143"/>
          <c:h val="0.5138768214318038"/>
        </c:manualLayout>
      </c:layout>
    </c:legend>
    <c:plotVisOnly val="1"/>
    <c:dispBlanksAs val="gap"/>
  </c:chart>
  <c:spPr>
    <a:solidFill>
      <a:srgbClr val="FFCC66"/>
    </a:solidFill>
  </c:sp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0.10968285214348222"/>
          <c:y val="7.8096725759382424E-2"/>
          <c:w val="0.71820516185476757"/>
          <c:h val="0.78801691455234757"/>
        </c:manualLayout>
      </c:layout>
      <c:barChart>
        <c:barDir val="col"/>
        <c:grouping val="clustered"/>
        <c:ser>
          <c:idx val="0"/>
          <c:order val="0"/>
          <c:tx>
            <c:strRef>
              <c:f>'закуп мяса'!$B$6:$E$6</c:f>
              <c:strCache>
                <c:ptCount val="1"/>
                <c:pt idx="0">
                  <c:v>2011 г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Val val="1"/>
          </c:dLbls>
          <c:cat>
            <c:strRef>
              <c:f>'закуп мяса'!$B$5:$V$5</c:f>
              <c:strCache>
                <c:ptCount val="1"/>
                <c:pt idx="0">
                  <c:v>Объём закупок скота и птицы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мяса'!$C$8</c:f>
              <c:numCache>
                <c:formatCode>General</c:formatCode>
                <c:ptCount val="1"/>
                <c:pt idx="0">
                  <c:v>333.5</c:v>
                </c:pt>
              </c:numCache>
            </c:numRef>
          </c:val>
        </c:ser>
        <c:ser>
          <c:idx val="1"/>
          <c:order val="1"/>
          <c:tx>
            <c:strRef>
              <c:f>'закуп мяса'!$F$6:$I$6</c:f>
              <c:strCache>
                <c:ptCount val="1"/>
                <c:pt idx="0">
                  <c:v>2012 г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Val val="1"/>
          </c:dLbls>
          <c:cat>
            <c:strRef>
              <c:f>'закуп мяса'!$B$5:$V$5</c:f>
              <c:strCache>
                <c:ptCount val="1"/>
                <c:pt idx="0">
                  <c:v>Объём закупок скота и птицы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мяса'!$G$8</c:f>
              <c:numCache>
                <c:formatCode>General</c:formatCode>
                <c:ptCount val="1"/>
                <c:pt idx="0">
                  <c:v>356.6</c:v>
                </c:pt>
              </c:numCache>
            </c:numRef>
          </c:val>
        </c:ser>
        <c:ser>
          <c:idx val="2"/>
          <c:order val="2"/>
          <c:tx>
            <c:strRef>
              <c:f>'закуп мяса'!$J$6:$M$6</c:f>
              <c:strCache>
                <c:ptCount val="1"/>
                <c:pt idx="0">
                  <c:v>2013 г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Val val="1"/>
          </c:dLbls>
          <c:cat>
            <c:strRef>
              <c:f>'закуп мяса'!$B$5:$V$5</c:f>
              <c:strCache>
                <c:ptCount val="1"/>
                <c:pt idx="0">
                  <c:v>Объём закупок скота и птицы от сельскохозяйственных организаций и крестьянских (фермерских) хозяйств,  тонн</c:v>
                </c:pt>
              </c:strCache>
            </c:strRef>
          </c:cat>
          <c:val>
            <c:numRef>
              <c:f>'закуп мяса'!$K$8</c:f>
              <c:numCache>
                <c:formatCode>General</c:formatCode>
                <c:ptCount val="1"/>
                <c:pt idx="0">
                  <c:v>394.1</c:v>
                </c:pt>
              </c:numCache>
            </c:numRef>
          </c:val>
        </c:ser>
        <c:ser>
          <c:idx val="3"/>
          <c:order val="3"/>
          <c:tx>
            <c:strRef>
              <c:f>'закуп мяса'!$N$6:$Q$6</c:f>
              <c:strCache>
                <c:ptCount val="1"/>
                <c:pt idx="0">
                  <c:v>2014 г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Val val="1"/>
          </c:dLbls>
          <c:val>
            <c:numRef>
              <c:f>'закуп мяса'!$O$8</c:f>
              <c:numCache>
                <c:formatCode>General</c:formatCode>
                <c:ptCount val="1"/>
                <c:pt idx="0">
                  <c:v>583.1</c:v>
                </c:pt>
              </c:numCache>
            </c:numRef>
          </c:val>
        </c:ser>
        <c:ser>
          <c:idx val="4"/>
          <c:order val="4"/>
          <c:tx>
            <c:strRef>
              <c:f>'закуп мяса'!$R$6:$U$6</c:f>
              <c:strCache>
                <c:ptCount val="1"/>
                <c:pt idx="0">
                  <c:v>2015 г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Val val="1"/>
          </c:dLbls>
          <c:val>
            <c:numRef>
              <c:f>'закуп мяса'!$S$8</c:f>
              <c:numCache>
                <c:formatCode>General</c:formatCode>
                <c:ptCount val="1"/>
                <c:pt idx="0">
                  <c:v>506.9</c:v>
                </c:pt>
              </c:numCache>
            </c:numRef>
          </c:val>
        </c:ser>
        <c:axId val="92212224"/>
        <c:axId val="92218112"/>
      </c:barChart>
      <c:catAx>
        <c:axId val="9221222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92218112"/>
        <c:crosses val="autoZero"/>
        <c:auto val="1"/>
        <c:lblAlgn val="ctr"/>
        <c:lblOffset val="100"/>
      </c:catAx>
      <c:valAx>
        <c:axId val="92218112"/>
        <c:scaling>
          <c:orientation val="minMax"/>
        </c:scaling>
        <c:axPos val="l"/>
        <c:majorGridlines/>
        <c:numFmt formatCode="General" sourceLinked="1"/>
        <c:tickLblPos val="nextTo"/>
        <c:crossAx val="922122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3294111123433789"/>
          <c:y val="0.44548096544601762"/>
          <c:w val="0.16705872873561167"/>
          <c:h val="0.5300461476725522"/>
        </c:manualLayout>
      </c:layout>
      <c:txPr>
        <a:bodyPr/>
        <a:lstStyle/>
        <a:p>
          <a:pPr>
            <a:defRPr sz="800"/>
          </a:pPr>
          <a:endParaRPr lang="ru-RU"/>
        </a:p>
      </c:txPr>
    </c:legend>
    <c:plotVisOnly val="1"/>
    <c:dispBlanksAs val="gap"/>
  </c:chart>
  <c:spPr>
    <a:solidFill>
      <a:srgbClr val="CCFF66"/>
    </a:solidFill>
  </c:sp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сохранность!$C$4</c:f>
              <c:strCache>
                <c:ptCount val="1"/>
                <c:pt idx="0">
                  <c:v>Поголовье коров,голов</c:v>
                </c:pt>
              </c:strCache>
            </c:strRef>
          </c:tx>
          <c:dLbls>
            <c:showVal val="1"/>
          </c:dLbls>
          <c:cat>
            <c:strRef>
              <c:f>сохранность!$M$11:$M$15</c:f>
              <c:strCache>
                <c:ptCount val="5"/>
                <c:pt idx="0">
                  <c:v>на 1 января 2012 г</c:v>
                </c:pt>
                <c:pt idx="1">
                  <c:v>на 1 января 2013 г</c:v>
                </c:pt>
                <c:pt idx="2">
                  <c:v>на 1 января 2014 г</c:v>
                </c:pt>
                <c:pt idx="3">
                  <c:v>на 1 января 2015 г</c:v>
                </c:pt>
                <c:pt idx="4">
                  <c:v>на 1 января 2016 г</c:v>
                </c:pt>
              </c:strCache>
            </c:strRef>
          </c:cat>
          <c:val>
            <c:numRef>
              <c:f>сохранность!$D$12:$D$16</c:f>
              <c:numCache>
                <c:formatCode>General</c:formatCode>
                <c:ptCount val="5"/>
                <c:pt idx="0">
                  <c:v>2928</c:v>
                </c:pt>
                <c:pt idx="1">
                  <c:v>2861</c:v>
                </c:pt>
                <c:pt idx="2">
                  <c:v>3059</c:v>
                </c:pt>
                <c:pt idx="3">
                  <c:v>2995</c:v>
                </c:pt>
                <c:pt idx="4">
                  <c:v>2521</c:v>
                </c:pt>
              </c:numCache>
            </c:numRef>
          </c:val>
        </c:ser>
        <c:ser>
          <c:idx val="1"/>
          <c:order val="1"/>
          <c:tx>
            <c:strRef>
              <c:f>сохранность!$A$4</c:f>
              <c:strCache>
                <c:ptCount val="1"/>
                <c:pt idx="0">
                  <c:v>Поголовье КРС, голов</c:v>
                </c:pt>
              </c:strCache>
            </c:strRef>
          </c:tx>
          <c:dLbls>
            <c:showVal val="1"/>
          </c:dLbls>
          <c:val>
            <c:numRef>
              <c:f>сохранность!$C$12:$C$16</c:f>
              <c:numCache>
                <c:formatCode>General</c:formatCode>
                <c:ptCount val="5"/>
                <c:pt idx="0">
                  <c:v>5962</c:v>
                </c:pt>
                <c:pt idx="1">
                  <c:v>6349</c:v>
                </c:pt>
                <c:pt idx="2">
                  <c:v>6984</c:v>
                </c:pt>
                <c:pt idx="3">
                  <c:v>6744</c:v>
                </c:pt>
                <c:pt idx="4">
                  <c:v>6677</c:v>
                </c:pt>
              </c:numCache>
            </c:numRef>
          </c:val>
        </c:ser>
        <c:ser>
          <c:idx val="2"/>
          <c:order val="2"/>
          <c:tx>
            <c:strRef>
              <c:f>сохранность!$D$6</c:f>
              <c:strCache>
                <c:ptCount val="1"/>
                <c:pt idx="0">
                  <c:v>условное поголовье, голов</c:v>
                </c:pt>
              </c:strCache>
            </c:strRef>
          </c:tx>
          <c:dLbls>
            <c:showVal val="1"/>
          </c:dLbls>
          <c:val>
            <c:numRef>
              <c:f>сохранность!$B$12:$B$16</c:f>
              <c:numCache>
                <c:formatCode>General</c:formatCode>
                <c:ptCount val="5"/>
                <c:pt idx="0">
                  <c:v>4748</c:v>
                </c:pt>
                <c:pt idx="1">
                  <c:v>4954</c:v>
                </c:pt>
                <c:pt idx="2">
                  <c:v>5414</c:v>
                </c:pt>
                <c:pt idx="3">
                  <c:v>5244</c:v>
                </c:pt>
                <c:pt idx="4">
                  <c:v>5015</c:v>
                </c:pt>
              </c:numCache>
            </c:numRef>
          </c:val>
        </c:ser>
        <c:marker val="1"/>
        <c:axId val="92240512"/>
        <c:axId val="92262784"/>
      </c:lineChart>
      <c:catAx>
        <c:axId val="92240512"/>
        <c:scaling>
          <c:orientation val="minMax"/>
        </c:scaling>
        <c:axPos val="b"/>
        <c:tickLblPos val="nextTo"/>
        <c:txPr>
          <a:bodyPr/>
          <a:lstStyle/>
          <a:p>
            <a:pPr>
              <a:defRPr sz="800"/>
            </a:pPr>
            <a:endParaRPr lang="ru-RU"/>
          </a:p>
        </c:txPr>
        <c:crossAx val="92262784"/>
        <c:crosses val="autoZero"/>
        <c:auto val="1"/>
        <c:lblAlgn val="ctr"/>
        <c:lblOffset val="100"/>
      </c:catAx>
      <c:valAx>
        <c:axId val="92262784"/>
        <c:scaling>
          <c:orientation val="minMax"/>
        </c:scaling>
        <c:axPos val="l"/>
        <c:majorGridlines/>
        <c:numFmt formatCode="General" sourceLinked="1"/>
        <c:tickLblPos val="nextTo"/>
        <c:crossAx val="92240512"/>
        <c:crosses val="autoZero"/>
        <c:crossBetween val="between"/>
      </c:valAx>
      <c:spPr>
        <a:solidFill>
          <a:srgbClr val="CCECFF"/>
        </a:solidFill>
      </c:spPr>
    </c:plotArea>
    <c:legend>
      <c:legendPos val="r"/>
      <c:layout>
        <c:manualLayout>
          <c:xMode val="edge"/>
          <c:yMode val="edge"/>
          <c:x val="0.6650403506099879"/>
          <c:y val="0.25563835539866481"/>
          <c:w val="0.29531526838457567"/>
          <c:h val="0.48872328920267294"/>
        </c:manualLayout>
      </c:layout>
      <c:txPr>
        <a:bodyPr/>
        <a:lstStyle/>
        <a:p>
          <a:pPr>
            <a:defRPr sz="800"/>
          </a:pPr>
          <a:endParaRPr lang="ru-RU"/>
        </a:p>
      </c:txPr>
    </c:legend>
    <c:plotVisOnly val="1"/>
  </c:chart>
  <c:spPr>
    <a:solidFill>
      <a:srgbClr val="66FFCC"/>
    </a:solidFill>
  </c:sp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depthPercent val="100"/>
      <c:perspective val="30"/>
    </c:view3D>
    <c:plotArea>
      <c:layout>
        <c:manualLayout>
          <c:layoutTarget val="inner"/>
          <c:xMode val="edge"/>
          <c:yMode val="edge"/>
          <c:x val="0.11284951881014813"/>
          <c:y val="2.7064154804293111E-2"/>
          <c:w val="0.88715048118985129"/>
          <c:h val="0.57344607784499724"/>
        </c:manualLayout>
      </c:layout>
      <c:bar3DChart>
        <c:barDir val="col"/>
        <c:grouping val="clustered"/>
        <c:ser>
          <c:idx val="0"/>
          <c:order val="0"/>
          <c:tx>
            <c:strRef>
              <c:f>инвестиции!$B$6</c:f>
              <c:strCache>
                <c:ptCount val="1"/>
                <c:pt idx="0">
                  <c:v>2011 год</c:v>
                </c:pt>
              </c:strCache>
            </c:strRef>
          </c:tx>
          <c:dLbls>
            <c:dLbl>
              <c:idx val="0"/>
              <c:layout>
                <c:manualLayout>
                  <c:x val="-2.1248339973439601E-2"/>
                  <c:y val="3.692307692307705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</c:dLbls>
          <c:cat>
            <c:strRef>
              <c:f>инвестиции!$B$5</c:f>
              <c:strCache>
                <c:ptCount val="1"/>
                <c:pt idx="0">
                  <c:v>Объем инвестиций в основной капитал (за исключением бюджетных средств), тыс. руб.</c:v>
                </c:pt>
              </c:strCache>
            </c:strRef>
          </c:cat>
          <c:val>
            <c:numRef>
              <c:f>инвестиции!$B$8</c:f>
              <c:numCache>
                <c:formatCode>General</c:formatCode>
                <c:ptCount val="1"/>
                <c:pt idx="0">
                  <c:v>87854</c:v>
                </c:pt>
              </c:numCache>
            </c:numRef>
          </c:val>
        </c:ser>
        <c:ser>
          <c:idx val="1"/>
          <c:order val="1"/>
          <c:tx>
            <c:strRef>
              <c:f>'закуп молока'!$F$6:$I$6</c:f>
              <c:strCache>
                <c:ptCount val="1"/>
                <c:pt idx="0">
                  <c:v>2012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showVal val="1"/>
          </c:dLbls>
          <c:cat>
            <c:strRef>
              <c:f>инвестиции!$B$5</c:f>
              <c:strCache>
                <c:ptCount val="1"/>
                <c:pt idx="0">
                  <c:v>Объем инвестиций в основной капитал (за исключением бюджетных средств), тыс. руб.</c:v>
                </c:pt>
              </c:strCache>
            </c:strRef>
          </c:cat>
          <c:val>
            <c:numRef>
              <c:f>инвестиции!$D$8</c:f>
              <c:numCache>
                <c:formatCode>General</c:formatCode>
                <c:ptCount val="1"/>
                <c:pt idx="0">
                  <c:v>59179</c:v>
                </c:pt>
              </c:numCache>
            </c:numRef>
          </c:val>
        </c:ser>
        <c:ser>
          <c:idx val="2"/>
          <c:order val="2"/>
          <c:tx>
            <c:strRef>
              <c:f>'закуп молока'!$J$6:$M$6</c:f>
              <c:strCache>
                <c:ptCount val="1"/>
                <c:pt idx="0">
                  <c:v>2013 год</c:v>
                </c:pt>
              </c:strCache>
            </c:strRef>
          </c:tx>
          <c:dLbls>
            <c:dLbl>
              <c:idx val="0"/>
              <c:layout>
                <c:manualLayout>
                  <c:x val="1.6280961405618771E-2"/>
                  <c:y val="7.542694576727786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 i="0">
                    <a:solidFill>
                      <a:sysClr val="windowText" lastClr="000000"/>
                    </a:solidFill>
                  </a:defRPr>
                </a:pPr>
                <a:endParaRPr lang="ru-RU"/>
              </a:p>
            </c:txPr>
            <c:showVal val="1"/>
          </c:dLbls>
          <c:cat>
            <c:strRef>
              <c:f>инвестиции!$B$5</c:f>
              <c:strCache>
                <c:ptCount val="1"/>
                <c:pt idx="0">
                  <c:v>Объем инвестиций в основной капитал (за исключением бюджетных средств), тыс. руб.</c:v>
                </c:pt>
              </c:strCache>
            </c:strRef>
          </c:cat>
          <c:val>
            <c:numRef>
              <c:f>инвестиции!$F$8</c:f>
              <c:numCache>
                <c:formatCode>General</c:formatCode>
                <c:ptCount val="1"/>
                <c:pt idx="0">
                  <c:v>55040</c:v>
                </c:pt>
              </c:numCache>
            </c:numRef>
          </c:val>
        </c:ser>
        <c:ser>
          <c:idx val="3"/>
          <c:order val="3"/>
          <c:tx>
            <c:strRef>
              <c:f>'закуп молока'!$N$6:$Q$6</c:f>
              <c:strCache>
                <c:ptCount val="1"/>
                <c:pt idx="0">
                  <c:v>2014 год</c:v>
                </c:pt>
              </c:strCache>
            </c:strRef>
          </c:tx>
          <c:dLbls>
            <c:dLbl>
              <c:idx val="0"/>
              <c:layout>
                <c:manualLayout>
                  <c:x val="7.9681274900399134E-3"/>
                  <c:y val="4.9230769230769196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</c:dLbls>
          <c:cat>
            <c:strRef>
              <c:f>инвестиции!$B$5</c:f>
              <c:strCache>
                <c:ptCount val="1"/>
                <c:pt idx="0">
                  <c:v>Объем инвестиций в основной капитал (за исключением бюджетных средств), тыс. руб.</c:v>
                </c:pt>
              </c:strCache>
            </c:strRef>
          </c:cat>
          <c:val>
            <c:numRef>
              <c:f>инвестиции!$H$8</c:f>
              <c:numCache>
                <c:formatCode>General</c:formatCode>
                <c:ptCount val="1"/>
                <c:pt idx="0">
                  <c:v>22078</c:v>
                </c:pt>
              </c:numCache>
            </c:numRef>
          </c:val>
        </c:ser>
        <c:ser>
          <c:idx val="4"/>
          <c:order val="4"/>
          <c:tx>
            <c:strRef>
              <c:f>'закуп молока'!$R$6:$U$6</c:f>
              <c:strCache>
                <c:ptCount val="1"/>
                <c:pt idx="0">
                  <c:v>2015 год</c:v>
                </c:pt>
              </c:strCache>
            </c:strRef>
          </c:tx>
          <c:dLbls>
            <c:dLbl>
              <c:idx val="0"/>
              <c:layout>
                <c:manualLayout>
                  <c:x val="2.9216467463479605E-2"/>
                  <c:y val="7.3846153846153853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Val val="1"/>
          </c:dLbls>
          <c:cat>
            <c:strRef>
              <c:f>инвестиции!$B$5</c:f>
              <c:strCache>
                <c:ptCount val="1"/>
                <c:pt idx="0">
                  <c:v>Объем инвестиций в основной капитал (за исключением бюджетных средств), тыс. руб.</c:v>
                </c:pt>
              </c:strCache>
            </c:strRef>
          </c:cat>
          <c:val>
            <c:numRef>
              <c:f>инвестиции!$J$8</c:f>
              <c:numCache>
                <c:formatCode>General</c:formatCode>
                <c:ptCount val="1"/>
                <c:pt idx="0">
                  <c:v>62509</c:v>
                </c:pt>
              </c:numCache>
            </c:numRef>
          </c:val>
        </c:ser>
        <c:shape val="cone"/>
        <c:axId val="91823488"/>
        <c:axId val="91833472"/>
        <c:axId val="0"/>
      </c:bar3DChart>
      <c:catAx>
        <c:axId val="9182348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 i="1"/>
            </a:pPr>
            <a:endParaRPr lang="ru-RU"/>
          </a:p>
        </c:txPr>
        <c:crossAx val="91833472"/>
        <c:crosses val="autoZero"/>
        <c:auto val="1"/>
        <c:lblAlgn val="ctr"/>
        <c:lblOffset val="100"/>
      </c:catAx>
      <c:valAx>
        <c:axId val="91833472"/>
        <c:scaling>
          <c:orientation val="minMax"/>
        </c:scaling>
        <c:axPos val="l"/>
        <c:majorGridlines/>
        <c:numFmt formatCode="General" sourceLinked="1"/>
        <c:tickLblPos val="nextTo"/>
        <c:crossAx val="91823488"/>
        <c:crosses val="autoZero"/>
        <c:crossBetween val="between"/>
      </c:valAx>
      <c:spPr>
        <a:solidFill>
          <a:srgbClr val="FFFF00"/>
        </a:solidFill>
        <a:ln w="25400">
          <a:noFill/>
        </a:ln>
      </c:spPr>
    </c:plotArea>
    <c:legend>
      <c:legendPos val="r"/>
      <c:layout>
        <c:manualLayout>
          <c:xMode val="edge"/>
          <c:yMode val="edge"/>
          <c:x val="0.8083517393471441"/>
          <c:y val="0.16729433584412462"/>
          <c:w val="0.14954024496937962"/>
          <c:h val="0.365308824689689"/>
        </c:manualLayout>
      </c:layout>
    </c:legend>
    <c:plotVisOnly val="1"/>
    <c:dispBlanksAs val="gap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4"/>
  <c:chart>
    <c:title>
      <c:layout>
        <c:manualLayout>
          <c:xMode val="edge"/>
          <c:yMode val="edge"/>
          <c:x val="2.6331746859928111E-2"/>
          <c:y val="3.8094952418804652E-2"/>
        </c:manualLayout>
      </c:layout>
      <c:txPr>
        <a:bodyPr/>
        <a:lstStyle/>
        <a:p>
          <a:pPr>
            <a:defRPr sz="1000"/>
          </a:pPr>
          <a:endParaRPr lang="ru-RU"/>
        </a:p>
      </c:txPr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7.1717081737316002E-2"/>
          <c:y val="0.32485895618830651"/>
          <c:w val="0.46262646186737466"/>
          <c:h val="0.54970916353583388"/>
        </c:manualLayout>
      </c:layout>
      <c:pie3DChart>
        <c:varyColors val="1"/>
        <c:ser>
          <c:idx val="0"/>
          <c:order val="0"/>
          <c:tx>
            <c:strRef>
              <c:f>инвестиции!$A$12</c:f>
              <c:strCache>
                <c:ptCount val="1"/>
                <c:pt idx="0">
                  <c:v>Структура субъектов  малого и среднего предпринимательства, единиц</c:v>
                </c:pt>
              </c:strCache>
            </c:strRef>
          </c:tx>
          <c:explosion val="25"/>
          <c:dPt>
            <c:idx val="0"/>
            <c:spPr>
              <a:solidFill>
                <a:srgbClr val="92D050"/>
              </a:solidFill>
            </c:spPr>
          </c:dPt>
          <c:dPt>
            <c:idx val="2"/>
            <c:spPr>
              <a:solidFill>
                <a:srgbClr val="00B0F0"/>
              </a:solidFill>
            </c:spPr>
          </c:dPt>
          <c:dPt>
            <c:idx val="3"/>
            <c:spPr>
              <a:solidFill>
                <a:srgbClr val="0070C0"/>
              </a:solidFill>
            </c:spPr>
          </c:dPt>
          <c:dPt>
            <c:idx val="4"/>
            <c:explosion val="24"/>
            <c:spPr>
              <a:solidFill>
                <a:srgbClr val="FFFF00"/>
              </a:solidFill>
            </c:spPr>
          </c:dPt>
          <c:dLbls>
            <c:showVal val="1"/>
            <c:showLeaderLines val="1"/>
          </c:dLbls>
          <c:cat>
            <c:strRef>
              <c:f>инвестиции!$A$13:$A$17</c:f>
              <c:strCache>
                <c:ptCount val="5"/>
                <c:pt idx="0">
                  <c:v>микропредприятия</c:v>
                </c:pt>
                <c:pt idx="1">
                  <c:v>малые предприятия</c:v>
                </c:pt>
                <c:pt idx="2">
                  <c:v>средние предприятия</c:v>
                </c:pt>
                <c:pt idx="3">
                  <c:v>индивидуальные предприниматели</c:v>
                </c:pt>
                <c:pt idx="4">
                  <c:v>крестьянские (фермерские) хозяйства</c:v>
                </c:pt>
              </c:strCache>
            </c:strRef>
          </c:cat>
          <c:val>
            <c:numRef>
              <c:f>инвестиции!$B$13:$B$17</c:f>
              <c:numCache>
                <c:formatCode>General</c:formatCode>
                <c:ptCount val="5"/>
                <c:pt idx="0">
                  <c:v>32</c:v>
                </c:pt>
                <c:pt idx="1">
                  <c:v>6</c:v>
                </c:pt>
                <c:pt idx="2">
                  <c:v>1</c:v>
                </c:pt>
                <c:pt idx="3">
                  <c:v>98</c:v>
                </c:pt>
                <c:pt idx="4">
                  <c:v>32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3422353455818614"/>
          <c:y val="0"/>
          <c:w val="0.34910979877515308"/>
          <c:h val="1"/>
        </c:manualLayout>
      </c:layout>
      <c:txPr>
        <a:bodyPr/>
        <a:lstStyle/>
        <a:p>
          <a:pPr rtl="0">
            <a:defRPr sz="900"/>
          </a:pPr>
          <a:endParaRPr lang="ru-RU"/>
        </a:p>
      </c:txPr>
    </c:legend>
    <c:plotVisOnly val="1"/>
  </c:chart>
  <c:spPr>
    <a:solidFill>
      <a:schemeClr val="accent4">
        <a:lumMod val="20000"/>
        <a:lumOff val="80000"/>
      </a:schemeClr>
    </a:solidFill>
  </c:sp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497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r>
              <a:rPr lang="ru-RU" sz="2400" b="0" dirty="0">
                <a:solidFill>
                  <a:schemeClr val="tx1"/>
                </a:solidFill>
                <a:latin typeface="+mn-lt"/>
              </a:rPr>
              <a:t>Структура налоговых доходов бюджета Большеигнатовского муниципального района в 2015 году 
( удельный вес в %) </a:t>
            </a:r>
          </a:p>
        </c:rich>
      </c:tx>
      <c:layout>
        <c:manualLayout>
          <c:xMode val="edge"/>
          <c:yMode val="edge"/>
          <c:x val="8.672485968165039E-2"/>
          <c:y val="0"/>
        </c:manualLayout>
      </c:layout>
      <c:spPr>
        <a:solidFill>
          <a:srgbClr val="00B0F0"/>
        </a:solidFill>
        <a:ln w="25343">
          <a:noFill/>
        </a:ln>
      </c:spPr>
    </c:title>
    <c:plotArea>
      <c:layout>
        <c:manualLayout>
          <c:layoutTarget val="inner"/>
          <c:xMode val="edge"/>
          <c:yMode val="edge"/>
          <c:x val="0.18956953642384144"/>
          <c:y val="0.22312925170068018"/>
          <c:w val="0.44288079470198682"/>
          <c:h val="0.72789115646259139"/>
        </c:manualLayout>
      </c:layout>
      <c:pie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Восток</c:v>
                </c:pt>
              </c:strCache>
            </c:strRef>
          </c:tx>
          <c:spPr>
            <a:solidFill>
              <a:srgbClr val="9999FF"/>
            </a:solidFill>
            <a:ln w="12672">
              <a:solidFill>
                <a:srgbClr val="000000"/>
              </a:solidFill>
              <a:prstDash val="solid"/>
            </a:ln>
          </c:spPr>
          <c:dPt>
            <c:idx val="1"/>
            <c:spPr>
              <a:solidFill>
                <a:srgbClr val="993366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6"/>
            <c:spPr>
              <a:solidFill>
                <a:srgbClr val="0066CC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7"/>
            <c:spPr>
              <a:solidFill>
                <a:srgbClr val="CCCCFF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Pt>
            <c:idx val="8"/>
            <c:spPr>
              <a:solidFill>
                <a:srgbClr val="000080"/>
              </a:solidFill>
              <a:ln w="12672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26943847097996015"/>
                  <c:y val="7.4764695971445708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Государственная пошлина; 2,9</a:t>
                    </a:r>
                  </a:p>
                </c:rich>
              </c:tx>
              <c:dLblPos val="bestFit"/>
            </c:dLbl>
            <c:dLbl>
              <c:idx val="1"/>
              <c:layout>
                <c:manualLayout>
                  <c:x val="9.5592505434143743E-2"/>
                  <c:y val="0.24147612717241593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Единый налог на вмененный доход отдельных видов деятельности; 8,0</a:t>
                    </a:r>
                  </a:p>
                </c:rich>
              </c:tx>
              <c:dLblPos val="bestFit"/>
            </c:dLbl>
            <c:dLbl>
              <c:idx val="2"/>
              <c:layout>
                <c:manualLayout>
                  <c:x val="2.7449912016317232E-2"/>
                  <c:y val="0.21544676785531808"/>
                </c:manualLayout>
              </c:layout>
              <c:dLblPos val="bestFit"/>
              <c:showVal val="1"/>
              <c:showCatName val="1"/>
            </c:dLbl>
            <c:dLbl>
              <c:idx val="3"/>
              <c:layout>
                <c:manualLayout>
                  <c:x val="9.688711528213495E-2"/>
                  <c:y val="-1.5119356833642378E-2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Налог на доходы физ. лиц; 45,8
</a:t>
                    </a:r>
                  </a:p>
                </c:rich>
              </c:tx>
              <c:dLblPos val="bestFit"/>
            </c:dLbl>
            <c:dLbl>
              <c:idx val="4"/>
              <c:layout>
                <c:manualLayout>
                  <c:x val="3.0524089575461669E-2"/>
                  <c:y val="0.11304398638481909"/>
                </c:manualLayout>
              </c:layout>
              <c:dLblPos val="bestFit"/>
              <c:showVal val="1"/>
              <c:showCatName val="1"/>
            </c:dLbl>
            <c:dLbl>
              <c:idx val="5"/>
              <c:layout/>
              <c:dLblPos val="bestFit"/>
              <c:showVal val="1"/>
              <c:showCatName val="1"/>
            </c:dLbl>
            <c:dLbl>
              <c:idx val="6"/>
              <c:layout>
                <c:manualLayout>
                  <c:x val="6.1258278145695372E-2"/>
                  <c:y val="2.2460615799648542E-2"/>
                </c:manualLayout>
              </c:layout>
              <c:dLblPos val="bestFit"/>
              <c:showVal val="1"/>
              <c:showCatName val="1"/>
            </c:dLbl>
            <c:dLbl>
              <c:idx val="7"/>
              <c:layout>
                <c:manualLayout>
                  <c:x val="6.3741721854304934E-2"/>
                  <c:y val="-0.25937753105537131"/>
                </c:manualLayout>
              </c:layout>
              <c:dLblPos val="bestFit"/>
              <c:showVal val="1"/>
              <c:showCatName val="1"/>
            </c:dLbl>
            <c:dLbl>
              <c:idx val="8"/>
              <c:layout>
                <c:manualLayout>
                  <c:x val="4.8482599945013829E-3"/>
                  <c:y val="-9.2663536538452246E-2"/>
                </c:manualLayout>
              </c:layout>
              <c:dLblPos val="bestFit"/>
              <c:showVal val="1"/>
              <c:showCatName val="1"/>
            </c:dLbl>
            <c:spPr>
              <a:noFill/>
              <a:ln w="3168">
                <a:solidFill>
                  <a:srgbClr val="000000"/>
                </a:solidFill>
                <a:prstDash val="solid"/>
              </a:ln>
            </c:spPr>
            <c:txPr>
              <a:bodyPr/>
              <a:lstStyle/>
              <a:p>
                <a:pPr>
                  <a:defRPr sz="1023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  <c:showCatName val="1"/>
            <c:showLeaderLines val="1"/>
          </c:dLbls>
          <c:cat>
            <c:strRef>
              <c:f>Sheet1!$B$1:$J$1</c:f>
              <c:strCache>
                <c:ptCount val="9"/>
                <c:pt idx="0">
                  <c:v>Государственная пошлина</c:v>
                </c:pt>
                <c:pt idx="1">
                  <c:v>Единый налог на вмененный доход отдельных видов деятельности</c:v>
                </c:pt>
                <c:pt idx="2">
                  <c:v>Штрафы, санкии, возмещение ущерба</c:v>
                </c:pt>
                <c:pt idx="3">
                  <c:v>Налог на доходы физ. Лиц</c:v>
                </c:pt>
                <c:pt idx="4">
                  <c:v>единый сельхоз налог</c:v>
                </c:pt>
                <c:pt idx="5">
                  <c:v>доходы от использования имущества</c:v>
                </c:pt>
                <c:pt idx="6">
                  <c:v>платежи  при польз. природ. ресурсами</c:v>
                </c:pt>
                <c:pt idx="7">
                  <c:v>доходы от продажи материальных и нематериальных ценностей</c:v>
                </c:pt>
                <c:pt idx="8">
                  <c:v>доходы от уплаты акцизов</c:v>
                </c:pt>
              </c:strCache>
            </c:strRef>
          </c:cat>
          <c:val>
            <c:numRef>
              <c:f>Sheet1!$B$2:$J$2</c:f>
              <c:numCache>
                <c:formatCode>General</c:formatCode>
                <c:ptCount val="9"/>
                <c:pt idx="0">
                  <c:v>5.4</c:v>
                </c:pt>
                <c:pt idx="1">
                  <c:v>19.600000000000001</c:v>
                </c:pt>
                <c:pt idx="2">
                  <c:v>0.9</c:v>
                </c:pt>
                <c:pt idx="3">
                  <c:v>45.9</c:v>
                </c:pt>
                <c:pt idx="4">
                  <c:v>6.2</c:v>
                </c:pt>
                <c:pt idx="5">
                  <c:v>3.7</c:v>
                </c:pt>
                <c:pt idx="6">
                  <c:v>0.60000000000000064</c:v>
                </c:pt>
                <c:pt idx="7">
                  <c:v>0.1</c:v>
                </c:pt>
                <c:pt idx="8">
                  <c:v>31.8</c:v>
                </c:pt>
              </c:numCache>
            </c:numRef>
          </c:val>
        </c:ser>
        <c:dLbls>
          <c:showVal val="1"/>
          <c:showCatName val="1"/>
        </c:dLbls>
        <c:firstSliceAng val="0"/>
      </c:pieChart>
      <c:spPr>
        <a:solidFill>
          <a:srgbClr val="C0C0C0"/>
        </a:solidFill>
        <a:ln w="12672">
          <a:solidFill>
            <a:srgbClr val="808080"/>
          </a:solidFill>
          <a:prstDash val="solid"/>
        </a:ln>
      </c:spPr>
    </c:plotArea>
    <c:plotVisOnly val="1"/>
    <c:dispBlanksAs val="zero"/>
  </c:chart>
  <c:spPr>
    <a:noFill/>
    <a:ln>
      <a:noFill/>
    </a:ln>
  </c:spPr>
  <c:txPr>
    <a:bodyPr/>
    <a:lstStyle/>
    <a:p>
      <a:pPr>
        <a:defRPr sz="2569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1772" b="1" i="0" u="none" strike="noStrike" baseline="0">
                <a:solidFill>
                  <a:schemeClr val="tx1"/>
                </a:solidFill>
                <a:latin typeface="Arial Cyr"/>
                <a:ea typeface="Arial Cyr"/>
                <a:cs typeface="Arial Cyr"/>
              </a:defRPr>
            </a:pPr>
            <a:r>
              <a:rPr lang="ru-RU" sz="2400" dirty="0">
                <a:solidFill>
                  <a:schemeClr val="tx1"/>
                </a:solidFill>
                <a:latin typeface="+mn-lt"/>
              </a:rPr>
              <a:t>Динамика</a:t>
            </a:r>
            <a:r>
              <a:rPr lang="ru-RU" sz="2000" dirty="0">
                <a:solidFill>
                  <a:schemeClr val="tx1"/>
                </a:solidFill>
                <a:latin typeface="+mn-lt"/>
              </a:rPr>
              <a:t> доходов бюджета Большеигнатовского муниципального района за 2011-2015 годы (</a:t>
            </a:r>
            <a:r>
              <a:rPr lang="ru-RU" sz="2000" dirty="0" err="1">
                <a:solidFill>
                  <a:schemeClr val="tx1"/>
                </a:solidFill>
                <a:latin typeface="+mn-lt"/>
              </a:rPr>
              <a:t>млн.руб</a:t>
            </a:r>
            <a:r>
              <a:rPr lang="ru-RU" sz="2000" dirty="0">
                <a:solidFill>
                  <a:schemeClr val="tx1"/>
                </a:solidFill>
                <a:latin typeface="+mn-lt"/>
              </a:rPr>
              <a:t>)</a:t>
            </a:r>
          </a:p>
        </c:rich>
      </c:tx>
      <c:layout>
        <c:manualLayout>
          <c:xMode val="edge"/>
          <c:yMode val="edge"/>
          <c:x val="0.13459537863803273"/>
          <c:y val="1.1715306383530872E-3"/>
        </c:manualLayout>
      </c:layout>
      <c:spPr>
        <a:solidFill>
          <a:srgbClr val="00B0F0"/>
        </a:solidFill>
        <a:ln w="22795">
          <a:noFill/>
        </a:ln>
      </c:spPr>
    </c:title>
    <c:view3D>
      <c:rotX val="18"/>
      <c:hPercent val="71"/>
      <c:rotY val="44"/>
      <c:depthPercent val="100"/>
      <c:rAngAx val="1"/>
    </c:view3D>
    <c:floor>
      <c:spPr>
        <a:solidFill>
          <a:srgbClr val="99CC00"/>
        </a:solidFill>
        <a:ln w="3175">
          <a:solidFill>
            <a:srgbClr val="000000"/>
          </a:solidFill>
          <a:prstDash val="solid"/>
        </a:ln>
      </c:spPr>
    </c:floor>
    <c:sideWall>
      <c:spPr>
        <a:solidFill>
          <a:srgbClr val="99CC00"/>
        </a:solidFill>
        <a:ln w="12700">
          <a:solidFill>
            <a:srgbClr val="808080"/>
          </a:solidFill>
          <a:prstDash val="solid"/>
        </a:ln>
      </c:spPr>
    </c:sideWall>
    <c:backWall>
      <c:spPr>
        <a:solidFill>
          <a:srgbClr val="99CC00"/>
        </a:solidFill>
        <a:ln w="12700">
          <a:solidFill>
            <a:srgbClr val="808080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8708609271523433E-2"/>
          <c:y val="0.23673469387755144"/>
          <c:w val="0.60099337748344728"/>
          <c:h val="0.66530612244898235"/>
        </c:manualLayout>
      </c:layout>
      <c:bar3DChart>
        <c:barDir val="col"/>
        <c:grouping val="clustered"/>
        <c:ser>
          <c:idx val="0"/>
          <c:order val="0"/>
          <c:tx>
            <c:strRef>
              <c:f>Sheet1!$A$2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FF8080"/>
            </a:solidFill>
            <a:ln w="11397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9.2230282065972526E-3"/>
                  <c:y val="2.8234408860380002E-2"/>
                </c:manualLayout>
              </c:layout>
              <c:showVal val="1"/>
            </c:dLbl>
            <c:dLbl>
              <c:idx val="1"/>
              <c:layout>
                <c:manualLayout>
                  <c:x val="3.8464867759190231E-3"/>
                  <c:y val="3.5666247334942849E-2"/>
                </c:manualLayout>
              </c:layout>
              <c:showVal val="1"/>
            </c:dLbl>
            <c:dLbl>
              <c:idx val="2"/>
              <c:layout>
                <c:manualLayout>
                  <c:x val="5.0923508046784773E-3"/>
                  <c:y val="3.4305703117255809E-2"/>
                </c:manualLayout>
              </c:layout>
              <c:showVal val="1"/>
            </c:dLbl>
            <c:dLbl>
              <c:idx val="3"/>
              <c:layout>
                <c:manualLayout>
                  <c:x val="-1.9398197650726601E-3"/>
                  <c:y val="3.2135963250678412E-2"/>
                </c:manualLayout>
              </c:layout>
              <c:showVal val="1"/>
            </c:dLbl>
            <c:dLbl>
              <c:idx val="4"/>
              <c:layout>
                <c:manualLayout>
                  <c:x val="-1.5216592089960781E-3"/>
                  <c:y val="2.8863526246507423E-2"/>
                </c:manualLayout>
              </c:layout>
              <c:showVal val="1"/>
            </c:dLbl>
            <c:spPr>
              <a:noFill/>
              <a:ln w="22795">
                <a:noFill/>
              </a:ln>
            </c:spPr>
            <c:txPr>
              <a:bodyPr/>
              <a:lstStyle/>
              <a:p>
                <a:pPr>
                  <a:defRPr sz="875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</c:dLbls>
          <c:cat>
            <c:strRef>
              <c:f>Sheet1!$B$1:$F$1</c:f>
              <c:strCache>
                <c:ptCount val="5"/>
                <c:pt idx="0">
                  <c:v>2011</c:v>
                </c:pt>
                <c:pt idx="1">
                  <c:v>2012 г</c:v>
                </c:pt>
                <c:pt idx="2">
                  <c:v>2013 г</c:v>
                </c:pt>
                <c:pt idx="3">
                  <c:v>2014 г</c:v>
                </c:pt>
                <c:pt idx="4">
                  <c:v>2015 г</c:v>
                </c:pt>
              </c:strCache>
            </c:strRef>
          </c:cat>
          <c:val>
            <c:numRef>
              <c:f>Sheet1!$B$2:$F$2</c:f>
              <c:numCache>
                <c:formatCode>General</c:formatCode>
                <c:ptCount val="5"/>
                <c:pt idx="0">
                  <c:v>3.4</c:v>
                </c:pt>
                <c:pt idx="1">
                  <c:v>0.8</c:v>
                </c:pt>
                <c:pt idx="2">
                  <c:v>0.8</c:v>
                </c:pt>
                <c:pt idx="3">
                  <c:v>0.9</c:v>
                </c:pt>
                <c:pt idx="4">
                  <c:v>0.8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CCFFFF"/>
            </a:solidFill>
            <a:ln w="11397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7.7522536557772135E-3"/>
                  <c:y val="-9.4647172641029696E-3"/>
                </c:manualLayout>
              </c:layout>
              <c:showVal val="1"/>
            </c:dLbl>
            <c:dLbl>
              <c:idx val="1"/>
              <c:layout>
                <c:manualLayout>
                  <c:x val="-3.3260806952876602E-4"/>
                  <c:y val="-8.4754433524493883E-3"/>
                </c:manualLayout>
              </c:layout>
              <c:showVal val="1"/>
            </c:dLbl>
            <c:dLbl>
              <c:idx val="2"/>
              <c:layout>
                <c:manualLayout>
                  <c:x val="-4.0535203611340234E-3"/>
                  <c:y val="2.9243035126152975E-3"/>
                </c:manualLayout>
              </c:layout>
              <c:showVal val="1"/>
            </c:dLbl>
            <c:dLbl>
              <c:idx val="3"/>
              <c:layout>
                <c:manualLayout>
                  <c:x val="-1.2516443483939679E-2"/>
                  <c:y val="1.6607363988506884E-2"/>
                </c:manualLayout>
              </c:layout>
              <c:showVal val="1"/>
            </c:dLbl>
            <c:dLbl>
              <c:idx val="4"/>
              <c:layout>
                <c:manualLayout>
                  <c:x val="-9.8398269021259741E-3"/>
                  <c:y val="4.5369874018324399E-3"/>
                </c:manualLayout>
              </c:layout>
              <c:showVal val="1"/>
            </c:dLbl>
            <c:spPr>
              <a:noFill/>
              <a:ln w="22795">
                <a:noFill/>
              </a:ln>
            </c:spPr>
            <c:txPr>
              <a:bodyPr/>
              <a:lstStyle/>
              <a:p>
                <a:pPr>
                  <a:defRPr sz="875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</c:dLbls>
          <c:cat>
            <c:strRef>
              <c:f>Sheet1!$B$1:$F$1</c:f>
              <c:strCache>
                <c:ptCount val="5"/>
                <c:pt idx="0">
                  <c:v>2011</c:v>
                </c:pt>
                <c:pt idx="1">
                  <c:v>2012 г</c:v>
                </c:pt>
                <c:pt idx="2">
                  <c:v>2013 г</c:v>
                </c:pt>
                <c:pt idx="3">
                  <c:v>2014 г</c:v>
                </c:pt>
                <c:pt idx="4">
                  <c:v>2015 г</c:v>
                </c:pt>
              </c:strCache>
            </c:strRef>
          </c:cat>
          <c:val>
            <c:numRef>
              <c:f>Sheet1!$B$3:$F$3</c:f>
              <c:numCache>
                <c:formatCode>General</c:formatCode>
                <c:ptCount val="5"/>
                <c:pt idx="0">
                  <c:v>8.9</c:v>
                </c:pt>
                <c:pt idx="1">
                  <c:v>11.3</c:v>
                </c:pt>
                <c:pt idx="2">
                  <c:v>10.9</c:v>
                </c:pt>
                <c:pt idx="3">
                  <c:v>8.2000000000000011</c:v>
                </c:pt>
                <c:pt idx="4">
                  <c:v>14.4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spPr>
            <a:solidFill>
              <a:srgbClr val="9999FF"/>
            </a:solidFill>
            <a:ln w="11397">
              <a:solidFill>
                <a:srgbClr val="000000"/>
              </a:solidFill>
              <a:prstDash val="solid"/>
            </a:ln>
          </c:spPr>
          <c:dLbls>
            <c:dLbl>
              <c:idx val="0"/>
              <c:layout>
                <c:manualLayout>
                  <c:x val="1.6818303019766039E-2"/>
                  <c:y val="-6.0659886400452355E-2"/>
                </c:manualLayout>
              </c:layout>
              <c:showVal val="1"/>
            </c:dLbl>
            <c:dLbl>
              <c:idx val="1"/>
              <c:layout>
                <c:manualLayout>
                  <c:x val="6.4747630750154146E-3"/>
                  <c:y val="-5.8196494526862534E-2"/>
                </c:manualLayout>
              </c:layout>
              <c:showVal val="1"/>
            </c:dLbl>
            <c:dLbl>
              <c:idx val="2"/>
              <c:layout>
                <c:manualLayout>
                  <c:x val="-6.3521094814907508E-3"/>
                  <c:y val="-5.0548622344307917E-2"/>
                </c:manualLayout>
              </c:layout>
              <c:showVal val="1"/>
            </c:dLbl>
            <c:dLbl>
              <c:idx val="3"/>
              <c:layout>
                <c:manualLayout>
                  <c:x val="3.1720113394865992E-3"/>
                  <c:y val="-6.206209347193211E-2"/>
                </c:manualLayout>
              </c:layout>
              <c:showVal val="1"/>
            </c:dLbl>
            <c:dLbl>
              <c:idx val="4"/>
              <c:layout>
                <c:manualLayout>
                  <c:x val="-3.4489298303112211E-2"/>
                  <c:y val="-2.7671510315158014E-2"/>
                </c:manualLayout>
              </c:layout>
              <c:showVal val="1"/>
            </c:dLbl>
            <c:spPr>
              <a:noFill/>
              <a:ln w="22795">
                <a:noFill/>
              </a:ln>
            </c:spPr>
            <c:txPr>
              <a:bodyPr/>
              <a:lstStyle/>
              <a:p>
                <a:pPr>
                  <a:defRPr sz="875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</c:dLbls>
          <c:cat>
            <c:strRef>
              <c:f>Sheet1!$B$1:$F$1</c:f>
              <c:strCache>
                <c:ptCount val="5"/>
                <c:pt idx="0">
                  <c:v>2011</c:v>
                </c:pt>
                <c:pt idx="1">
                  <c:v>2012 г</c:v>
                </c:pt>
                <c:pt idx="2">
                  <c:v>2013 г</c:v>
                </c:pt>
                <c:pt idx="3">
                  <c:v>2014 г</c:v>
                </c:pt>
                <c:pt idx="4">
                  <c:v>2015 г</c:v>
                </c:pt>
              </c:strCache>
            </c:strRef>
          </c:cat>
          <c:val>
            <c:numRef>
              <c:f>Sheet1!$B$4:$F$4</c:f>
              <c:numCache>
                <c:formatCode>General</c:formatCode>
                <c:ptCount val="5"/>
                <c:pt idx="0">
                  <c:v>87.7</c:v>
                </c:pt>
                <c:pt idx="1">
                  <c:v>87.9</c:v>
                </c:pt>
                <c:pt idx="2">
                  <c:v>88.3</c:v>
                </c:pt>
                <c:pt idx="3">
                  <c:v>90.9</c:v>
                </c:pt>
                <c:pt idx="4">
                  <c:v>84.8</c:v>
                </c:pt>
              </c:numCache>
            </c:numRef>
          </c:val>
        </c:ser>
        <c:dLbls>
          <c:showVal val="1"/>
        </c:dLbls>
        <c:gapDepth val="0"/>
        <c:shape val="box"/>
        <c:axId val="104726528"/>
        <c:axId val="104728064"/>
        <c:axId val="0"/>
      </c:bar3DChart>
      <c:catAx>
        <c:axId val="104726528"/>
        <c:scaling>
          <c:orientation val="minMax"/>
        </c:scaling>
        <c:axPos val="b"/>
        <c:numFmt formatCode="General" sourceLinked="1"/>
        <c:tickLblPos val="low"/>
        <c:spPr>
          <a:ln w="284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593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04728064"/>
        <c:crosses val="autoZero"/>
        <c:auto val="1"/>
        <c:lblAlgn val="ctr"/>
        <c:lblOffset val="100"/>
        <c:tickLblSkip val="1"/>
        <c:tickMarkSkip val="1"/>
      </c:catAx>
      <c:valAx>
        <c:axId val="104728064"/>
        <c:scaling>
          <c:orientation val="minMax"/>
        </c:scaling>
        <c:axPos val="l"/>
        <c:majorGridlines>
          <c:spPr>
            <a:ln w="2849">
              <a:solidFill>
                <a:srgbClr val="000000"/>
              </a:solidFill>
              <a:prstDash val="solid"/>
            </a:ln>
          </c:spPr>
        </c:majorGridlines>
        <c:numFmt formatCode="General" sourceLinked="1"/>
        <c:tickLblPos val="nextTo"/>
        <c:spPr>
          <a:ln w="2849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772" b="1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  <c:crossAx val="104726528"/>
        <c:crosses val="autoZero"/>
        <c:crossBetween val="between"/>
      </c:valAx>
      <c:spPr>
        <a:noFill/>
        <a:ln w="22795">
          <a:noFill/>
        </a:ln>
      </c:spPr>
    </c:plotArea>
    <c:legend>
      <c:legendPos val="r"/>
      <c:layout>
        <c:manualLayout>
          <c:xMode val="edge"/>
          <c:yMode val="edge"/>
          <c:x val="0.73013245033112573"/>
          <c:y val="0.28707482993197453"/>
          <c:w val="0.25496688741721996"/>
          <c:h val="0.44353741496598625"/>
        </c:manualLayout>
      </c:layout>
      <c:spPr>
        <a:noFill/>
        <a:ln w="2849">
          <a:solidFill>
            <a:srgbClr val="000000"/>
          </a:solidFill>
          <a:prstDash val="solid"/>
        </a:ln>
      </c:spPr>
      <c:txPr>
        <a:bodyPr/>
        <a:lstStyle/>
        <a:p>
          <a:pPr>
            <a:defRPr sz="1153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2311" b="1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3.6414041994750651E-2"/>
          <c:y val="0"/>
          <c:w val="0.62083333333333612"/>
          <c:h val="0.93125000000000002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Обращения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Итоги по 2011 году</c:v>
                </c:pt>
                <c:pt idx="1">
                  <c:v>Итоги по 2012 году</c:v>
                </c:pt>
                <c:pt idx="2">
                  <c:v>Итоги по 2013 году</c:v>
                </c:pt>
                <c:pt idx="3">
                  <c:v>Итоги по 2014 году</c:v>
                </c:pt>
                <c:pt idx="4">
                  <c:v>Итоги по 2015 году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351</c:v>
                </c:pt>
                <c:pt idx="1">
                  <c:v>387</c:v>
                </c:pt>
                <c:pt idx="2">
                  <c:v>459</c:v>
                </c:pt>
                <c:pt idx="3">
                  <c:v>351</c:v>
                </c:pt>
                <c:pt idx="4">
                  <c:v>158</c:v>
                </c:pt>
              </c:numCache>
            </c:numRef>
          </c:val>
        </c:ser>
        <c:gapWidth val="100"/>
        <c:shape val="cylinder"/>
        <c:axId val="136032256"/>
        <c:axId val="124710272"/>
        <c:axId val="0"/>
      </c:bar3DChart>
      <c:catAx>
        <c:axId val="136032256"/>
        <c:scaling>
          <c:orientation val="minMax"/>
        </c:scaling>
        <c:axPos val="b"/>
        <c:tickLblPos val="nextTo"/>
        <c:crossAx val="124710272"/>
        <c:crosses val="autoZero"/>
        <c:auto val="1"/>
        <c:lblAlgn val="ctr"/>
        <c:lblOffset val="100"/>
      </c:catAx>
      <c:valAx>
        <c:axId val="124710272"/>
        <c:scaling>
          <c:orientation val="minMax"/>
        </c:scaling>
        <c:axPos val="l"/>
        <c:majorGridlines/>
        <c:numFmt formatCode="General" sourceLinked="1"/>
        <c:tickLblPos val="nextTo"/>
        <c:crossAx val="1360322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012034073474149"/>
          <c:y val="0.22302573133517109"/>
          <c:w val="0.30987965926526118"/>
          <c:h val="0.12034689469770422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image" Target="../media/image6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0.18007</cdr:x>
      <cdr:y>0.12006</cdr:y>
    </cdr:from>
    <cdr:to>
      <cdr:x>0.76406</cdr:x>
      <cdr:y>0.19646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20838" y="792078"/>
          <a:ext cx="5256585" cy="50403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9FB90F-40A8-48EB-9BA3-60E5727F6CBC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DB00A0-5C6A-490E-9AA3-91C852BD789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60B188-2943-4D4A-A211-6697419DD31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E8186-7C38-4297-B9CE-6A4ECD2897B1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E8186-7C38-4297-B9CE-6A4ECD2897B1}" type="slidenum">
              <a:rPr lang="ru-RU" smtClean="0"/>
              <a:pPr/>
              <a:t>2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3DF3A0-8286-43EC-B5C7-67443C2561F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63015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3DF3A0-8286-43EC-B5C7-67443C2561F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77456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2FD56-F87B-4BB0-95A7-1864A59C1D7B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99333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E8186-7C38-4297-B9CE-6A4ECD2897B1}" type="slidenum">
              <a:rPr lang="ru-RU" smtClean="0"/>
              <a:pPr/>
              <a:t>28</a:t>
            </a:fld>
            <a:endParaRPr lang="ru-RU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E8186-7C38-4297-B9CE-6A4ECD2897B1}" type="slidenum">
              <a:rPr lang="ru-RU" smtClean="0"/>
              <a:pPr/>
              <a:t>33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E8186-7C38-4297-B9CE-6A4ECD2897B1}" type="slidenum">
              <a:rPr lang="ru-RU" smtClean="0"/>
              <a:pPr/>
              <a:t>34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E8186-7C38-4297-B9CE-6A4ECD2897B1}" type="slidenum">
              <a:rPr lang="ru-RU" smtClean="0"/>
              <a:pPr/>
              <a:t>35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04830-6382-4E01-A52C-36E3082ED12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01.06.2016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9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01.06.2016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chart" Target="../charts/chart7.xml"/><Relationship Id="rId7" Type="http://schemas.openxmlformats.org/officeDocument/2006/relationships/image" Target="../media/image4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Relationship Id="rId6" Type="http://schemas.openxmlformats.org/officeDocument/2006/relationships/chart" Target="../charts/chart10.xml"/><Relationship Id="rId5" Type="http://schemas.openxmlformats.org/officeDocument/2006/relationships/chart" Target="../charts/chart9.xml"/><Relationship Id="rId4" Type="http://schemas.openxmlformats.org/officeDocument/2006/relationships/chart" Target="../charts/char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chart" Target="../charts/char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7" Type="http://schemas.openxmlformats.org/officeDocument/2006/relationships/image" Target="../media/image6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_____Microsoft_Office_Excel_97-20031.xls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2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Relationship Id="rId9" Type="http://schemas.openxmlformats.org/officeDocument/2006/relationships/oleObject" Target="../embeddings/_____Microsoft_Office_Excel_97-20032.xls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68676"/>
          </a:xfrm>
          <a:solidFill>
            <a:srgbClr val="66CCFF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ru-RU" sz="3200" b="1" i="1" dirty="0" smtClean="0"/>
              <a:t>Большеигнатовский муниципальный район </a:t>
            </a:r>
            <a:br>
              <a:rPr lang="ru-RU" sz="3200" b="1" i="1" dirty="0" smtClean="0"/>
            </a:br>
            <a:r>
              <a:rPr lang="ru-RU" sz="3200" b="1" i="1" dirty="0" smtClean="0"/>
              <a:t>итоги и перспективы развития</a:t>
            </a:r>
            <a:endParaRPr lang="ru-RU" sz="3200" b="1" i="1" dirty="0"/>
          </a:p>
        </p:txBody>
      </p:sp>
      <p:pic>
        <p:nvPicPr>
          <p:cNvPr id="1026" name="Picture 2" descr="G:\DPP_0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3500438"/>
            <a:ext cx="5486343" cy="27860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0" y="0"/>
            <a:ext cx="5643570" cy="357166"/>
          </a:xfrm>
          <a:solidFill>
            <a:srgbClr val="FF99FF"/>
          </a:solidFill>
        </p:spPr>
        <p:txBody>
          <a:bodyPr>
            <a:noAutofit/>
          </a:bodyPr>
          <a:lstStyle/>
          <a:p>
            <a:r>
              <a:rPr lang="ru-RU" sz="2400" dirty="0" smtClean="0"/>
              <a:t>Экономическое развитие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00430" y="357166"/>
            <a:ext cx="5643570" cy="6500834"/>
          </a:xfrm>
          <a:solidFill>
            <a:srgbClr val="F2907C"/>
          </a:solidFill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4800" dirty="0" smtClean="0"/>
              <a:t>В структуре экономики Большеигнатовского  района преобладающую роль играет сельское хозяйство. По итогам работы за 2015 год  район представлен 8 сельскохозяйственными предприятиями, 32 крестьянско-фермерскими хозяйствами, 2 сельскохозяйственными потребительскими снабженческо-сбытовыми кооперативами, 2898 личными подсобными хозяйствами. Деятельность организаций направлена на производство зерна, сахарной свеклы, мяса и молока. В настоящее время ОАО «Молоко» является единственным предприятием перерабатывающей промышленности  в районе. Большеигнатовский муниципальный район имеет развитую социальную сферу. Главные ее составляющие - образование, культура и спорт, социальная защита. </a:t>
            </a:r>
          </a:p>
          <a:p>
            <a:pPr algn="just"/>
            <a:r>
              <a:rPr lang="ru-RU" sz="4800" dirty="0" smtClean="0"/>
              <a:t> В Большеигнатовском муниципальном районе средняя заработная плата  работников учреждений культуры составила по итогам 2015 года 14685,5 рублей (что на 1 % выше, чем  по Республике Мордовия); средняя заработная плата социальных работников в 2015 году составила 12348,2 рубля (на  1,3 % меньше республиканского уровня);средняя заработная плата среднего медицинского персонала по итогам 2015 года составила 12386,1 рублей, младшего медицинского персонала  11063,3 рубля (что ниже республиканского уровня по данной категории работников на 29 % и 3,4 % соответственно); средняя заработная плата  педагогических работников образовательных учреждений общего образования в  2015 году составила 22381,6 рублей, дополнительного образования 18780,8 рублей, дошкольного образования 18155,3 рубля (что ниже республиканского уровня по данной категории работников на  0,4 %, 16,7 % и 5,5 % соответственно).</a:t>
            </a:r>
          </a:p>
          <a:p>
            <a:pPr algn="just"/>
            <a:r>
              <a:rPr lang="ru-RU" sz="4200" b="1" u="sng" dirty="0" smtClean="0"/>
              <a:t>Особенности экономического потенциала: </a:t>
            </a:r>
          </a:p>
          <a:p>
            <a:pPr algn="just"/>
            <a:r>
              <a:rPr lang="ru-RU" sz="4200" dirty="0" smtClean="0"/>
              <a:t>1. Наличие значительных ресурсов полезных ископаемых (кирпичных суглинков, керамзитовых глин) для развития строительной промышленности.</a:t>
            </a:r>
          </a:p>
          <a:p>
            <a:pPr algn="just"/>
            <a:r>
              <a:rPr lang="ru-RU" sz="4200" dirty="0" smtClean="0"/>
              <a:t>2. Район занимает выгодное транспортное расположение, соединяя Республику Мордовия с Нижегородской областью. Автомобильная дорога, пролегающая по территории района, является одной из основ республиканской транспортной сети.</a:t>
            </a:r>
          </a:p>
          <a:p>
            <a:pPr algn="just"/>
            <a:r>
              <a:rPr lang="ru-RU" sz="4200" dirty="0" smtClean="0"/>
              <a:t>3. Наличие дорог с твердым покрытием федерального, регионального и местного значения, наличие генерального плана и правил землепользования и застройки.</a:t>
            </a:r>
          </a:p>
          <a:p>
            <a:pPr algn="just"/>
            <a:r>
              <a:rPr lang="ru-RU" sz="4200" dirty="0" smtClean="0"/>
              <a:t>4. Высокие темпы жилищного строительства.</a:t>
            </a:r>
          </a:p>
          <a:p>
            <a:pPr algn="just"/>
            <a:r>
              <a:rPr lang="ru-RU" sz="4200" dirty="0" smtClean="0"/>
              <a:t>5. Наличие земельных ресурсов для ведения сельскохозяйственного производства, личного подсобного хозяйства, жилищного строительства.</a:t>
            </a:r>
          </a:p>
          <a:p>
            <a:pPr algn="just"/>
            <a:r>
              <a:rPr lang="ru-RU" sz="4200" dirty="0" smtClean="0"/>
              <a:t>6. Высокий уровень развития средств коммуникаций и информационных технологий в сфере управления (наличие сотовой связи, Интернета и т. п.).</a:t>
            </a:r>
          </a:p>
          <a:p>
            <a:pPr algn="just"/>
            <a:r>
              <a:rPr lang="ru-RU" sz="4200" dirty="0" smtClean="0"/>
              <a:t>7. Сформированная </a:t>
            </a:r>
            <a:r>
              <a:rPr lang="ru-RU" sz="4200" dirty="0" err="1" smtClean="0"/>
              <a:t>социокультурная</a:t>
            </a:r>
            <a:r>
              <a:rPr lang="ru-RU" sz="4200" dirty="0" smtClean="0"/>
              <a:t> инфраструктура района.</a:t>
            </a:r>
          </a:p>
          <a:p>
            <a:pPr algn="just"/>
            <a:r>
              <a:rPr lang="ru-RU" sz="4200" dirty="0" smtClean="0"/>
              <a:t>10. Наличие природных ресурсов и мест особого поклонения для развития экологического и религиозного туризма.</a:t>
            </a:r>
          </a:p>
          <a:p>
            <a:pPr algn="just"/>
            <a:r>
              <a:rPr lang="ru-RU" sz="4200" dirty="0" smtClean="0"/>
              <a:t>Приоритеты реализуемой в Большеигнатовском муниципальном районе политики социально-экономического развития определены в муниципальных программах Большеигнатовского муниципального района.</a:t>
            </a:r>
          </a:p>
          <a:p>
            <a:pPr algn="just"/>
            <a:endParaRPr lang="ru-RU" sz="4800" dirty="0" smtClean="0"/>
          </a:p>
          <a:p>
            <a:pPr algn="just">
              <a:buNone/>
            </a:pPr>
            <a:endParaRPr lang="ru-RU" sz="4800" dirty="0" smtClean="0"/>
          </a:p>
          <a:p>
            <a:endParaRPr lang="ru-RU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0" y="0"/>
          <a:ext cx="3571868" cy="2928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0" y="2857496"/>
          <a:ext cx="3643306" cy="4000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2"/>
          <p:cNvSpPr txBox="1">
            <a:spLocks/>
          </p:cNvSpPr>
          <p:nvPr/>
        </p:nvSpPr>
        <p:spPr>
          <a:xfrm>
            <a:off x="0" y="0"/>
            <a:ext cx="9144000" cy="5714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Развитие промышленного комплекса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0" y="836712"/>
          <a:ext cx="4067944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4071934" y="857232"/>
            <a:ext cx="5072066" cy="273921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 настоящее время н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 территории Большеигнатовского муниципального района ОАО «Молоко» является единственным предприятием переработки. Общая сумма выручки от реализации продукции в 2015 г. составила 27028 тыс.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руб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88,9 % к соответствующему уровню 2014 года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Основной проблемой дальнейшего развития ОАО «Молоко» является устаревшая материально-техническая база, что обусловливает необходимость ее насыщения современной техникой и прогрессивными технологиями.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0" y="3861048"/>
          <a:ext cx="4067944" cy="2996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/>
        </p:nvGraphicFramePr>
        <p:xfrm>
          <a:off x="4067944" y="3357562"/>
          <a:ext cx="5076056" cy="3500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57166"/>
          </a:xfrm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ru-RU" sz="2700" b="1" i="1" dirty="0" smtClean="0">
                <a:solidFill>
                  <a:srgbClr val="FFFF00"/>
                </a:solidFill>
              </a:rPr>
              <a:t>Развитие</a:t>
            </a:r>
            <a:r>
              <a:rPr lang="ru-RU" sz="3200" b="1" i="1" dirty="0" smtClean="0">
                <a:solidFill>
                  <a:srgbClr val="FFFF00"/>
                </a:solidFill>
              </a:rPr>
              <a:t> агропромышленного комплекса</a:t>
            </a:r>
            <a:endParaRPr lang="ru-RU" sz="3200" b="1" i="1" dirty="0">
              <a:solidFill>
                <a:srgbClr val="FFFF00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>
          <a:xfrm>
            <a:off x="5429256" y="2357430"/>
            <a:ext cx="3714744" cy="571503"/>
          </a:xfrm>
          <a:solidFill>
            <a:srgbClr val="CCFF66"/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ru-RU" sz="1000" dirty="0" smtClean="0"/>
              <a:t>            Ферма ИП Глава КФХ «Кабаев В.Ю.», построенная на грант ,полученный в 2012 г. в рамках программы «Развитие семейных животноводческих ферм на базе КФХ»</a:t>
            </a:r>
            <a:endParaRPr lang="ru-RU" sz="1000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>
          <a:xfrm>
            <a:off x="3000364" y="2285992"/>
            <a:ext cx="2786082" cy="2000264"/>
          </a:xfrm>
          <a:solidFill>
            <a:srgbClr val="92D050"/>
          </a:solidFill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1100" dirty="0" smtClean="0"/>
              <a:t>           Площадь сельхозугодий в 2015 году составила 43738 га (111 % к уровню 2011 г.), в том числе пашни 35621 га (106 % к уроню  2011 г.) .В структуре пашни площадь зерновых занимает 41 % , кормовые 28 %, сахарная свекла 7 %, рапс 7 %. Увеличена площадь посевов сахарной свеклы по сравнению с 2011 г. в 5,8 раз.  Объем поставок сахарной свеклы на перерабатывающие предприятия составил в 2015 г. 66123 тонны, в 2011 г. 553 т. Прибыль до налогообложения в 2015 году в сельскохозяйственных предприятиях района составила  123 635 тыс. руб., в 2011 году 3024 тыс. рублей. За 2015 год доля прибыльных сельскохозяйственных организаций в общем их числе составила 100 %, что на 12,5% больше уровня 2011 года.</a:t>
            </a:r>
            <a:endParaRPr lang="ru-RU" sz="1100" dirty="0"/>
          </a:p>
        </p:txBody>
      </p:sp>
      <p:graphicFrame>
        <p:nvGraphicFramePr>
          <p:cNvPr id="13" name="Диаграмма 12"/>
          <p:cNvGraphicFramePr>
            <a:graphicFrameLocks/>
          </p:cNvGraphicFramePr>
          <p:nvPr/>
        </p:nvGraphicFramePr>
        <p:xfrm>
          <a:off x="0" y="357167"/>
          <a:ext cx="3357553" cy="1928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/>
        </p:nvGraphicFramePr>
        <p:xfrm>
          <a:off x="0" y="2285993"/>
          <a:ext cx="3357554" cy="2000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6" name="Диаграмма 15"/>
          <p:cNvGraphicFramePr>
            <a:graphicFrameLocks/>
          </p:cNvGraphicFramePr>
          <p:nvPr/>
        </p:nvGraphicFramePr>
        <p:xfrm>
          <a:off x="0" y="4286256"/>
          <a:ext cx="3357554" cy="2571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7" name="Диаграмма 16"/>
          <p:cNvGraphicFramePr>
            <a:graphicFrameLocks/>
          </p:cNvGraphicFramePr>
          <p:nvPr/>
        </p:nvGraphicFramePr>
        <p:xfrm>
          <a:off x="3286116" y="4286256"/>
          <a:ext cx="2928958" cy="2571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8" name="Диаграмма 17"/>
          <p:cNvGraphicFramePr/>
          <p:nvPr/>
        </p:nvGraphicFramePr>
        <p:xfrm>
          <a:off x="3000365" y="357166"/>
          <a:ext cx="4000528" cy="2063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050" name="Picture 2" descr="DSC0999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357166"/>
            <a:ext cx="2214546" cy="2000264"/>
          </a:xfrm>
          <a:prstGeom prst="rect">
            <a:avLst/>
          </a:prstGeom>
          <a:noFill/>
        </p:spPr>
      </p:pic>
      <p:sp>
        <p:nvSpPr>
          <p:cNvPr id="19" name="Содержимое 10"/>
          <p:cNvSpPr txBox="1">
            <a:spLocks/>
          </p:cNvSpPr>
          <p:nvPr/>
        </p:nvSpPr>
        <p:spPr>
          <a:xfrm>
            <a:off x="6072198" y="4286256"/>
            <a:ext cx="1285884" cy="2571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Содержимое 10"/>
          <p:cNvSpPr txBox="1">
            <a:spLocks/>
          </p:cNvSpPr>
          <p:nvPr/>
        </p:nvSpPr>
        <p:spPr>
          <a:xfrm>
            <a:off x="6215074" y="4286256"/>
            <a:ext cx="2928926" cy="1500198"/>
          </a:xfrm>
          <a:prstGeom prst="rect">
            <a:avLst/>
          </a:prstGeom>
          <a:solidFill>
            <a:srgbClr val="CCFF66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Основными предприятиями АПК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Большеигнатовском муниципальном районе являются ООО «8-е Марта», ООО «</a:t>
            </a:r>
            <a:r>
              <a:rPr kumimoji="0" lang="ru-RU" sz="12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НДН-агро</a:t>
            </a:r>
            <a:r>
              <a:rPr kumimoji="0" lang="ru-RU" sz="12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», СХПК «8-е Марта», ИП Глава КФХ «Кабаев В.Ю.», ИП Глава КФХ «Кабаев Ю.А.»   </a:t>
            </a:r>
          </a:p>
          <a:p>
            <a:pPr marL="342900" lvl="0" indent="-342900" algn="just">
              <a:spcBef>
                <a:spcPct val="20000"/>
              </a:spcBef>
            </a:pP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1" name="Picture 3" descr="G:\фото уборочной 2014г. август, объекты соцкультбыта с.Б-Игнатово\PIC_010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5074" y="5572140"/>
            <a:ext cx="2928926" cy="1285860"/>
          </a:xfrm>
          <a:prstGeom prst="rect">
            <a:avLst/>
          </a:prstGeom>
          <a:noFill/>
        </p:spPr>
      </p:pic>
      <p:sp>
        <p:nvSpPr>
          <p:cNvPr id="23" name="Содержимое 8"/>
          <p:cNvSpPr txBox="1">
            <a:spLocks/>
          </p:cNvSpPr>
          <p:nvPr/>
        </p:nvSpPr>
        <p:spPr>
          <a:xfrm>
            <a:off x="6286512" y="5572140"/>
            <a:ext cx="2857488" cy="21431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Уборочная пора</a:t>
            </a:r>
            <a:r>
              <a:rPr lang="ru-RU" sz="1000" dirty="0" smtClean="0"/>
              <a:t> </a:t>
            </a: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ООО «8-е Марта»</a:t>
            </a:r>
            <a:endParaRPr kumimoji="0" lang="ru-RU" sz="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Содержимое 10"/>
          <p:cNvSpPr txBox="1">
            <a:spLocks/>
          </p:cNvSpPr>
          <p:nvPr/>
        </p:nvSpPr>
        <p:spPr>
          <a:xfrm>
            <a:off x="5786446" y="2857496"/>
            <a:ext cx="3357554" cy="1500198"/>
          </a:xfrm>
          <a:prstGeom prst="rect">
            <a:avLst/>
          </a:prstGeom>
          <a:solidFill>
            <a:srgbClr val="8CF4D1"/>
          </a:solidFill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 algn="just">
              <a:spcBef>
                <a:spcPct val="20000"/>
              </a:spcBef>
            </a:pP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В рамках программы «Поддержка начинающих фермеров» в 2012 </a:t>
            </a:r>
            <a:r>
              <a:rPr lang="ru-RU" sz="1200" b="1" dirty="0" smtClean="0"/>
              <a:t>году на развитие фермерского хозяйства  получили </a:t>
            </a:r>
            <a:r>
              <a:rPr kumimoji="0" lang="ru-RU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грант 2 фермера на сумму 2625 тыс.руб., в 2013 году 4 фермера на сумму 2970,1 тыс.руб., в 2014 году 5 фермеров на сумму 5456 тыс.руб., в 2015 году 2 фермера на сумму 1885 тыс.руб.</a:t>
            </a:r>
            <a:endParaRPr kumimoji="0" lang="ru-RU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ru-RU" sz="2400" b="1" i="1" dirty="0" smtClean="0"/>
              <a:t>Повышение</a:t>
            </a:r>
            <a:r>
              <a:rPr lang="ru-RU" sz="2800" b="1" i="1" dirty="0" smtClean="0"/>
              <a:t> инвестиционной привлекательности</a:t>
            </a:r>
            <a:endParaRPr lang="ru-RU" sz="2800" b="1" i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785794"/>
            <a:ext cx="4572000" cy="6643734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 fontScale="25000" lnSpcReduction="20000"/>
          </a:bodyPr>
          <a:lstStyle/>
          <a:p>
            <a:pPr lvl="1"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</a:p>
          <a:p>
            <a:pPr lvl="1" algn="just"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sz="5200" dirty="0" smtClean="0">
                <a:latin typeface="Times New Roman" pitchFamily="18" charset="0"/>
                <a:cs typeface="Times New Roman" pitchFamily="18" charset="0"/>
              </a:rPr>
              <a:t>Объем инвестиций в основной капитал в 2015 году составил 64671 тыс. рублей или 128,1 % к соответствующему периоду 2014 года. Объем инвестиций в основной капитал (за исключением бюджетных средств) в 2015 году составили 62509 тыс. рублей, что больше запланированного уровня (54000 тыс. рублей) 115,75 % - процент выполнения. ООО «8-е Марта» приобрело технику на 34987 тыс. руб., транспортные средства 3067 тыс.руб.  (профинансировал Ромодановский сахарный завод), переведено скота в основное стадо на 12314 тыс.руб. ООО «НДН - </a:t>
            </a:r>
            <a:r>
              <a:rPr lang="ru-RU" sz="5200" dirty="0" err="1" smtClean="0">
                <a:latin typeface="Times New Roman" pitchFamily="18" charset="0"/>
                <a:cs typeface="Times New Roman" pitchFamily="18" charset="0"/>
              </a:rPr>
              <a:t>агро</a:t>
            </a:r>
            <a:r>
              <a:rPr lang="ru-RU" sz="5200" dirty="0" smtClean="0">
                <a:latin typeface="Times New Roman" pitchFamily="18" charset="0"/>
                <a:cs typeface="Times New Roman" pitchFamily="18" charset="0"/>
              </a:rPr>
              <a:t>» введено инвестиций в основной капитал на сумму 11667 тыс.руб. Прогноз на 2016 год по показателю  «Объем инвестиций в основной капитал (за исключением бюджетных средств)» в Большеигнатовском муниципальном районе на 2016 год 600 млн. руб. Муниципальной программой «Развитие и поддержка субъектов малого и среднего предпринимательства в Большеигнатовском муниципальном районе Республики Мордовия на 2015-2018 г» на 2016 год предусмотрено вложение инвестиций в основной капитал малых и средних предприятий на сумму 56 млн. рублей. Одной из главных задач сегодня мы  ставим перед собой  привлечение инвестиций в различные сферы деятельности.</a:t>
            </a:r>
          </a:p>
          <a:p>
            <a:pPr lvl="1" algn="just">
              <a:buNone/>
            </a:pPr>
            <a:r>
              <a:rPr lang="ru-RU" sz="5200" dirty="0" smtClean="0">
                <a:latin typeface="Times New Roman" pitchFamily="18" charset="0"/>
                <a:cs typeface="Times New Roman" pitchFamily="18" charset="0"/>
              </a:rPr>
              <a:t>              На 2017-2018 годы запланирована реализация инвестиционных проектов: «Строительство молочного комплекса с цехом по переработке молока  ООО «8-е Марта» на 800 гол. коров»» 2017 год; «Строительство зерносушильного комплекса «ООО 8-е Марта» 1000 тонн/час» на 2018 год.</a:t>
            </a:r>
          </a:p>
          <a:p>
            <a:pPr lvl="1"/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4"/>
          </p:nvPr>
        </p:nvGraphicFramePr>
        <p:xfrm>
          <a:off x="0" y="785794"/>
          <a:ext cx="5220072" cy="3143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8434" name="Picture 2" descr="G:\фото уборочной 2014г. август, объекты соцкультбыта с.Б-Игнатово\PIC_00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3016"/>
            <a:ext cx="2214546" cy="3856512"/>
          </a:xfrm>
          <a:prstGeom prst="rect">
            <a:avLst/>
          </a:prstGeom>
          <a:noFill/>
        </p:spPr>
      </p:pic>
      <p:pic>
        <p:nvPicPr>
          <p:cNvPr id="18435" name="Picture 3" descr="G:\фото уборочной 2014г. август, объекты соцкультбыта с.Б-Игнатово\PIC_02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09" y="3573016"/>
            <a:ext cx="3076964" cy="3856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7148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000" b="1" i="1" dirty="0" smtClean="0"/>
              <a:t> Развитие малого и среднего предпринимательства </a:t>
            </a:r>
            <a:endParaRPr lang="ru-RU" sz="2000" b="1" i="1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071802" y="571480"/>
            <a:ext cx="3000396" cy="242889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        Число субъектов малого и среднего предпринимательства в расчете на 10 тыс. человек населения за 2015 год составило 230 единиц, что больше уровня 2014 года на  2 единицы и больше уровня   2013 года на 10 единиц. Планируется ежегодный рост данного показателя: в 2016 году –  на 4,3 %. Основным видом деятельности в структуре субъектов малого и среднего предпринимательства  за 2015 год является торговля (38%) и сельскохозяйственное производство (28 %), сфера услуг занимает 7 %, 27 % приходится на прочие виды деятельности. </a:t>
            </a:r>
          </a:p>
          <a:p>
            <a:pPr algn="just">
              <a:buNone/>
            </a:pPr>
            <a:endParaRPr lang="ru-RU" dirty="0"/>
          </a:p>
        </p:txBody>
      </p:sp>
      <p:pic>
        <p:nvPicPr>
          <p:cNvPr id="19459" name="Picture 3" descr="G:\фото уборочной 2014г. август, объекты соцкультбыта с.Б-Игнатово\PIC_02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14818"/>
            <a:ext cx="3047989" cy="2643182"/>
          </a:xfrm>
          <a:prstGeom prst="rect">
            <a:avLst/>
          </a:prstGeom>
          <a:noFill/>
        </p:spPr>
      </p:pic>
      <p:pic>
        <p:nvPicPr>
          <p:cNvPr id="19460" name="Picture 4" descr="G:\фото уборочной 2014г. август, объекты соцкультбыта с.Б-Игнатово\PIC_02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48680"/>
            <a:ext cx="3071801" cy="1951627"/>
          </a:xfrm>
          <a:prstGeom prst="rect">
            <a:avLst/>
          </a:prstGeom>
          <a:noFill/>
        </p:spPr>
      </p:pic>
      <p:graphicFrame>
        <p:nvGraphicFramePr>
          <p:cNvPr id="11" name="Диаграмма 10"/>
          <p:cNvGraphicFramePr/>
          <p:nvPr/>
        </p:nvGraphicFramePr>
        <p:xfrm>
          <a:off x="6000760" y="2714620"/>
          <a:ext cx="314324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Текст 7"/>
          <p:cNvSpPr>
            <a:spLocks noGrp="1"/>
          </p:cNvSpPr>
          <p:nvPr>
            <p:ph type="body" idx="1"/>
          </p:nvPr>
        </p:nvSpPr>
        <p:spPr>
          <a:xfrm>
            <a:off x="6000760" y="5286388"/>
            <a:ext cx="3143240" cy="1571612"/>
          </a:xfrm>
          <a:solidFill>
            <a:srgbClr val="66FF33"/>
          </a:solidFill>
        </p:spPr>
        <p:txBody>
          <a:bodyPr>
            <a:noAutofit/>
          </a:bodyPr>
          <a:lstStyle/>
          <a:p>
            <a:pPr algn="just"/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государственной политики по  поддержке и развитию предпринимательства в Большеигнатовском муниципальном районе  осуществляется  через муниципальную целевую программу «Развитие  и поддержка  субъектов малого и среднего  предпринимательства в Большеигнатовском   муниципальном   районе Республики Мордовия  на   2015-2018 годы»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2500306"/>
            <a:ext cx="3071802" cy="1708160"/>
          </a:xfrm>
          <a:prstGeom prst="rect">
            <a:avLst/>
          </a:prstGeom>
          <a:solidFill>
            <a:srgbClr val="FF99FF"/>
          </a:solidFill>
          <a:ln>
            <a:solidFill>
              <a:srgbClr val="FF99FF"/>
            </a:solidFill>
          </a:ln>
        </p:spPr>
        <p:txBody>
          <a:bodyPr wrap="square">
            <a:spAutoFit/>
          </a:bodyPr>
          <a:lstStyle/>
          <a:p>
            <a:r>
              <a:rPr lang="ru-RU" sz="1050" dirty="0" smtClean="0"/>
              <a:t>На официальном сайте Большеигнатовского муниципального района ведется размещение информации о действующей системе поддержки предпринимателей малого и среднего бизнеса. Предоставляется  консультативная поддержка субъектам малого и среднего бизнеса</a:t>
            </a:r>
            <a:r>
              <a:rPr lang="ru-RU" sz="1050" b="1" dirty="0" smtClean="0"/>
              <a:t>.</a:t>
            </a:r>
            <a:r>
              <a:rPr lang="ru-RU" sz="1050" dirty="0" smtClean="0"/>
              <a:t> На официальном сайте Большеигнатовского муниципального района ведется раздел «Система информационной поддержки в развитии  малого и среднего  предпринимательства». </a:t>
            </a:r>
            <a:endParaRPr lang="ru-RU" sz="1050" dirty="0"/>
          </a:p>
        </p:txBody>
      </p:sp>
      <p:pic>
        <p:nvPicPr>
          <p:cNvPr id="19466" name="Picture 10" descr="C:\Users\Для работы1\Desktop\Фото\Изображение 3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2928934"/>
            <a:ext cx="2928958" cy="1757362"/>
          </a:xfrm>
          <a:prstGeom prst="rect">
            <a:avLst/>
          </a:prstGeom>
          <a:noFill/>
        </p:spPr>
      </p:pic>
      <p:pic>
        <p:nvPicPr>
          <p:cNvPr id="19467" name="Picture 11" descr="C:\Users\Для работы1\Desktop\Фото\Изображение 31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4600572"/>
            <a:ext cx="3000396" cy="2257428"/>
          </a:xfrm>
          <a:prstGeom prst="rect">
            <a:avLst/>
          </a:prstGeom>
          <a:noFill/>
        </p:spPr>
      </p:pic>
      <p:pic>
        <p:nvPicPr>
          <p:cNvPr id="19469" name="Picture 13" descr="G:\kabaev_daneykin_ns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98" y="571480"/>
            <a:ext cx="3071802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18"/>
          </a:xfrm>
          <a:solidFill>
            <a:schemeClr val="bg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400" b="1" i="1" dirty="0" smtClean="0"/>
              <a:t>Развитие потребительского рынка товаров и услуг</a:t>
            </a:r>
            <a:endParaRPr lang="ru-RU" sz="2400" b="1" i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2699792" y="4365104"/>
            <a:ext cx="3225540" cy="428628"/>
          </a:xfr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В 2015 году фотоуслуги представляются в новом здании 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868144" y="2928933"/>
            <a:ext cx="3275856" cy="3929067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ru-RU" sz="1100" dirty="0" smtClean="0"/>
              <a:t>Важным сектором экономики является потребительский рынок. На 1 января 2016 года торговая сеть Большеигнатовского муниципального района представлена 64 объектами розничной торговли. Основная доля оборота розничной торговли (90 %) приходится на стационарные предприятия торговли, доля  ярмарок – 9 %. Оборот розничной торговли в 2015 г. составил 439,2млн. руб., к уровню 2011 г. рост  36 %. Объем  оборота розничной торговли на  душу населения за 2015 год составил 60,6  тыс. руб., что на  21,5 тыс. руб. больше уровня 2011 года. Сфера общественного питания включает в себя 3 кафе, 1 ресторан,  7 столовых (1 общедоступная).  Сфера бытового обслуживания населения  включает в себя 11 предприятий: 1 –ремонт и пошив обуви; 1-ремонт и пошив одежды; 3- техобслуживание и ремонт транспортных средств; 1- фотоателье; 1 – услуги бань и душевых;4 парикмахерские услуги.</a:t>
            </a:r>
            <a:endParaRPr lang="ru-RU" sz="1100" dirty="0"/>
          </a:p>
        </p:txBody>
      </p:sp>
      <p:pic>
        <p:nvPicPr>
          <p:cNvPr id="20482" name="Picture 2" descr="C:\Users\Для работы1\Desktop\Фото\Изображение 2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9"/>
            <a:ext cx="3214678" cy="1500197"/>
          </a:xfrm>
          <a:prstGeom prst="rect">
            <a:avLst/>
          </a:prstGeom>
          <a:noFill/>
        </p:spPr>
      </p:pic>
      <p:pic>
        <p:nvPicPr>
          <p:cNvPr id="20483" name="Picture 3" descr="C:\Users\Для работы1\Desktop\Фото\Изображение 2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4797152"/>
            <a:ext cx="3225540" cy="2060849"/>
          </a:xfrm>
          <a:prstGeom prst="rect">
            <a:avLst/>
          </a:prstGeom>
          <a:noFill/>
        </p:spPr>
      </p:pic>
      <p:pic>
        <p:nvPicPr>
          <p:cNvPr id="20485" name="Picture 5" descr="C:\Users\Для работы1\Desktop\Фото\Изображение 29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2924944"/>
            <a:ext cx="2714612" cy="1854846"/>
          </a:xfrm>
          <a:prstGeom prst="rect">
            <a:avLst/>
          </a:prstGeom>
          <a:noFill/>
        </p:spPr>
      </p:pic>
      <p:pic>
        <p:nvPicPr>
          <p:cNvPr id="20487" name="Picture 7" descr="C:\Users\Для работы1\Desktop\Фото\Изображение 31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857760"/>
            <a:ext cx="2724152" cy="2000240"/>
          </a:xfrm>
          <a:prstGeom prst="rect">
            <a:avLst/>
          </a:prstGeom>
          <a:noFill/>
        </p:spPr>
      </p:pic>
      <p:pic>
        <p:nvPicPr>
          <p:cNvPr id="20488" name="Picture 8" descr="G:\фото уборочной 2014г. август, объекты соцкультбыта с.Б-Игнатово\PIC_024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3" y="2928934"/>
            <a:ext cx="1928826" cy="142876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0" y="4857761"/>
            <a:ext cx="2643174" cy="261610"/>
          </a:xfrm>
          <a:prstGeom prst="rect">
            <a:avLst/>
          </a:prstGeom>
          <a:noFill/>
          <a:ln>
            <a:solidFill>
              <a:srgbClr val="FF99FF"/>
            </a:solidFill>
          </a:ln>
        </p:spPr>
        <p:txBody>
          <a:bodyPr wrap="square">
            <a:spAutoFit/>
          </a:bodyPr>
          <a:lstStyle/>
          <a:p>
            <a:r>
              <a:rPr lang="ru-RU" sz="1100" b="1" i="1" dirty="0" smtClean="0"/>
              <a:t>В 2015 году открылось новое кафе</a:t>
            </a:r>
          </a:p>
        </p:txBody>
      </p:sp>
      <p:sp>
        <p:nvSpPr>
          <p:cNvPr id="16" name="Текст 4"/>
          <p:cNvSpPr>
            <a:spLocks noGrp="1"/>
          </p:cNvSpPr>
          <p:nvPr>
            <p:ph type="body" sz="quarter" idx="3"/>
          </p:nvPr>
        </p:nvSpPr>
        <p:spPr>
          <a:xfrm>
            <a:off x="0" y="2143116"/>
            <a:ext cx="3214678" cy="214314"/>
          </a:xfrm>
          <a:solidFill>
            <a:schemeClr val="accent6">
              <a:lumMod val="75000"/>
            </a:schemeClr>
          </a:solidFill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1100" dirty="0" smtClean="0"/>
              <a:t>В 2011 году открыт магазин «Магнит» </a:t>
            </a:r>
            <a:endParaRPr lang="ru-RU" sz="1100" dirty="0"/>
          </a:p>
        </p:txBody>
      </p:sp>
      <p:sp>
        <p:nvSpPr>
          <p:cNvPr id="17" name="Текст 4"/>
          <p:cNvSpPr>
            <a:spLocks noGrp="1"/>
          </p:cNvSpPr>
          <p:nvPr>
            <p:ph type="body" sz="quarter" idx="3"/>
          </p:nvPr>
        </p:nvSpPr>
        <p:spPr>
          <a:xfrm>
            <a:off x="0" y="2357430"/>
            <a:ext cx="3203848" cy="567514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В 2013-2014 г   осуществлен ремонт  магазина ИП «Комов И. С.», В здании располагается  диспетчерская службы такси. 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18" name="Текст 4"/>
          <p:cNvSpPr>
            <a:spLocks noGrp="1"/>
          </p:cNvSpPr>
          <p:nvPr>
            <p:ph type="body" sz="quarter" idx="3"/>
          </p:nvPr>
        </p:nvSpPr>
        <p:spPr>
          <a:xfrm>
            <a:off x="4500562" y="2928934"/>
            <a:ext cx="1428760" cy="1428760"/>
          </a:xfrm>
          <a:solidFill>
            <a:srgbClr val="92D050"/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ru-RU" sz="1000" dirty="0" smtClean="0">
                <a:solidFill>
                  <a:schemeClr val="bg1"/>
                </a:solidFill>
              </a:rPr>
              <a:t>В 2012 году произведен ремонт здания,  где располагается парикмахерская ИП «Французова А.»</a:t>
            </a:r>
            <a:endParaRPr lang="ru-RU" sz="1000" dirty="0">
              <a:solidFill>
                <a:schemeClr val="bg1"/>
              </a:solidFill>
            </a:endParaRPr>
          </a:p>
        </p:txBody>
      </p:sp>
      <p:sp>
        <p:nvSpPr>
          <p:cNvPr id="19" name="Текст 4"/>
          <p:cNvSpPr>
            <a:spLocks noGrp="1"/>
          </p:cNvSpPr>
          <p:nvPr>
            <p:ph type="body" sz="quarter" idx="3"/>
          </p:nvPr>
        </p:nvSpPr>
        <p:spPr>
          <a:xfrm>
            <a:off x="3203848" y="2214554"/>
            <a:ext cx="5940152" cy="714380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r>
              <a:rPr lang="ru-RU" sz="1200" dirty="0" smtClean="0">
                <a:solidFill>
                  <a:schemeClr val="bg1"/>
                </a:solidFill>
              </a:rPr>
              <a:t>За последние 5 лет расширили торговые площади и провели капитальный ремонт зданий промышленных магазинов ИП «Полякин А.Г.», ИП «Горбунова Н.В.»,ИП «Гальперин Н.Ю.».</a:t>
            </a:r>
            <a:endParaRPr lang="ru-RU" sz="1200" dirty="0">
              <a:solidFill>
                <a:schemeClr val="bg1"/>
              </a:solidFill>
            </a:endParaRPr>
          </a:p>
        </p:txBody>
      </p:sp>
      <p:pic>
        <p:nvPicPr>
          <p:cNvPr id="20489" name="Picture 9" descr="C:\Users\Для работы1\Desktop\Фото\Изображение 31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14678" y="642918"/>
            <a:ext cx="1785950" cy="1643074"/>
          </a:xfrm>
          <a:prstGeom prst="rect">
            <a:avLst/>
          </a:prstGeom>
          <a:noFill/>
        </p:spPr>
      </p:pic>
      <p:pic>
        <p:nvPicPr>
          <p:cNvPr id="20490" name="Picture 10" descr="C:\Users\Для работы1\Desktop\Фото\Изображение 30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628" y="642918"/>
            <a:ext cx="2214578" cy="1643074"/>
          </a:xfrm>
          <a:prstGeom prst="rect">
            <a:avLst/>
          </a:prstGeom>
          <a:noFill/>
        </p:spPr>
      </p:pic>
      <p:pic>
        <p:nvPicPr>
          <p:cNvPr id="20491" name="Picture 11" descr="C:\Users\Для работы1\Desktop\Фото\Изображение 313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15206" y="642918"/>
            <a:ext cx="1928794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0" y="0"/>
          <a:ext cx="9883775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142844" y="0"/>
          <a:ext cx="9001156" cy="659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372476" cy="571480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ctr"/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  <a:r>
              <a:rPr lang="ru-RU" sz="1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571480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 образования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Большеигнатовского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 представлена 2 организациями дошкольного образования, 5 общеобразовательными организациями и 2 учреждениями дополнительного образования.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51520" y="5949280"/>
            <a:ext cx="2619429" cy="79208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Выставка работ </a:t>
            </a:r>
          </a:p>
          <a:p>
            <a:pPr algn="ctr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МБУДО «Дом творчества»</a:t>
            </a:r>
            <a:endParaRPr lang="ru-RU" sz="1200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5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4282" y="1357298"/>
            <a:ext cx="2372504" cy="1896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" name="Содержимое 4" descr="IMG_4214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839" y="2533876"/>
            <a:ext cx="3023840" cy="216024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2051" name="Picture 3" descr="C:\Users\1\Desktop\фото-отчет Дома творчества\1 май выставка\SAM_005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8264"/>
          <a:stretch/>
        </p:blipFill>
        <p:spPr bwMode="auto">
          <a:xfrm>
            <a:off x="81284" y="3560827"/>
            <a:ext cx="2906540" cy="23762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Содержимое 3" descr="IMG_0498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595986"/>
            <a:ext cx="2806824" cy="2145382"/>
          </a:xfrm>
          <a:prstGeom prst="rect">
            <a:avLst/>
          </a:prstGeom>
          <a:ln w="28575">
            <a:solidFill>
              <a:srgbClr val="00B050"/>
            </a:solidFill>
          </a:ln>
        </p:spPr>
      </p:pic>
      <p:sp>
        <p:nvSpPr>
          <p:cNvPr id="20" name="Скругленный прямоугольник 19"/>
          <p:cNvSpPr/>
          <p:nvPr/>
        </p:nvSpPr>
        <p:spPr>
          <a:xfrm>
            <a:off x="6444208" y="2613564"/>
            <a:ext cx="2627784" cy="18945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2014-2015 учебном году на базе МБОУ «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Большеигнатовская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СОШ» создан кружок «Робототехника», в который входят 12 человек из 5-9 классов.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2715182" y="1285860"/>
            <a:ext cx="6428818" cy="115212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7200" algn="just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официальном сайте администрации района работает «электронная очередь в детский сад» - удобный и современный способ учета детей для предоставления места в детском саду.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Доступность дошкольным образованием  составляет -100%.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03849" y="4819810"/>
            <a:ext cx="2952327" cy="203819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7200"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В учреждениях дополнительного образования работают 11 кружков  художественно-эстетической, туристско-краеведческой, </a:t>
            </a:r>
            <a:r>
              <a:rPr lang="ru-RU" sz="1400" dirty="0">
                <a:solidFill>
                  <a:schemeClr val="tx1"/>
                </a:solidFill>
                <a:latin typeface="Times New Roman"/>
                <a:ea typeface="Times New Roman"/>
              </a:rPr>
              <a:t>эколого-биологической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и 13 </a:t>
            </a:r>
            <a:r>
              <a:rPr lang="ru-RU" sz="1400" dirty="0">
                <a:solidFill>
                  <a:schemeClr val="tx1"/>
                </a:solidFill>
                <a:latin typeface="Times New Roman"/>
                <a:ea typeface="Times New Roman"/>
              </a:rPr>
              <a:t>спортивных секций </a:t>
            </a:r>
            <a:r>
              <a:rPr lang="ru-RU" sz="1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физкультурно-спортивной направленностей.</a:t>
            </a:r>
            <a:endParaRPr lang="ru-RU" sz="1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9847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5" descr="C:\Users\БИДСКВ\Desktop\12.jpe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37813"/>
            <a:ext cx="2968907" cy="2448272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36" y="1"/>
            <a:ext cx="6572264" cy="642918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СТРОИТЕЛЬСТВО И РЕМОНТ ДЕТСКИХ САДОВ</a:t>
            </a:r>
            <a: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 descr="DSC04935"/>
          <p:cNvPicPr>
            <a:picLocks noGrp="1"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6" y="116632"/>
            <a:ext cx="2423992" cy="163886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2928926" y="714356"/>
            <a:ext cx="5922912" cy="9361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7200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2012-2013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г.г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МБДОУ «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детский сад комбинированного вида» проведен капитальный ремонт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здания, фасада здания и благоустройство территории.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 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14417" y="1672182"/>
            <a:ext cx="39421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2011-2015гг в двух общеобразовательных организациях открылись группы кратковременного пребывания с охватом 25 детей.</a:t>
            </a:r>
          </a:p>
        </p:txBody>
      </p:sp>
      <p:pic>
        <p:nvPicPr>
          <p:cNvPr id="21" name="Рисунок 20" descr="C:\Users\1\Desktop\В РУО\IMG_0776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92" y="1988840"/>
            <a:ext cx="2511292" cy="1656183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  <p:pic>
        <p:nvPicPr>
          <p:cNvPr id="22" name="Picture 6" descr="C:\Users\БИДСКВ\Desktop\32.jpe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016" y="3789040"/>
            <a:ext cx="2747713" cy="216024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/>
        </p:spPr>
      </p:pic>
      <p:sp>
        <p:nvSpPr>
          <p:cNvPr id="23" name="Скругленный прямоугольник 22"/>
          <p:cNvSpPr/>
          <p:nvPr/>
        </p:nvSpPr>
        <p:spPr>
          <a:xfrm>
            <a:off x="395536" y="5797421"/>
            <a:ext cx="8424936" cy="93610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spcAft>
                <a:spcPts val="0"/>
              </a:spcAft>
            </a:pPr>
            <a:endParaRPr lang="ru-RU" sz="1400" dirty="0" smtClean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endParaRPr lang="ru-RU" sz="1400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Для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двух дошкольных организаций в рамках программы «Модернизация системы дошкольного образования на 2011-2015гг» было закуплено компьютерное оборудование, наглядные пособия, дидактический материал и необходимое спортивное оборудование.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sz="1400" dirty="0">
                <a:effectLst/>
                <a:latin typeface="Times New Roman"/>
                <a:ea typeface="Times New Roman"/>
              </a:rPr>
              <a:t> 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pic>
        <p:nvPicPr>
          <p:cNvPr id="1026" name="Picture 2" descr="C:\Users\1\Desktop\Брошюра образование\В РУО\IMG_078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130" y="1639868"/>
            <a:ext cx="2325624" cy="1972841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Скругленный прямоугольник 23"/>
          <p:cNvSpPr/>
          <p:nvPr/>
        </p:nvSpPr>
        <p:spPr>
          <a:xfrm>
            <a:off x="2231740" y="2816931"/>
            <a:ext cx="4392488" cy="6858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2015 году была установлена современная игровая площадка. 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pic>
        <p:nvPicPr>
          <p:cNvPr id="26" name="Picture 4" descr="C:\Users\БИДСКВ\Desktop\дс\1905_preview_IMG_20140828_150220.jpeg"/>
          <p:cNvPicPr/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497" y="3645024"/>
            <a:ext cx="3624727" cy="2088232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xtLst/>
        </p:spPr>
      </p:pic>
    </p:spTree>
    <p:extLst>
      <p:ext uri="{BB962C8B-B14F-4D97-AF65-F5344CB8AC3E}">
        <p14:creationId xmlns="" xmlns:p14="http://schemas.microsoft.com/office/powerpoint/2010/main" val="2009355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кругленный прямоугольник 23"/>
          <p:cNvSpPr/>
          <p:nvPr/>
        </p:nvSpPr>
        <p:spPr>
          <a:xfrm>
            <a:off x="6128533" y="4500570"/>
            <a:ext cx="3015467" cy="2023561"/>
          </a:xfrm>
          <a:prstGeom prst="roundRect">
            <a:avLst/>
          </a:prstGeom>
          <a:solidFill>
            <a:srgbClr val="FFFF00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2014 году в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селе Большое 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Игнатово 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для школы построена новая спортивная площадка – современный стадион с футбольным полем с искусственным покрытием и беговой дорожкой.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pic>
        <p:nvPicPr>
          <p:cNvPr id="18" name="Рисунок 17" descr="C:\Users\1\Desktop\почта 2016\апрель\8\киржеманы фото3\DSC00505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2918"/>
            <a:ext cx="2590800" cy="2016378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99391"/>
            <a:ext cx="9144000" cy="599434"/>
          </a:xfrm>
          <a:solidFill>
            <a:srgbClr val="00B0F0"/>
          </a:solidFill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</a:br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СТРОИТЕЛЬСТВО И РЕМОНТ ШКОЛ</a:t>
            </a:r>
            <a: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Содержимое 3" descr="DSCF5263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12" y="571480"/>
            <a:ext cx="2562225" cy="1920875"/>
          </a:xfrm>
          <a:prstGeom prst="rect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17" name="Скругленный прямоугольник 16"/>
          <p:cNvSpPr/>
          <p:nvPr/>
        </p:nvSpPr>
        <p:spPr>
          <a:xfrm>
            <a:off x="2051720" y="548680"/>
            <a:ext cx="4680520" cy="154371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/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2011 году в МБОУ «</a:t>
            </a:r>
            <a:r>
              <a:rPr lang="ru-RU" sz="1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Киржеманская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 произведен капитальный ремонт здания школы на сумму 6800,0 тысяч рублей 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2012 году была проведена реконструкция спортивного зала МБОУ «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Большеигнатовская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СОШ» на сумму 25504,5 тысяч рублей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ru-RU" sz="14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48603" y="2050455"/>
            <a:ext cx="3366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пять лет в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Большеигнатовском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районе произведен ремонт в четырех образовательных организациях,  в трех - спортивные залы, в одной - актовый зал.</a:t>
            </a:r>
          </a:p>
          <a:p>
            <a:pPr indent="457200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9" name="Содержимое 3" descr="IMG_1919.JPG"/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636" y="2571744"/>
            <a:ext cx="2751736" cy="1872208"/>
          </a:xfrm>
          <a:prstGeom prst="rect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</p:pic>
      <p:pic>
        <p:nvPicPr>
          <p:cNvPr id="20" name="Рисунок 19" descr="C:\Users\1\Desktop\почта 2016\апрель\12\игнат сош фото\IMG_4249[1].JPG"/>
          <p:cNvPicPr/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2643182"/>
            <a:ext cx="2590800" cy="1943735"/>
          </a:xfrm>
          <a:prstGeom prst="rect">
            <a:avLst/>
          </a:prstGeom>
          <a:noFill/>
          <a:ln w="28575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1" name="Скругленный прямоугольник 20"/>
          <p:cNvSpPr/>
          <p:nvPr/>
        </p:nvSpPr>
        <p:spPr>
          <a:xfrm>
            <a:off x="0" y="4643446"/>
            <a:ext cx="3019425" cy="16383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2015 году начато строительство главного корпуса МБОУ «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Большеигнатовская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СОШ» на 150 ученических мест.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  <p:pic>
        <p:nvPicPr>
          <p:cNvPr id="22" name="Содержимое 3" descr="IMG_0034.JPG"/>
          <p:cNvPicPr/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742" y="3225994"/>
            <a:ext cx="2790625" cy="1920200"/>
          </a:xfrm>
          <a:prstGeom prst="rect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23" name="Скругленный прямоугольник 22"/>
          <p:cNvSpPr/>
          <p:nvPr/>
        </p:nvSpPr>
        <p:spPr>
          <a:xfrm>
            <a:off x="2845090" y="5284534"/>
            <a:ext cx="3282297" cy="143773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 2010-2011 гг. в МБОУ «</a:t>
            </a:r>
            <a:r>
              <a:rPr lang="ru-RU" sz="1400" dirty="0" err="1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Большеигнатовская</a:t>
            </a:r>
            <a:r>
              <a:rPr lang="ru-RU" sz="1400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СОШ» произведен капитальный ремонт пищеблока, с полной заменой технологического оборудования и коммуникаций.  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1200" dirty="0">
                <a:effectLst/>
                <a:latin typeface="Times New Roman"/>
                <a:ea typeface="Times New Roman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11071541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7158" y="857232"/>
            <a:ext cx="8286808" cy="564360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lvl="0" indent="449263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Численность населения на 01.01.2016 г. составляет 7 240 человек. </a:t>
            </a:r>
            <a:endParaRPr lang="ru-RU" sz="1900" i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449263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Число </a:t>
            </a: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сельских населенных пунктов – 37.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Первичную медико-санитарную помощь население Большеигнатовского муниципального района получает в поликлиническом отделении № </a:t>
            </a: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</a:t>
            </a: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ГБУЗ РМ «Ичалковская межрайонная больница» и включает следующие структурные подразделения: 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домовых хозяйств – 12;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1900" i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ФАПов</a:t>
            </a: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18 (список населенных пунктов прилагается);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поликлиника на 150 посещений в смену;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дневной стационар на 30 коек;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круглосуточную стационарную помощь в  ГБУЗ РМ «Ичалковская межрайонная больница».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Смертность населения за 1 квартал 2016г. (на 100 000 чел. населения):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общая – 1613,1;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новообразований – 278,1;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болезней системы кровообращения – 222,5;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болезней органов дыхания – 222,5;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19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внешних причин смерти – 166,9.</a:t>
            </a:r>
            <a:endParaRPr lang="ru-RU" sz="19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449263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  <p:sp>
        <p:nvSpPr>
          <p:cNvPr id="3" name="Содержимое 3"/>
          <p:cNvSpPr>
            <a:spLocks noGrp="1"/>
          </p:cNvSpPr>
          <p:nvPr>
            <p:ph sz="half" idx="2"/>
          </p:nvPr>
        </p:nvSpPr>
        <p:spPr>
          <a:xfrm>
            <a:off x="928662" y="0"/>
            <a:ext cx="7286676" cy="571480"/>
          </a:xfrm>
          <a:solidFill>
            <a:srgbClr val="6666FF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b="1" i="1" dirty="0" smtClean="0"/>
              <a:t>Развитие здравоохранения</a:t>
            </a:r>
            <a:endParaRPr lang="ru-RU" sz="2800" b="1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929190" y="2174875"/>
            <a:ext cx="3757610" cy="53974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43306" y="0"/>
            <a:ext cx="5500694" cy="114298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sz="1600" b="1" i="1" dirty="0" smtClean="0"/>
              <a:t>Произведен капитальный ремонт хирургического корпуса  в 2012 году.  Построено 4 фельдшерско-акушерских пункта в  с. Чукалы,</a:t>
            </a:r>
          </a:p>
          <a:p>
            <a:pPr algn="ctr"/>
            <a:r>
              <a:rPr lang="ru-RU" sz="1600" b="1" i="1" dirty="0" smtClean="0"/>
              <a:t> с. Киржеманы, с. Кучкаево, с.Горки. </a:t>
            </a:r>
            <a:endParaRPr lang="ru-RU" sz="1600" b="1" i="1" dirty="0" smtClean="0"/>
          </a:p>
        </p:txBody>
      </p:sp>
      <p:pic>
        <p:nvPicPr>
          <p:cNvPr id="1026" name="Picture 2" descr="G:\фап3\DSCN0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714744" cy="4160525"/>
          </a:xfrm>
          <a:prstGeom prst="rect">
            <a:avLst/>
          </a:prstGeom>
          <a:noFill/>
        </p:spPr>
      </p:pic>
      <p:sp>
        <p:nvSpPr>
          <p:cNvPr id="10" name="Содержимое 5"/>
          <p:cNvSpPr>
            <a:spLocks noGrp="1"/>
          </p:cNvSpPr>
          <p:nvPr>
            <p:ph sz="quarter" idx="4"/>
          </p:nvPr>
        </p:nvSpPr>
        <p:spPr>
          <a:xfrm>
            <a:off x="0" y="3000373"/>
            <a:ext cx="3500430" cy="500066"/>
          </a:xfrm>
          <a:solidFill>
            <a:srgbClr val="8CF4D1"/>
          </a:solidFill>
        </p:spPr>
        <p:txBody>
          <a:bodyPr>
            <a:normAutofit fontScale="62500" lnSpcReduction="20000"/>
          </a:bodyPr>
          <a:lstStyle/>
          <a:p>
            <a:r>
              <a:rPr lang="ru-RU" b="1" i="1" dirty="0" smtClean="0"/>
              <a:t>Фельдшерско-акушерский пункт  с. Киржеманы, 2011 год</a:t>
            </a:r>
            <a:endParaRPr lang="ru-RU" b="1" i="1" dirty="0"/>
          </a:p>
        </p:txBody>
      </p:sp>
      <p:pic>
        <p:nvPicPr>
          <p:cNvPr id="1029" name="Picture 5" descr="http://static.panoramio.com.storage.googleapis.com/photos/small/507522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00438"/>
            <a:ext cx="9144000" cy="3357562"/>
          </a:xfrm>
          <a:prstGeom prst="rect">
            <a:avLst/>
          </a:prstGeom>
          <a:noFill/>
        </p:spPr>
      </p:pic>
      <p:pic>
        <p:nvPicPr>
          <p:cNvPr id="1030" name="Picture 6" descr="G:\DSC049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142984"/>
            <a:ext cx="5429256" cy="2793802"/>
          </a:xfrm>
          <a:prstGeom prst="rect">
            <a:avLst/>
          </a:prstGeom>
          <a:noFill/>
        </p:spPr>
      </p:pic>
      <p:sp>
        <p:nvSpPr>
          <p:cNvPr id="13" name="Заголовок 1"/>
          <p:cNvSpPr txBox="1">
            <a:spLocks/>
          </p:cNvSpPr>
          <p:nvPr/>
        </p:nvSpPr>
        <p:spPr>
          <a:xfrm>
            <a:off x="3714744" y="3643314"/>
            <a:ext cx="5429256" cy="35719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400" b="1" i="1" dirty="0" smtClean="0"/>
              <a:t>Фельдшерско-акушерский пункт  с. Горки, 2014 год</a:t>
            </a:r>
            <a:endParaRPr lang="ru-RU" sz="1400" b="1" i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66" name="Рисунок 1" descr="http://omi.edurm.ru/files/Image/ignatov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48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4786314" y="642917"/>
          <a:ext cx="4143404" cy="5857915"/>
        </p:xfrm>
        <a:graphic>
          <a:graphicData uri="http://schemas.openxmlformats.org/drawingml/2006/table">
            <a:tbl>
              <a:tblPr/>
              <a:tblGrid>
                <a:gridCol w="2677641"/>
                <a:gridCol w="1465763"/>
              </a:tblGrid>
              <a:tr h="91753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Наименование населенного пункта, имеющего фельдшерско-акушерский пункт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Численность прикрепленного населения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90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с.Андреевка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597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59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с.Атяшево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236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09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с.Аржадеево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149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38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с.Вармазейка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142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79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с.Горки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252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32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с.Киржеманы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362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7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д.Красная Нива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151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11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с.Кучкаево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214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д.Новое </a:t>
                      </a: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Чамзино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133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900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с.Новое Баево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195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3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с.Новое Качаево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180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389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д.Новая Александровка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18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с.Протасово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169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293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с.Спасское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213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8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с.Старое </a:t>
                      </a: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Чамзино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455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84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с.Старые </a:t>
                      </a: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Селищи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191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18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с.Хухорево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latin typeface="Times New Roman"/>
                          <a:ea typeface="Times New Roman"/>
                          <a:cs typeface="Times New Roman"/>
                        </a:rPr>
                        <a:t>160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с.Чукалы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latin typeface="Times New Roman"/>
                          <a:ea typeface="Times New Roman"/>
                          <a:cs typeface="Times New Roman"/>
                        </a:rPr>
                        <a:t>219</a:t>
                      </a:r>
                    </a:p>
                  </a:txBody>
                  <a:tcPr marL="51042" marR="510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4786314" y="0"/>
            <a:ext cx="4357686" cy="52322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Перечень населенных пунктов, </a:t>
            </a: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492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имеющих фельдшерско-акушерские пункты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3890" name="Oval 2"/>
          <p:cNvSpPr>
            <a:spLocks noChangeArrowheads="1"/>
          </p:cNvSpPr>
          <p:nvPr/>
        </p:nvSpPr>
        <p:spPr bwMode="auto">
          <a:xfrm>
            <a:off x="2143108" y="500042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 Box 1"/>
          <p:cNvSpPr txBox="1">
            <a:spLocks noChangeArrowheads="1"/>
          </p:cNvSpPr>
          <p:nvPr/>
        </p:nvSpPr>
        <p:spPr bwMode="auto">
          <a:xfrm>
            <a:off x="2143108" y="571480"/>
            <a:ext cx="490541" cy="276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 Box 1"/>
          <p:cNvSpPr txBox="1">
            <a:spLocks noChangeArrowheads="1"/>
          </p:cNvSpPr>
          <p:nvPr/>
        </p:nvSpPr>
        <p:spPr bwMode="auto">
          <a:xfrm>
            <a:off x="2143108" y="500042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val 2"/>
          <p:cNvSpPr>
            <a:spLocks noChangeArrowheads="1"/>
          </p:cNvSpPr>
          <p:nvPr/>
        </p:nvSpPr>
        <p:spPr bwMode="auto">
          <a:xfrm>
            <a:off x="3071802" y="64291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5" name="Oval 2"/>
          <p:cNvSpPr>
            <a:spLocks noChangeArrowheads="1"/>
          </p:cNvSpPr>
          <p:nvPr/>
        </p:nvSpPr>
        <p:spPr bwMode="auto">
          <a:xfrm>
            <a:off x="1357290" y="171448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Oval 2"/>
          <p:cNvSpPr>
            <a:spLocks noChangeArrowheads="1"/>
          </p:cNvSpPr>
          <p:nvPr/>
        </p:nvSpPr>
        <p:spPr bwMode="auto">
          <a:xfrm>
            <a:off x="1643042" y="928670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Oval 2"/>
          <p:cNvSpPr>
            <a:spLocks noChangeArrowheads="1"/>
          </p:cNvSpPr>
          <p:nvPr/>
        </p:nvSpPr>
        <p:spPr bwMode="auto">
          <a:xfrm>
            <a:off x="1928794" y="3571876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Oval 2"/>
          <p:cNvSpPr>
            <a:spLocks noChangeArrowheads="1"/>
          </p:cNvSpPr>
          <p:nvPr/>
        </p:nvSpPr>
        <p:spPr bwMode="auto">
          <a:xfrm>
            <a:off x="3214678" y="350043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" name="Oval 2"/>
          <p:cNvSpPr>
            <a:spLocks noChangeArrowheads="1"/>
          </p:cNvSpPr>
          <p:nvPr/>
        </p:nvSpPr>
        <p:spPr bwMode="auto">
          <a:xfrm>
            <a:off x="2714612" y="385762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Oval 2"/>
          <p:cNvSpPr>
            <a:spLocks noChangeArrowheads="1"/>
          </p:cNvSpPr>
          <p:nvPr/>
        </p:nvSpPr>
        <p:spPr bwMode="auto">
          <a:xfrm>
            <a:off x="2071670" y="3071810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" name="Oval 2"/>
          <p:cNvSpPr>
            <a:spLocks noChangeArrowheads="1"/>
          </p:cNvSpPr>
          <p:nvPr/>
        </p:nvSpPr>
        <p:spPr bwMode="auto">
          <a:xfrm>
            <a:off x="1214414" y="3571876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2" name="Oval 2"/>
          <p:cNvSpPr>
            <a:spLocks noChangeArrowheads="1"/>
          </p:cNvSpPr>
          <p:nvPr/>
        </p:nvSpPr>
        <p:spPr bwMode="auto">
          <a:xfrm>
            <a:off x="3000364" y="4857760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3" name="Oval 2"/>
          <p:cNvSpPr>
            <a:spLocks noChangeArrowheads="1"/>
          </p:cNvSpPr>
          <p:nvPr/>
        </p:nvSpPr>
        <p:spPr bwMode="auto">
          <a:xfrm>
            <a:off x="2786050" y="242886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4" name="Oval 2"/>
          <p:cNvSpPr>
            <a:spLocks noChangeArrowheads="1"/>
          </p:cNvSpPr>
          <p:nvPr/>
        </p:nvSpPr>
        <p:spPr bwMode="auto">
          <a:xfrm>
            <a:off x="571472" y="528638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" name="Oval 2"/>
          <p:cNvSpPr>
            <a:spLocks noChangeArrowheads="1"/>
          </p:cNvSpPr>
          <p:nvPr/>
        </p:nvSpPr>
        <p:spPr bwMode="auto">
          <a:xfrm>
            <a:off x="1785918" y="4286256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" name="Oval 2"/>
          <p:cNvSpPr>
            <a:spLocks noChangeArrowheads="1"/>
          </p:cNvSpPr>
          <p:nvPr/>
        </p:nvSpPr>
        <p:spPr bwMode="auto">
          <a:xfrm>
            <a:off x="2071670" y="1785926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" name="Oval 2"/>
          <p:cNvSpPr>
            <a:spLocks noChangeArrowheads="1"/>
          </p:cNvSpPr>
          <p:nvPr/>
        </p:nvSpPr>
        <p:spPr bwMode="auto">
          <a:xfrm>
            <a:off x="785786" y="4000504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" name="Oval 2"/>
          <p:cNvSpPr>
            <a:spLocks noChangeArrowheads="1"/>
          </p:cNvSpPr>
          <p:nvPr/>
        </p:nvSpPr>
        <p:spPr bwMode="auto">
          <a:xfrm>
            <a:off x="714348" y="2571744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" name="Oval 2"/>
          <p:cNvSpPr>
            <a:spLocks noChangeArrowheads="1"/>
          </p:cNvSpPr>
          <p:nvPr/>
        </p:nvSpPr>
        <p:spPr bwMode="auto">
          <a:xfrm>
            <a:off x="4143372" y="3714752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" name="Oval 2"/>
          <p:cNvSpPr>
            <a:spLocks noChangeArrowheads="1"/>
          </p:cNvSpPr>
          <p:nvPr/>
        </p:nvSpPr>
        <p:spPr bwMode="auto">
          <a:xfrm>
            <a:off x="1000100" y="2071678"/>
            <a:ext cx="428628" cy="357190"/>
          </a:xfrm>
          <a:prstGeom prst="ellipse">
            <a:avLst/>
          </a:prstGeom>
          <a:solidFill>
            <a:srgbClr val="F4A338"/>
          </a:solidFill>
          <a:ln w="9525">
            <a:solidFill>
              <a:srgbClr val="F4A338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" name="Text Box 1"/>
          <p:cNvSpPr txBox="1">
            <a:spLocks noChangeArrowheads="1"/>
          </p:cNvSpPr>
          <p:nvPr/>
        </p:nvSpPr>
        <p:spPr bwMode="auto">
          <a:xfrm>
            <a:off x="3000364" y="642918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 Box 1"/>
          <p:cNvSpPr txBox="1">
            <a:spLocks noChangeArrowheads="1"/>
          </p:cNvSpPr>
          <p:nvPr/>
        </p:nvSpPr>
        <p:spPr bwMode="auto">
          <a:xfrm>
            <a:off x="1643042" y="928670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 Box 1"/>
          <p:cNvSpPr txBox="1">
            <a:spLocks noChangeArrowheads="1"/>
          </p:cNvSpPr>
          <p:nvPr/>
        </p:nvSpPr>
        <p:spPr bwMode="auto">
          <a:xfrm>
            <a:off x="2071670" y="1785926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 Box 1"/>
          <p:cNvSpPr txBox="1">
            <a:spLocks noChangeArrowheads="1"/>
          </p:cNvSpPr>
          <p:nvPr/>
        </p:nvSpPr>
        <p:spPr bwMode="auto">
          <a:xfrm>
            <a:off x="2786050" y="2500306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 Box 1"/>
          <p:cNvSpPr txBox="1">
            <a:spLocks noChangeArrowheads="1"/>
          </p:cNvSpPr>
          <p:nvPr/>
        </p:nvSpPr>
        <p:spPr bwMode="auto">
          <a:xfrm>
            <a:off x="1285852" y="1785926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 Box 1"/>
          <p:cNvSpPr txBox="1">
            <a:spLocks noChangeArrowheads="1"/>
          </p:cNvSpPr>
          <p:nvPr/>
        </p:nvSpPr>
        <p:spPr bwMode="auto">
          <a:xfrm>
            <a:off x="1000100" y="2071678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 Box 1"/>
          <p:cNvSpPr txBox="1">
            <a:spLocks noChangeArrowheads="1"/>
          </p:cNvSpPr>
          <p:nvPr/>
        </p:nvSpPr>
        <p:spPr bwMode="auto">
          <a:xfrm>
            <a:off x="642910" y="2571744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 Box 1"/>
          <p:cNvSpPr txBox="1">
            <a:spLocks noChangeArrowheads="1"/>
          </p:cNvSpPr>
          <p:nvPr/>
        </p:nvSpPr>
        <p:spPr bwMode="auto">
          <a:xfrm>
            <a:off x="1142976" y="3571876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 Box 1"/>
          <p:cNvSpPr txBox="1">
            <a:spLocks noChangeArrowheads="1"/>
          </p:cNvSpPr>
          <p:nvPr/>
        </p:nvSpPr>
        <p:spPr bwMode="auto">
          <a:xfrm>
            <a:off x="2071670" y="3143248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 Box 1"/>
          <p:cNvSpPr txBox="1">
            <a:spLocks noChangeArrowheads="1"/>
          </p:cNvSpPr>
          <p:nvPr/>
        </p:nvSpPr>
        <p:spPr bwMode="auto">
          <a:xfrm>
            <a:off x="1785918" y="4357694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 Box 1"/>
          <p:cNvSpPr txBox="1">
            <a:spLocks noChangeArrowheads="1"/>
          </p:cNvSpPr>
          <p:nvPr/>
        </p:nvSpPr>
        <p:spPr bwMode="auto">
          <a:xfrm>
            <a:off x="1928794" y="3571876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 Box 1"/>
          <p:cNvSpPr txBox="1">
            <a:spLocks noChangeArrowheads="1"/>
          </p:cNvSpPr>
          <p:nvPr/>
        </p:nvSpPr>
        <p:spPr bwMode="auto">
          <a:xfrm>
            <a:off x="785786" y="4000504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 Box 1"/>
          <p:cNvSpPr txBox="1">
            <a:spLocks noChangeArrowheads="1"/>
          </p:cNvSpPr>
          <p:nvPr/>
        </p:nvSpPr>
        <p:spPr bwMode="auto">
          <a:xfrm>
            <a:off x="2714612" y="3857628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 Box 1"/>
          <p:cNvSpPr txBox="1">
            <a:spLocks noChangeArrowheads="1"/>
          </p:cNvSpPr>
          <p:nvPr/>
        </p:nvSpPr>
        <p:spPr bwMode="auto">
          <a:xfrm>
            <a:off x="571472" y="5286388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 Box 1"/>
          <p:cNvSpPr txBox="1">
            <a:spLocks noChangeArrowheads="1"/>
          </p:cNvSpPr>
          <p:nvPr/>
        </p:nvSpPr>
        <p:spPr bwMode="auto">
          <a:xfrm>
            <a:off x="3000364" y="4857760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 Box 1"/>
          <p:cNvSpPr txBox="1">
            <a:spLocks noChangeArrowheads="1"/>
          </p:cNvSpPr>
          <p:nvPr/>
        </p:nvSpPr>
        <p:spPr bwMode="auto">
          <a:xfrm>
            <a:off x="4143372" y="3786190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 Box 1"/>
          <p:cNvSpPr txBox="1">
            <a:spLocks noChangeArrowheads="1"/>
          </p:cNvSpPr>
          <p:nvPr/>
        </p:nvSpPr>
        <p:spPr bwMode="auto">
          <a:xfrm>
            <a:off x="3214678" y="3500438"/>
            <a:ext cx="50006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4125" tIns="42062" rIns="84125" bIns="42062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ФАП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93891" name="Group 3"/>
          <p:cNvGrpSpPr>
            <a:grpSpLocks/>
          </p:cNvGrpSpPr>
          <p:nvPr/>
        </p:nvGrpSpPr>
        <p:grpSpPr bwMode="auto">
          <a:xfrm>
            <a:off x="2214546" y="1357298"/>
            <a:ext cx="536571" cy="358767"/>
            <a:chOff x="171" y="5322"/>
            <a:chExt cx="279" cy="200"/>
          </a:xfrm>
        </p:grpSpPr>
        <p:sp>
          <p:nvSpPr>
            <p:cNvPr id="293892" name="Oval 4"/>
            <p:cNvSpPr>
              <a:spLocks noChangeArrowheads="1"/>
            </p:cNvSpPr>
            <p:nvPr/>
          </p:nvSpPr>
          <p:spPr bwMode="auto">
            <a:xfrm>
              <a:off x="178" y="5322"/>
              <a:ext cx="233" cy="197"/>
            </a:xfrm>
            <a:prstGeom prst="ellipse">
              <a:avLst/>
            </a:prstGeom>
            <a:solidFill>
              <a:srgbClr val="009999"/>
            </a:solidFill>
            <a:ln w="9525">
              <a:solidFill>
                <a:srgbClr val="009999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93893" name="Text Box 5"/>
            <p:cNvSpPr txBox="1">
              <a:spLocks noChangeArrowheads="1"/>
            </p:cNvSpPr>
            <p:nvPr/>
          </p:nvSpPr>
          <p:spPr bwMode="auto">
            <a:xfrm>
              <a:off x="171" y="5349"/>
              <a:ext cx="279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4125" tIns="42062" rIns="84125" bIns="4206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воп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93894" name="Group 6"/>
          <p:cNvGrpSpPr>
            <a:grpSpLocks/>
          </p:cNvGrpSpPr>
          <p:nvPr/>
        </p:nvGrpSpPr>
        <p:grpSpPr bwMode="auto">
          <a:xfrm>
            <a:off x="2285984" y="3786190"/>
            <a:ext cx="642941" cy="428628"/>
            <a:chOff x="171" y="5322"/>
            <a:chExt cx="336" cy="246"/>
          </a:xfrm>
        </p:grpSpPr>
        <p:sp>
          <p:nvSpPr>
            <p:cNvPr id="293895" name="Oval 7"/>
            <p:cNvSpPr>
              <a:spLocks noChangeArrowheads="1"/>
            </p:cNvSpPr>
            <p:nvPr/>
          </p:nvSpPr>
          <p:spPr bwMode="auto">
            <a:xfrm>
              <a:off x="178" y="5322"/>
              <a:ext cx="233" cy="197"/>
            </a:xfrm>
            <a:prstGeom prst="ellipse">
              <a:avLst/>
            </a:prstGeom>
            <a:solidFill>
              <a:srgbClr val="009999"/>
            </a:solidFill>
            <a:ln w="9525">
              <a:solidFill>
                <a:srgbClr val="009999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93896" name="Text Box 8"/>
            <p:cNvSpPr txBox="1">
              <a:spLocks noChangeArrowheads="1"/>
            </p:cNvSpPr>
            <p:nvPr/>
          </p:nvSpPr>
          <p:spPr bwMode="auto">
            <a:xfrm>
              <a:off x="171" y="5322"/>
              <a:ext cx="336" cy="2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84125" tIns="42062" rIns="84125" bIns="4206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100" b="0" i="0" u="none" strike="noStrike" cap="none" normalizeH="0" baseline="0" dirty="0" err="1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itchFamily="34" charset="0"/>
                  <a:cs typeface="Arial" pitchFamily="34" charset="0"/>
                </a:rPr>
                <a:t>воп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3897" name="Rectangle 9"/>
          <p:cNvSpPr>
            <a:spLocks noChangeArrowheads="1"/>
          </p:cNvSpPr>
          <p:nvPr/>
        </p:nvSpPr>
        <p:spPr bwMode="auto">
          <a:xfrm>
            <a:off x="1571604" y="2643182"/>
            <a:ext cx="338138" cy="228600"/>
          </a:xfrm>
          <a:prstGeom prst="rect">
            <a:avLst/>
          </a:prstGeom>
          <a:solidFill>
            <a:srgbClr val="BBE0E3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П</a:t>
            </a:r>
            <a:endParaRPr lang="ru-RU" dirty="0"/>
          </a:p>
        </p:txBody>
      </p:sp>
      <p:sp>
        <p:nvSpPr>
          <p:cNvPr id="293898" name="AutoShape 10"/>
          <p:cNvSpPr>
            <a:spLocks noChangeShapeType="1"/>
          </p:cNvSpPr>
          <p:nvPr/>
        </p:nvSpPr>
        <p:spPr bwMode="auto">
          <a:xfrm>
            <a:off x="1785918" y="2857496"/>
            <a:ext cx="142876" cy="1357322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899" name="AutoShape 11"/>
          <p:cNvSpPr>
            <a:spLocks noChangeShapeType="1"/>
          </p:cNvSpPr>
          <p:nvPr/>
        </p:nvSpPr>
        <p:spPr bwMode="auto">
          <a:xfrm flipH="1">
            <a:off x="1571603" y="2857496"/>
            <a:ext cx="47625" cy="714380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0" name="AutoShape 12"/>
          <p:cNvSpPr>
            <a:spLocks noChangeShapeType="1"/>
          </p:cNvSpPr>
          <p:nvPr/>
        </p:nvSpPr>
        <p:spPr bwMode="auto">
          <a:xfrm flipH="1">
            <a:off x="1857356" y="2571744"/>
            <a:ext cx="1000132" cy="257170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1" name="AutoShape 13"/>
          <p:cNvSpPr>
            <a:spLocks noChangeShapeType="1"/>
          </p:cNvSpPr>
          <p:nvPr/>
        </p:nvSpPr>
        <p:spPr bwMode="auto">
          <a:xfrm flipH="1">
            <a:off x="1785917" y="2071678"/>
            <a:ext cx="357191" cy="685798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2" name="AutoShape 14"/>
          <p:cNvSpPr>
            <a:spLocks noChangeShapeType="1"/>
          </p:cNvSpPr>
          <p:nvPr/>
        </p:nvSpPr>
        <p:spPr bwMode="auto">
          <a:xfrm>
            <a:off x="1571604" y="2071678"/>
            <a:ext cx="142876" cy="614360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3" name="AutoShape 15"/>
          <p:cNvSpPr>
            <a:spLocks noChangeShapeType="1"/>
          </p:cNvSpPr>
          <p:nvPr/>
        </p:nvSpPr>
        <p:spPr bwMode="auto">
          <a:xfrm flipH="1">
            <a:off x="1785917" y="1357298"/>
            <a:ext cx="71438" cy="1328740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4" name="AutoShape 16"/>
          <p:cNvSpPr>
            <a:spLocks noChangeShapeType="1"/>
          </p:cNvSpPr>
          <p:nvPr/>
        </p:nvSpPr>
        <p:spPr bwMode="auto">
          <a:xfrm flipH="1">
            <a:off x="1857355" y="785794"/>
            <a:ext cx="500066" cy="1900244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5" name="AutoShape 17"/>
          <p:cNvSpPr>
            <a:spLocks noChangeShapeType="1"/>
          </p:cNvSpPr>
          <p:nvPr/>
        </p:nvSpPr>
        <p:spPr bwMode="auto">
          <a:xfrm flipH="1">
            <a:off x="1000100" y="2786058"/>
            <a:ext cx="571503" cy="71438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6" name="AutoShape 18"/>
          <p:cNvSpPr>
            <a:spLocks noChangeShapeType="1"/>
          </p:cNvSpPr>
          <p:nvPr/>
        </p:nvSpPr>
        <p:spPr bwMode="auto">
          <a:xfrm>
            <a:off x="1904980" y="2857496"/>
            <a:ext cx="238127" cy="285752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7" name="AutoShape 19"/>
          <p:cNvSpPr>
            <a:spLocks noChangeShapeType="1"/>
          </p:cNvSpPr>
          <p:nvPr/>
        </p:nvSpPr>
        <p:spPr bwMode="auto">
          <a:xfrm flipH="1">
            <a:off x="1857355" y="928670"/>
            <a:ext cx="1428760" cy="1828806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8" name="AutoShape 20"/>
          <p:cNvSpPr>
            <a:spLocks noChangeShapeType="1"/>
          </p:cNvSpPr>
          <p:nvPr/>
        </p:nvSpPr>
        <p:spPr bwMode="auto">
          <a:xfrm flipH="1">
            <a:off x="928661" y="2857496"/>
            <a:ext cx="619129" cy="1214446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09" name="AutoShape 21"/>
          <p:cNvSpPr>
            <a:spLocks noChangeShapeType="1"/>
          </p:cNvSpPr>
          <p:nvPr/>
        </p:nvSpPr>
        <p:spPr bwMode="auto">
          <a:xfrm flipH="1">
            <a:off x="785785" y="2857496"/>
            <a:ext cx="762005" cy="2571768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10" name="AutoShape 22"/>
          <p:cNvSpPr>
            <a:spLocks noChangeShapeType="1"/>
          </p:cNvSpPr>
          <p:nvPr/>
        </p:nvSpPr>
        <p:spPr bwMode="auto">
          <a:xfrm>
            <a:off x="1904980" y="2928934"/>
            <a:ext cx="166689" cy="642942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11" name="AutoShape 23"/>
          <p:cNvSpPr>
            <a:spLocks noChangeShapeType="1"/>
          </p:cNvSpPr>
          <p:nvPr/>
        </p:nvSpPr>
        <p:spPr bwMode="auto">
          <a:xfrm>
            <a:off x="1762104" y="2786058"/>
            <a:ext cx="1524011" cy="857256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13" name="AutoShape 25"/>
          <p:cNvSpPr>
            <a:spLocks noChangeShapeType="1"/>
          </p:cNvSpPr>
          <p:nvPr/>
        </p:nvSpPr>
        <p:spPr bwMode="auto">
          <a:xfrm>
            <a:off x="1904981" y="2928934"/>
            <a:ext cx="2309830" cy="857256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14" name="AutoShape 26"/>
          <p:cNvSpPr>
            <a:spLocks noChangeShapeType="1"/>
          </p:cNvSpPr>
          <p:nvPr/>
        </p:nvSpPr>
        <p:spPr bwMode="auto">
          <a:xfrm>
            <a:off x="1833543" y="2857496"/>
            <a:ext cx="1166822" cy="2143140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3915" name="AutoShape 27"/>
          <p:cNvSpPr>
            <a:spLocks noChangeShapeType="1"/>
          </p:cNvSpPr>
          <p:nvPr/>
        </p:nvSpPr>
        <p:spPr bwMode="auto">
          <a:xfrm>
            <a:off x="1833542" y="2857496"/>
            <a:ext cx="952507" cy="1071570"/>
          </a:xfrm>
          <a:prstGeom prst="straightConnector1">
            <a:avLst/>
          </a:prstGeom>
          <a:noFill/>
          <a:ln w="1587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1968" y="4857760"/>
            <a:ext cx="4572032" cy="1071569"/>
          </a:xfrm>
        </p:spPr>
        <p:txBody>
          <a:bodyPr>
            <a:noAutofit/>
          </a:bodyPr>
          <a:lstStyle/>
          <a:p>
            <a:pPr algn="just"/>
            <a:r>
              <a:rPr lang="ru-RU" sz="1100" dirty="0" smtClean="0">
                <a:solidFill>
                  <a:srgbClr val="6600CC"/>
                </a:solidFill>
              </a:rPr>
              <a:t>Основные мероприятия, проводимые на территории </a:t>
            </a:r>
            <a:r>
              <a:rPr lang="ru-RU" sz="1100" dirty="0" err="1" smtClean="0">
                <a:solidFill>
                  <a:srgbClr val="6600CC"/>
                </a:solidFill>
              </a:rPr>
              <a:t>Большеигнатовского</a:t>
            </a:r>
            <a:r>
              <a:rPr lang="ru-RU" sz="1100" dirty="0" smtClean="0">
                <a:solidFill>
                  <a:srgbClr val="6600CC"/>
                </a:solidFill>
              </a:rPr>
              <a:t> муниципального района: Республиканские национально-фольклорные праздники «</a:t>
            </a:r>
            <a:r>
              <a:rPr lang="ru-RU" sz="1100" dirty="0" err="1" smtClean="0">
                <a:solidFill>
                  <a:srgbClr val="6600CC"/>
                </a:solidFill>
              </a:rPr>
              <a:t>Раськень</a:t>
            </a:r>
            <a:r>
              <a:rPr lang="ru-RU" sz="1100" dirty="0" smtClean="0">
                <a:solidFill>
                  <a:srgbClr val="6600CC"/>
                </a:solidFill>
              </a:rPr>
              <a:t> </a:t>
            </a:r>
            <a:r>
              <a:rPr lang="ru-RU" sz="1100" dirty="0" err="1" smtClean="0">
                <a:solidFill>
                  <a:srgbClr val="6600CC"/>
                </a:solidFill>
              </a:rPr>
              <a:t>Озкс</a:t>
            </a:r>
            <a:r>
              <a:rPr lang="ru-RU" sz="1100" dirty="0" smtClean="0">
                <a:solidFill>
                  <a:srgbClr val="6600CC"/>
                </a:solidFill>
              </a:rPr>
              <a:t>» и «Велень </a:t>
            </a:r>
            <a:r>
              <a:rPr lang="ru-RU" sz="1100" dirty="0" err="1" smtClean="0">
                <a:solidFill>
                  <a:srgbClr val="6600CC"/>
                </a:solidFill>
              </a:rPr>
              <a:t>Озкс</a:t>
            </a:r>
            <a:r>
              <a:rPr lang="ru-RU" sz="1100" dirty="0" smtClean="0">
                <a:solidFill>
                  <a:srgbClr val="6600CC"/>
                </a:solidFill>
              </a:rPr>
              <a:t>», праздничные концерты ко Дню 8 Марта, ко Дню Защитника Отечества , ко Дню Победы, новогодние и первомайские праздники, молодежные дискотеки и вечера отдыха и др.</a:t>
            </a:r>
            <a:endParaRPr lang="ru-RU" sz="1100" dirty="0">
              <a:solidFill>
                <a:srgbClr val="6600CC"/>
              </a:solidFill>
            </a:endParaRPr>
          </a:p>
        </p:txBody>
      </p:sp>
      <p:pic>
        <p:nvPicPr>
          <p:cNvPr id="7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4422"/>
            <a:ext cx="2571736" cy="1526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 descr="C:\Users\Для работы\Desktop\Республиканский национально-фольклорный праздник Раськень Озкс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2587514" cy="1285860"/>
          </a:xfrm>
          <a:prstGeom prst="rect">
            <a:avLst/>
          </a:prstGeom>
          <a:noFill/>
        </p:spPr>
      </p:pic>
      <p:pic>
        <p:nvPicPr>
          <p:cNvPr id="14339" name="Picture 3" descr="C:\Users\Для работы\Desktop\Велень Озкс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0504"/>
            <a:ext cx="2571736" cy="1643074"/>
          </a:xfrm>
          <a:prstGeom prst="rect">
            <a:avLst/>
          </a:prstGeom>
          <a:noFill/>
        </p:spPr>
      </p:pic>
      <p:pic>
        <p:nvPicPr>
          <p:cNvPr id="14340" name="Picture 4" descr="C:\Users\Для работы\Desktop\8 марта 2014 0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643182"/>
            <a:ext cx="2596368" cy="1643074"/>
          </a:xfrm>
          <a:prstGeom prst="rect">
            <a:avLst/>
          </a:prstGeom>
          <a:noFill/>
        </p:spPr>
      </p:pic>
      <p:pic>
        <p:nvPicPr>
          <p:cNvPr id="14341" name="Picture 5" descr="C:\Users\Для работы\Desktop\конкурс Чинго-Чанго 03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4071942"/>
            <a:ext cx="1928826" cy="1500198"/>
          </a:xfrm>
          <a:prstGeom prst="rect">
            <a:avLst/>
          </a:prstGeom>
          <a:noFill/>
        </p:spPr>
      </p:pic>
      <p:pic>
        <p:nvPicPr>
          <p:cNvPr id="14342" name="Picture 6" descr="C:\Users\Для работы\Desktop\Шумбрат, Мордовия!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572140"/>
            <a:ext cx="2571727" cy="1285860"/>
          </a:xfrm>
          <a:prstGeom prst="rect">
            <a:avLst/>
          </a:prstGeom>
          <a:noFill/>
        </p:spPr>
      </p:pic>
      <p:pic>
        <p:nvPicPr>
          <p:cNvPr id="14343" name="Picture 7" descr="C:\Users\Для работы\Desktop\День район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5572140"/>
            <a:ext cx="2071702" cy="128586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4572000" y="4071942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В районе действуют ансамбли художественной самодеятельности: ансамбль ветеранов «</a:t>
            </a:r>
            <a:r>
              <a:rPr lang="ru-RU" sz="1000" b="1" dirty="0" err="1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Рябинушка</a:t>
            </a:r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», фольклорные ансамбли «</a:t>
            </a:r>
            <a:r>
              <a:rPr lang="ru-RU" sz="1000" b="1" dirty="0" err="1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Вастома</a:t>
            </a:r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» (с. Старые </a:t>
            </a:r>
            <a:r>
              <a:rPr lang="ru-RU" sz="1000" b="1" dirty="0" err="1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Селищи</a:t>
            </a:r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»), «Истоки» (с.Андреевка), «</a:t>
            </a:r>
            <a:r>
              <a:rPr lang="ru-RU" sz="1000" b="1" dirty="0" err="1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Эрзянь</a:t>
            </a:r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000" b="1" dirty="0" err="1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Авинеть</a:t>
            </a:r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sz="1000" b="1" dirty="0" err="1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с.Протасово</a:t>
            </a:r>
            <a:r>
              <a:rPr lang="ru-RU" sz="1000" b="1" dirty="0" smtClean="0">
                <a:solidFill>
                  <a:srgbClr val="009999"/>
                </a:solidFill>
                <a:latin typeface="Times New Roman" pitchFamily="18" charset="0"/>
                <a:cs typeface="Times New Roman" pitchFamily="18" charset="0"/>
              </a:rPr>
              <a:t>), действует Андреевский народный театр</a:t>
            </a:r>
            <a:endParaRPr lang="ru-RU" sz="1000" b="1" dirty="0">
              <a:solidFill>
                <a:srgbClr val="0099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71736" y="642918"/>
            <a:ext cx="621510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cs typeface="Times New Roman" pitchFamily="18" charset="0"/>
              </a:rPr>
              <a:t>     В районе осуществляют свою деятельность 18 учреждений клубного типа, 17 библиотек, музей Боевой Славы, Детская школа искусств</a:t>
            </a:r>
          </a:p>
          <a:p>
            <a:pPr algn="just"/>
            <a:r>
              <a:rPr lang="ru-RU" sz="1400" dirty="0" smtClean="0"/>
              <a:t>      Основными мероприятиями,  проводимыми на территории района являются новогодние праздники, праздничные концерты ко Дню защитника Отечества, к Международному женскому дню 8 марта, к Празднику Весны и труда, ко Дню Победы и др. Удельный вес населения, участвующих в культурно-массовых мероприятиях (общих) – 628 % (2015г.). </a:t>
            </a:r>
            <a:br>
              <a:rPr lang="ru-RU" sz="1400" dirty="0" smtClean="0"/>
            </a:br>
            <a:r>
              <a:rPr lang="ru-RU" sz="1400" dirty="0" smtClean="0"/>
              <a:t>Ежегодно на территории Большеигнатовского </a:t>
            </a:r>
            <a:r>
              <a:rPr lang="ru-RU" sz="1400" dirty="0" err="1" smtClean="0"/>
              <a:t>райна</a:t>
            </a:r>
            <a:r>
              <a:rPr lang="ru-RU" sz="1400" dirty="0" smtClean="0"/>
              <a:t> проводятся Республиканские национально-фольклорные праздники «</a:t>
            </a:r>
            <a:r>
              <a:rPr lang="ru-RU" sz="1400" dirty="0" err="1" smtClean="0"/>
              <a:t>Раськень</a:t>
            </a:r>
            <a:r>
              <a:rPr lang="ru-RU" sz="1400" dirty="0" smtClean="0"/>
              <a:t> </a:t>
            </a:r>
            <a:r>
              <a:rPr lang="ru-RU" sz="1400" dirty="0" err="1" smtClean="0"/>
              <a:t>Озкс</a:t>
            </a:r>
            <a:r>
              <a:rPr lang="ru-RU" sz="1400" dirty="0" smtClean="0"/>
              <a:t>» и «Велень </a:t>
            </a:r>
            <a:r>
              <a:rPr lang="ru-RU" sz="1400" dirty="0" err="1" smtClean="0"/>
              <a:t>Озкс</a:t>
            </a:r>
            <a:r>
              <a:rPr lang="ru-RU" sz="1400" dirty="0" smtClean="0"/>
              <a:t>», на которые съезжаются люди со всех концов света: Нижегородской  и Ульяновской областей, Саратовской и Самарской областей, Пензенской и Тамбовской областей, Республики Чувашия, Марий Эл, Эстонии и других областей и регионов. В 2015 году «</a:t>
            </a:r>
            <a:r>
              <a:rPr lang="ru-RU" sz="1400" dirty="0" err="1" smtClean="0"/>
              <a:t>Раськень</a:t>
            </a:r>
            <a:r>
              <a:rPr lang="ru-RU" sz="1400" dirty="0" smtClean="0"/>
              <a:t> </a:t>
            </a:r>
            <a:r>
              <a:rPr lang="ru-RU" sz="1400" dirty="0" err="1" smtClean="0"/>
              <a:t>Озкс</a:t>
            </a:r>
            <a:r>
              <a:rPr lang="ru-RU" sz="1400" dirty="0" smtClean="0"/>
              <a:t>» получил Диплом Всероссийской премии за достижения в области массовых форм театрального искусства «Грани театра масс» в номинации «Лучший национальный праздник за 2013-2014 год». </a:t>
            </a:r>
            <a:endParaRPr lang="ru-RU" sz="1400" dirty="0"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2571736" y="0"/>
            <a:ext cx="6572264" cy="642918"/>
          </a:xfrm>
          <a:prstGeom prst="rect">
            <a:avLst/>
          </a:prstGeom>
          <a:solidFill>
            <a:srgbClr val="00B05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i="1" dirty="0" smtClean="0">
                <a:latin typeface="Calibri" pitchFamily="34" charset="0"/>
                <a:ea typeface="+mj-ea"/>
                <a:cs typeface="Calibri" pitchFamily="34" charset="0"/>
              </a:rPr>
              <a:t>Развитие культуры</a:t>
            </a:r>
            <a:endParaRPr kumimoji="0" lang="ru-RU" sz="3200" b="0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488" y="0"/>
            <a:ext cx="6286512" cy="511156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Развитие физической культуры и  спорта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:\Пьянзина О.П\СПОРТ\фото фок\спорткомплекс (2)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4857760"/>
            <a:ext cx="2286016" cy="2000240"/>
          </a:xfrm>
          <a:prstGeom prst="rect">
            <a:avLst/>
          </a:prstGeom>
          <a:noFill/>
        </p:spPr>
      </p:pic>
      <p:pic>
        <p:nvPicPr>
          <p:cNvPr id="1027" name="Picture 3" descr="D:\Пьянзина О.П\СПОРТ\фото фок\P101025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86050" cy="2071678"/>
          </a:xfrm>
          <a:prstGeom prst="rect">
            <a:avLst/>
          </a:prstGeom>
          <a:noFill/>
        </p:spPr>
      </p:pic>
      <p:pic>
        <p:nvPicPr>
          <p:cNvPr id="1028" name="Picture 4" descr="D:\Пьянзина О.П\СПОРТ\фото фок\Изображение 0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071678"/>
            <a:ext cx="2786050" cy="2357454"/>
          </a:xfrm>
          <a:prstGeom prst="rect">
            <a:avLst/>
          </a:prstGeom>
          <a:noFill/>
        </p:spPr>
      </p:pic>
      <p:pic>
        <p:nvPicPr>
          <p:cNvPr id="1029" name="Picture 5" descr="D:\Пьянзина О.П\СПОРТ\фото фок\Андреевка - и ПУ.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429132"/>
            <a:ext cx="2786050" cy="2428868"/>
          </a:xfrm>
          <a:prstGeom prst="rect">
            <a:avLst/>
          </a:prstGeom>
          <a:noFill/>
        </p:spPr>
      </p:pic>
      <p:pic>
        <p:nvPicPr>
          <p:cNvPr id="1030" name="Picture 6" descr="D:\Пьянзина О.П\СПОРТ\фото фок\лыжи Сенгаев-09 (5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86050" y="2500306"/>
            <a:ext cx="2286016" cy="1857388"/>
          </a:xfrm>
          <a:prstGeom prst="rect">
            <a:avLst/>
          </a:prstGeom>
          <a:noFill/>
        </p:spPr>
      </p:pic>
      <p:sp>
        <p:nvSpPr>
          <p:cNvPr id="1031" name="Rectangle 7"/>
          <p:cNvSpPr>
            <a:spLocks noChangeArrowheads="1"/>
          </p:cNvSpPr>
          <p:nvPr/>
        </p:nvSpPr>
        <p:spPr bwMode="auto">
          <a:xfrm rot="10800000" flipV="1">
            <a:off x="5072066" y="2500306"/>
            <a:ext cx="4071934" cy="3323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Основными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спортивными мероприятиями, проводимыми на территории района являются Республиканские соревнования по легкоатлетическому кроссу на приз Главы Администрации Большеигнатовского муниципального района; открытое Первенство района по лыжным гонкам, посвященные памяти Е.В.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Сенгаева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; женский волейбольный турнир к Международному женскому дню 8 Марта; легкоатлетическая эстафета ко Дню Победы; спортивные национальные соревнования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Тюштянь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налксемат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» на Республиканских национально-фольклорных праздниках  «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Раськень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Озкс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» и  «Велень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Озкс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», ежегодно проводятся Дни здоровья и др.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cs typeface="Times New Roman" pitchFamily="18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5072066" y="5903893"/>
            <a:ext cx="407193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Доля населения, систематически занимающихся физической культуры и спорта: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2011г.- 31%, 2012г. – 31%, 2013г.- 31,5%,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2014 г.- 31,6, 2015г.-32%.</a:t>
            </a:r>
            <a:endParaRPr kumimoji="0" lang="ru-RU" sz="1800" i="0" u="none" strike="noStrike" cap="none" normalizeH="0" baseline="0" dirty="0" smtClean="0">
              <a:ln>
                <a:noFill/>
              </a:ln>
              <a:effectLst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4612" y="500042"/>
            <a:ext cx="621510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cs typeface="Times New Roman" pitchFamily="18" charset="0"/>
              </a:rPr>
              <a:t>В </a:t>
            </a:r>
            <a:r>
              <a:rPr lang="ru-RU" sz="1400" dirty="0" err="1" smtClean="0">
                <a:cs typeface="Times New Roman" pitchFamily="18" charset="0"/>
              </a:rPr>
              <a:t>Большеигнатовском</a:t>
            </a:r>
            <a:r>
              <a:rPr lang="ru-RU" sz="1400" dirty="0" smtClean="0">
                <a:cs typeface="Times New Roman" pitchFamily="18" charset="0"/>
              </a:rPr>
              <a:t> муниципальном районе развиваются такие виды спорта как волейбол, настольный теннис, мини-футбол среди детей, легкая атлетика, лыжные гонки, </a:t>
            </a:r>
            <a:r>
              <a:rPr lang="ru-RU" sz="1400" dirty="0" err="1" smtClean="0">
                <a:cs typeface="Times New Roman" pitchFamily="18" charset="0"/>
              </a:rPr>
              <a:t>армспорт</a:t>
            </a:r>
            <a:r>
              <a:rPr lang="ru-RU" sz="1400" dirty="0" smtClean="0">
                <a:cs typeface="Times New Roman" pitchFamily="18" charset="0"/>
              </a:rPr>
              <a:t>. </a:t>
            </a:r>
            <a:r>
              <a:rPr lang="ru-RU" sz="1400" dirty="0" smtClean="0"/>
              <a:t>В районе имеются спортивные объекты и плоскостные сооружения для занятий физической культурой и спортом. Это физкультурно-оздоровительный комплекс с большим спортивным и тренажерным залами, спортивные залы при общеобразовательных школах, </a:t>
            </a:r>
            <a:r>
              <a:rPr lang="ru-RU" sz="1400" dirty="0" err="1" smtClean="0"/>
              <a:t>минифутбольная</a:t>
            </a:r>
            <a:r>
              <a:rPr lang="ru-RU" sz="1400" dirty="0" smtClean="0"/>
              <a:t> и баскетбольная площадки в с. Большое Игнатово, построенные в 2014году, футбольное поле стадиона, корт, лыжная база, лыжная трасса в зимний период в лесной зоне, спортивные площадки.</a:t>
            </a:r>
            <a:endParaRPr lang="ru-RU" dirty="0"/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2000232" y="4357694"/>
            <a:ext cx="3071834" cy="46166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i="0" u="none" strike="noStrike" cap="none" normalizeH="0" baseline="0" dirty="0" smtClean="0">
                <a:ln>
                  <a:noFill/>
                </a:ln>
                <a:effectLst/>
                <a:cs typeface="Times New Roman" pitchFamily="18" charset="0"/>
              </a:rPr>
              <a:t>МБОУДО  «Детско-юношеская спортивная  школа»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IMG_00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1428736"/>
            <a:ext cx="2543175" cy="1909763"/>
          </a:xfrm>
          <a:prstGeom prst="rect">
            <a:avLst/>
          </a:prstGeom>
          <a:noFill/>
          <a:ln w="25400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Меры социальной поддержки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населения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214282" y="500042"/>
            <a:ext cx="8640960" cy="1070828"/>
          </a:xfrm>
          <a:prstGeom prst="roundRect">
            <a:avLst>
              <a:gd name="adj" fmla="val 16667"/>
            </a:avLst>
          </a:prstGeom>
          <a:solidFill>
            <a:srgbClr val="CCFF66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Государственное казенное учреждение «Социальная защита населения по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Большеигнатовскому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району Республики Мордовия» предоставляет меры социальной поддержки для 4,5 тыс. человек на сумму более 26 млн. рублей. Из них: пенсионеры-2608 чел., многодетные семьи-55, инвалиды-741 чел, дети -сироты 19.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Сравнительный анализ выплат мер социальной поддержки за последние 5 лет показывает динамичный рост объема финансовых выплат.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Диаграмма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571612"/>
            <a:ext cx="3960440" cy="1728192"/>
          </a:xfrm>
          <a:prstGeom prst="rect">
            <a:avLst/>
          </a:prstGeom>
          <a:solidFill>
            <a:srgbClr val="7F7F7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2643174" y="2071678"/>
            <a:ext cx="2304256" cy="864096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Рост объема финансовых выплат по мерам социальной поддержки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71736" y="3214686"/>
            <a:ext cx="39485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«Социальная поддержка населения»</a:t>
            </a:r>
            <a:endParaRPr lang="ru-RU" dirty="0"/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214282" y="3643314"/>
            <a:ext cx="6218880" cy="1296144"/>
          </a:xfrm>
          <a:prstGeom prst="roundRect">
            <a:avLst>
              <a:gd name="adj" fmla="val 16667"/>
            </a:avLst>
          </a:prstGeom>
          <a:solidFill>
            <a:srgbClr val="FF99FF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 соответствии с Программой «Социальная поддержка населения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Большеигнатовского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муниципального района» в 2015 году из районного бюджета выделено 106,0 тыс. рублей: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 том числе на социальную поддержку граждан – 10,0 тыс. рублей;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на социальную поддержку инвалидов – 10,5 тыс. рублей;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на проведение мероприятий с семьями и детьми – 61,5 тыс. рублей;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социальную поддержку участников ВОВ, ветеранов других войн – 24,0 тыс. рублей.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400" y="3438292"/>
            <a:ext cx="2365375" cy="1565275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7F7F7F"/>
            </a:solidFill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67544" y="4818901"/>
            <a:ext cx="25418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«Оздоровление детей»</a:t>
            </a:r>
            <a:endParaRPr lang="ru-RU" dirty="0"/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323528" y="5184152"/>
            <a:ext cx="2016224" cy="1341192"/>
          </a:xfrm>
          <a:prstGeom prst="roundRect">
            <a:avLst>
              <a:gd name="adj" fmla="val 16667"/>
            </a:avLst>
          </a:prstGeom>
          <a:solidFill>
            <a:schemeClr val="accent5">
              <a:lumMod val="60000"/>
              <a:lumOff val="40000"/>
            </a:schemeClr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За 2011-2015 гг. оздоровлено 389 детей находящихся в трудной жизненной ситуации на общую сумму 5810,5 тыс. рублей.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998" y="5209257"/>
            <a:ext cx="2244725" cy="1508125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7F7F7F"/>
            </a:solidFill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4627390" y="5085184"/>
            <a:ext cx="21196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«Доступная среда»</a:t>
            </a:r>
            <a:endParaRPr lang="ru-RU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200" y="5392810"/>
            <a:ext cx="1806575" cy="1354138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7F7F7F"/>
            </a:solidFill>
            <a:miter lim="800000"/>
            <a:headEnd/>
            <a:tailEnd/>
          </a:ln>
        </p:spPr>
      </p:pic>
      <p:sp>
        <p:nvSpPr>
          <p:cNvPr id="12" name="AutoShape 11"/>
          <p:cNvSpPr>
            <a:spLocks noChangeArrowheads="1"/>
          </p:cNvSpPr>
          <p:nvPr/>
        </p:nvSpPr>
        <p:spPr bwMode="auto">
          <a:xfrm>
            <a:off x="4627390" y="5513460"/>
            <a:ext cx="2528610" cy="1233488"/>
          </a:xfrm>
          <a:prstGeom prst="roundRect">
            <a:avLst>
              <a:gd name="adj" fmla="val 16667"/>
            </a:avLst>
          </a:prstGeom>
          <a:solidFill>
            <a:srgbClr val="F2907C"/>
          </a:solidFill>
          <a:ln w="25400">
            <a:solidFill>
              <a:srgbClr val="7F7F7F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В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Большеигнатовском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районе большинство зданий, в том числе объекты  соцкультбыта, оборудованы пандусами, кнопками вызова персонала для оказания помощи инвалидам.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alt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756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715436" cy="685800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ru-RU" sz="7200" b="1" i="1" u="sng" dirty="0" smtClean="0"/>
          </a:p>
          <a:p>
            <a:pPr algn="ctr">
              <a:buNone/>
            </a:pPr>
            <a:r>
              <a:rPr lang="ru-RU" sz="8000" b="1" i="1" u="sng" dirty="0" smtClean="0">
                <a:solidFill>
                  <a:srgbClr val="007E39"/>
                </a:solidFill>
              </a:rPr>
              <a:t>Меры </a:t>
            </a:r>
            <a:r>
              <a:rPr lang="ru-RU" sz="8000" b="1" i="1" u="sng" dirty="0" smtClean="0">
                <a:solidFill>
                  <a:srgbClr val="007E39"/>
                </a:solidFill>
              </a:rPr>
              <a:t>социальной поддержки семей с </a:t>
            </a:r>
            <a:r>
              <a:rPr lang="ru-RU" sz="8000" b="1" i="1" u="sng" dirty="0" smtClean="0">
                <a:solidFill>
                  <a:srgbClr val="007E39"/>
                </a:solidFill>
              </a:rPr>
              <a:t>детьми</a:t>
            </a:r>
          </a:p>
          <a:p>
            <a:pPr algn="ctr">
              <a:buNone/>
            </a:pPr>
            <a:endParaRPr lang="ru-RU" sz="7200" b="1" i="1" dirty="0" smtClean="0"/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Единовременное пособие при рождении ребенка  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размере 15 512,65 рублей. 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Ежемесячное пособие по уходу за ребенком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работающим (служащим) в размере 40% среднего заработка;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не работающим, не служащим, либо обучающимся - на первого ребенка 2 908,62 рублей; на  второго ребенка 5 817,24 рублей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Ежемесячное пособие на ребенка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одному из родителей (усыновителей, опекунов, попечителей) в семьях со среднедушевым доходом ниже прожиточного минимума в размере 120 рублей; на детей, родители которых уклоняются от уплаты алиментов, а также на детей военнослужащих, проходящих военную службу по призыву 180 рублей на каждого ребенка; на детей из многодетных семей и одиноких матерей - 240 рублей на каждого ребенка.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Компенсация  платы, взимаемой с родителей за присмотр и уход за детьми, в дошкольных организациях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на первого ребенка – в размере 20-24% среднего размера родительской платы,  на второго ребенка – в размере 50-59%, на третьего ребенка и последующих детей - в размере 70-83%.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Ежемесячная денежная выплата при рождении после 31 декабря 2012 г. третьего и последующих детей до достижения ребенком возраста трех лет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размере величины прожиточного минимума, установленной в Республике Мордовия для детей, который в настоящее время составляет 8142 рубля. Выплачивается семьям,  среднедушевой доход которых не превышает размер среднедушевого денежного дохода в Республике Мордовия.</a:t>
            </a:r>
            <a:endParaRPr lang="ru-RU" sz="5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Ежемесячная денежная выплата студенческим семьям, воспитывающим детей,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среднедушевой доход которых не превышает размер среднедушевого денежного дохода в Республике Мордовия. Выплачивается в размере прожиточного минимума, который в настоящее время составляет 8142 рубля.</a:t>
            </a:r>
            <a:endParaRPr lang="ru-RU" sz="5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Ежемесячная денежная выплата  на оплату лекарственных препаратов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Назначается детям из многодетных семей  до 6 лет. Размер выплаты: 189 рублей. </a:t>
            </a:r>
          </a:p>
          <a:p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Награждение  почетным  дипломом  многодетной  матери  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600" b="1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степени</a:t>
            </a:r>
            <a:endParaRPr lang="ru-RU" sz="5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Награждаются многодетные   матери, родившие и воспитавшие: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семь детей и более – Почетным дипломом 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степени;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шесть детей  - Почетным дипломом 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степени;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пять детей – Почетным дипломом 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степени.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Размер единовременного денежного пособия, получаемого при награждении: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30000 рублей – награжденным Дипломом 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степени;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25000 рублей – награжденным Дипломом 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степени;</a:t>
            </a:r>
          </a:p>
          <a:p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20000 рублей – награжденным Дипломом </a:t>
            </a:r>
            <a:r>
              <a:rPr lang="en-US" sz="5600" dirty="0" smtClean="0">
                <a:latin typeface="Times New Roman" pitchFamily="18" charset="0"/>
                <a:cs typeface="Times New Roman" pitchFamily="18" charset="0"/>
              </a:rPr>
              <a:t>III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 степени.</a:t>
            </a:r>
          </a:p>
          <a:p>
            <a:pPr>
              <a:buNone/>
            </a:pP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0"/>
            <a:ext cx="8715436" cy="6572272"/>
          </a:xfrm>
          <a:solidFill>
            <a:srgbClr val="FFFF00"/>
          </a:solidFill>
        </p:spPr>
        <p:txBody>
          <a:bodyPr>
            <a:normAutofit fontScale="40000" lnSpcReduction="20000"/>
          </a:bodyPr>
          <a:lstStyle/>
          <a:p>
            <a:r>
              <a:rPr lang="ru-RU" b="1" dirty="0" smtClean="0"/>
              <a:t>Награждение Почетным дипломом Главы Республики Мордовия «За заслуги в воспитании детей»</a:t>
            </a:r>
            <a:endParaRPr lang="ru-RU" dirty="0" smtClean="0"/>
          </a:p>
          <a:p>
            <a:r>
              <a:rPr lang="ru-RU" dirty="0" smtClean="0"/>
              <a:t>Награждаются родители (усыновители, приемные родители) либо один из родителей (в случае неполной семьи), которые воспитали или воспитывают четверых и более детей. </a:t>
            </a:r>
          </a:p>
          <a:p>
            <a:r>
              <a:rPr lang="ru-RU" dirty="0" smtClean="0"/>
              <a:t>Размер единовременного денежного пособия, получаемого при награждении - 20 тыс. рублей.</a:t>
            </a:r>
          </a:p>
          <a:p>
            <a:r>
              <a:rPr lang="ru-RU" b="1" dirty="0" smtClean="0"/>
              <a:t>Ежегодное денежное пособие на проезд на всех видах городского пассажирского транспорта (кроме такси), а также автомобильным транспортом общего пользования (кроме такси) пригородных и междугородных маршрутов (внутрирайонных, внутриреспубликанских)</a:t>
            </a:r>
            <a:endParaRPr lang="ru-RU" dirty="0" smtClean="0"/>
          </a:p>
          <a:p>
            <a:r>
              <a:rPr lang="ru-RU" dirty="0" smtClean="0"/>
              <a:t>Назначается многодетным матерям, награжденным Почетным дипломом многодетной матери </a:t>
            </a:r>
            <a:r>
              <a:rPr lang="en-US" dirty="0" smtClean="0"/>
              <a:t>I</a:t>
            </a:r>
            <a:r>
              <a:rPr lang="ru-RU" dirty="0" smtClean="0"/>
              <a:t>, </a:t>
            </a:r>
            <a:r>
              <a:rPr lang="en-US" dirty="0" smtClean="0"/>
              <a:t>II</a:t>
            </a:r>
            <a:r>
              <a:rPr lang="ru-RU" dirty="0" smtClean="0"/>
              <a:t>, </a:t>
            </a:r>
            <a:r>
              <a:rPr lang="en-US" dirty="0" smtClean="0"/>
              <a:t>III</a:t>
            </a:r>
            <a:r>
              <a:rPr lang="ru-RU" dirty="0" smtClean="0"/>
              <a:t> степени.</a:t>
            </a:r>
          </a:p>
          <a:p>
            <a:r>
              <a:rPr lang="ru-RU" b="1" dirty="0" smtClean="0"/>
              <a:t>Единовременное денежное пособие в преддверии празднования Святой Пасхи</a:t>
            </a:r>
            <a:endParaRPr lang="ru-RU" dirty="0" smtClean="0"/>
          </a:p>
          <a:p>
            <a:r>
              <a:rPr lang="ru-RU" dirty="0" smtClean="0"/>
              <a:t>Выплачивается многодетным семьям, в которых воспитываются четверо и более несовершеннолетних детей и одиноким матерям, воспитывающим двух и более несовершеннолетних детей.</a:t>
            </a:r>
          </a:p>
          <a:p>
            <a:r>
              <a:rPr lang="ru-RU" dirty="0" smtClean="0"/>
              <a:t> Размер выплаты: 800 рублей на каждого ребенка.</a:t>
            </a:r>
          </a:p>
          <a:p>
            <a:r>
              <a:rPr lang="ru-RU" b="1" dirty="0" smtClean="0"/>
              <a:t>Единовременное денежное пособие  в преддверии  начала нового  учебного года </a:t>
            </a:r>
            <a:r>
              <a:rPr lang="ru-RU" dirty="0" smtClean="0"/>
              <a:t>(1000 рублей на каждого ребенка - учащегося образовательной организации).</a:t>
            </a:r>
          </a:p>
          <a:p>
            <a:r>
              <a:rPr lang="ru-RU" dirty="0" smtClean="0"/>
              <a:t>Пособие назначается:</a:t>
            </a:r>
          </a:p>
          <a:p>
            <a:r>
              <a:rPr lang="ru-RU" dirty="0" smtClean="0"/>
              <a:t>родителям, воспитывающим четырех и более детей - учащихся общеобразовательных организаций;</a:t>
            </a:r>
          </a:p>
          <a:p>
            <a:r>
              <a:rPr lang="ru-RU" dirty="0" smtClean="0"/>
              <a:t>одиноким матерям, воспитывающим трех и более детей - учащихся общеобразовательных организаций;</a:t>
            </a:r>
          </a:p>
          <a:p>
            <a:r>
              <a:rPr lang="ru-RU" dirty="0" smtClean="0"/>
              <a:t>опекунам и приемным семьям, воспитывающим детей-сирот - учащихся общеобразовательных организаций;</a:t>
            </a:r>
          </a:p>
          <a:p>
            <a:r>
              <a:rPr lang="ru-RU" dirty="0" smtClean="0"/>
              <a:t>родителям - инвалидам I и II групп, воспитывающим детей - учащихся общеобразовательных организаций;</a:t>
            </a:r>
          </a:p>
          <a:p>
            <a:r>
              <a:rPr lang="ru-RU" dirty="0" smtClean="0"/>
              <a:t>родителям, воспитывающим трех детей - учащихся общеобразовательных организаций, при условии, что среднедушевой доход семьи не превышает величины прожиточного минимума, установленного в Республике Мордовия;</a:t>
            </a:r>
          </a:p>
          <a:p>
            <a:r>
              <a:rPr lang="ru-RU" dirty="0" smtClean="0"/>
              <a:t>одиноким матерям, воспитывающим двух детей - учащихся общеобразовательных организаций, при условии, что среднедушевой доход семьи не превышает величины прожиточного минимума, установленного в Республике Мордовия.</a:t>
            </a:r>
          </a:p>
          <a:p>
            <a:r>
              <a:rPr lang="ru-RU" b="1" dirty="0" smtClean="0"/>
              <a:t>Республиканский материнский (семейный) капитал</a:t>
            </a:r>
            <a:endParaRPr lang="ru-RU" dirty="0" smtClean="0"/>
          </a:p>
          <a:p>
            <a:r>
              <a:rPr lang="ru-RU" dirty="0" smtClean="0"/>
              <a:t>Назначается женщинам, родившим (усыновившим) третьего или каждого последующего ребенка, начиная с 1 января 2012 года; мужчинам, являющимся единственными усыновителями третьего или каждого последующего ребенка, если решение суда об усыновлении вступило в законную силу, начиная с 1 января 2012 года.</a:t>
            </a:r>
          </a:p>
          <a:p>
            <a:r>
              <a:rPr lang="ru-RU" dirty="0" smtClean="0"/>
              <a:t>Размер республиканского материнского (семейного) капитала в 2016 году  составляет:</a:t>
            </a:r>
            <a:endParaRPr lang="ru-RU" b="1" dirty="0" smtClean="0"/>
          </a:p>
          <a:p>
            <a:r>
              <a:rPr lang="ru-RU" dirty="0" smtClean="0"/>
              <a:t>125 270 рублей при рождении третьего ребенка, </a:t>
            </a:r>
          </a:p>
          <a:p>
            <a:r>
              <a:rPr lang="ru-RU" dirty="0" smtClean="0"/>
              <a:t>150 324 рубля при рождении четвертого ребенка.</a:t>
            </a:r>
          </a:p>
          <a:p>
            <a:r>
              <a:rPr lang="ru-RU" dirty="0" smtClean="0"/>
              <a:t>187 906 рублей при рождении пятого и последующих детей.</a:t>
            </a:r>
          </a:p>
          <a:p>
            <a:r>
              <a:rPr lang="ru-RU" dirty="0" smtClean="0"/>
              <a:t>Размер капитала ежегодно индексируется в зависимости от инфляции. Выплачивается </a:t>
            </a:r>
            <a:r>
              <a:rPr lang="ru-RU" u="sng" dirty="0" smtClean="0"/>
              <a:t>за каждого ребенка</a:t>
            </a:r>
            <a:r>
              <a:rPr lang="ru-RU" dirty="0" smtClean="0"/>
              <a:t>. </a:t>
            </a:r>
          </a:p>
          <a:p>
            <a:pPr>
              <a:buNone/>
            </a:pPr>
            <a:endParaRPr lang="ru-RU" sz="2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858000"/>
          </a:xfrm>
          <a:solidFill>
            <a:srgbClr val="FFFF00"/>
          </a:solidFill>
        </p:spPr>
        <p:txBody>
          <a:bodyPr>
            <a:normAutofit fontScale="47500" lnSpcReduction="20000"/>
          </a:bodyPr>
          <a:lstStyle/>
          <a:p>
            <a:endParaRPr lang="ru-RU" sz="3400" b="1" i="1" u="sng" dirty="0" smtClean="0">
              <a:solidFill>
                <a:srgbClr val="007E39"/>
              </a:solidFill>
            </a:endParaRPr>
          </a:p>
          <a:p>
            <a:pPr algn="ctr">
              <a:buNone/>
            </a:pPr>
            <a:r>
              <a:rPr lang="ru-RU" sz="4200" b="1" i="1" u="sng" dirty="0" smtClean="0">
                <a:solidFill>
                  <a:srgbClr val="007E39"/>
                </a:solidFill>
              </a:rPr>
              <a:t>Меры социальной поддержки по оплате жилого </a:t>
            </a:r>
          </a:p>
          <a:p>
            <a:pPr algn="ctr">
              <a:buNone/>
            </a:pPr>
            <a:r>
              <a:rPr lang="ru-RU" sz="4200" b="1" i="1" u="sng" dirty="0" smtClean="0">
                <a:solidFill>
                  <a:srgbClr val="007E39"/>
                </a:solidFill>
              </a:rPr>
              <a:t>помещения и коммунальных услуг</a:t>
            </a:r>
          </a:p>
          <a:p>
            <a:endParaRPr lang="ru-RU" sz="3400" b="1" i="1" dirty="0" smtClean="0">
              <a:solidFill>
                <a:srgbClr val="007E39"/>
              </a:solidFill>
            </a:endParaRPr>
          </a:p>
          <a:p>
            <a:r>
              <a:rPr lang="ru-RU" dirty="0" smtClean="0"/>
              <a:t>Расходы на их предоставление в 2015 году составили 1345,6 млн. рублей или 45,4% от всех расходов на меры социальной поддержки, в том числе расходы республиканского бюджета Республики Мордовия – 817,6 млн. рублей.</a:t>
            </a:r>
          </a:p>
          <a:p>
            <a:r>
              <a:rPr lang="ru-RU" dirty="0" smtClean="0"/>
              <a:t>В соответствии Законом Республики Мордовия от 28.12.2004 г. № 102-З «О мерах социальной поддержки отдельных категорий населения, проживающего в Республике Мордовия» отдельным категориям граждан предоставляются: 	</a:t>
            </a:r>
          </a:p>
          <a:p>
            <a:r>
              <a:rPr lang="ru-RU" b="1" dirty="0" smtClean="0"/>
              <a:t>ежемесячная денежная компенсация на оплату жилого помещения и коммунальных услуг:</a:t>
            </a:r>
            <a:r>
              <a:rPr lang="ru-RU" dirty="0" smtClean="0"/>
              <a:t> ветеранам труда и ветеранам военной службы; лицам, подвергшимся политическим репрессиям, в том числе членам семьи совместно с ними проживающими  и лицам, пострадавшим от политических репрессий; детям-сиротам и детям, оставшимся без попечения родителей, проживающим отдельно от попечителей; семьям, где проживают и воспитываются дети-сироты и дети, оставшиеся без попечения родителей; многодетным семьям; педагогическим работникам, проживающим и работающим  в сельской местности;</a:t>
            </a:r>
          </a:p>
          <a:p>
            <a:r>
              <a:rPr lang="ru-RU" b="1" dirty="0" smtClean="0"/>
              <a:t>ежемесячная денежная выплата  на оплату жилых помещений, отопления и освещения </a:t>
            </a:r>
            <a:r>
              <a:rPr lang="ru-RU" dirty="0" smtClean="0"/>
              <a:t>медицинским, культурно - просветительским, ветеринарным, фармацевтическим  работникам, проживающим и работающим  в сельской местности;</a:t>
            </a:r>
          </a:p>
          <a:p>
            <a:r>
              <a:rPr lang="ru-RU" b="1" dirty="0" smtClean="0"/>
              <a:t>компенсация расходов на уплату взноса на капитальный ремонт общего имущества в многоквартирном доме </a:t>
            </a:r>
            <a:r>
              <a:rPr lang="ru-RU" dirty="0" smtClean="0"/>
              <a:t>одиноко проживающим неработающим собственникам жилых помещений, а также проживающим в составе семьи, состоящей только из совместно проживающих неработающих граждан пенсионного возраста, собственникам жилых помещений, достигшим возраста семидесяти лет и восьмидесяти лет.</a:t>
            </a:r>
          </a:p>
          <a:p>
            <a:r>
              <a:rPr lang="ru-RU" b="1" dirty="0" smtClean="0"/>
              <a:t>субсидии на оплату жилого помещения и коммунальных услуг</a:t>
            </a:r>
            <a:r>
              <a:rPr lang="ru-RU" dirty="0" smtClean="0"/>
              <a:t> гражданам с невысокими доходами (постановление Правительства Российской Федерации  от 14.12. 2005 г.  № 761 «О предоставлении субсидий на оплату жилого помещения и коммунальных услуг» и постановление Правительства Республики Мордовия от 28.02.2005 г.  № 54 «О социальной поддержке граждан в связи с повышением тарифов на коммунальные услуги»).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429420"/>
          </a:xfrm>
          <a:solidFill>
            <a:srgbClr val="FFFF00"/>
          </a:solidFill>
        </p:spPr>
        <p:txBody>
          <a:bodyPr>
            <a:normAutofit fontScale="62500" lnSpcReduction="20000"/>
          </a:bodyPr>
          <a:lstStyle/>
          <a:p>
            <a:pPr algn="ctr"/>
            <a:r>
              <a:rPr lang="ru-RU" b="1" i="1" u="sng" dirty="0" smtClean="0">
                <a:solidFill>
                  <a:srgbClr val="007E39"/>
                </a:solidFill>
              </a:rPr>
              <a:t>Меры социальной поддержки отдельным категориям граждан в виде ежемесячных денежных выплат</a:t>
            </a:r>
            <a:endParaRPr lang="ru-RU" b="1" i="1" dirty="0" smtClean="0">
              <a:solidFill>
                <a:srgbClr val="007E39"/>
              </a:solidFill>
            </a:endParaRPr>
          </a:p>
          <a:p>
            <a:r>
              <a:rPr lang="ru-RU" dirty="0" smtClean="0"/>
              <a:t>В соответствии с Законом Республики Мордовия от 28 декабря 2004 года  № 102-З «О мерах социальной поддержки отдельных категорий населения, проживающего в Республике Мордовия» по состоянию на 1 мая 2016 года получателями  </a:t>
            </a:r>
            <a:r>
              <a:rPr lang="ru-RU" b="1" dirty="0" smtClean="0"/>
              <a:t>ежемесячной денежной выплаты</a:t>
            </a:r>
            <a:r>
              <a:rPr lang="ru-RU" dirty="0" smtClean="0"/>
              <a:t> в республике являются 189,0 тысяч человек; на обеспечение предоставления ежемесячных денежных выплат за 2015 год из республиканского бюджета Республики Мордовия было израсходовано 420,1 млн. рублей. </a:t>
            </a:r>
          </a:p>
          <a:p>
            <a:r>
              <a:rPr lang="ru-RU" dirty="0" smtClean="0"/>
              <a:t>На предоставление</a:t>
            </a:r>
            <a:r>
              <a:rPr lang="ru-RU" b="1" dirty="0" smtClean="0"/>
              <a:t> ежемесячной денежной выплаты на транспортные расходы</a:t>
            </a:r>
            <a:r>
              <a:rPr lang="ru-RU" dirty="0" smtClean="0"/>
              <a:t>  отдельным категориям граждан (в размере 144 рубля) из республиканского бюджета Республики Мордовия направлено 288,8 млн. рублей. </a:t>
            </a:r>
          </a:p>
          <a:p>
            <a:r>
              <a:rPr lang="ru-RU" dirty="0" smtClean="0"/>
              <a:t>Всем студентам и аспирантам высших учебных заведений  Республики Мордовия  предоставляется </a:t>
            </a:r>
            <a:r>
              <a:rPr lang="ru-RU" b="1" dirty="0" smtClean="0"/>
              <a:t>бесплатная проездная карта студента (аспиранта)</a:t>
            </a:r>
            <a:r>
              <a:rPr lang="ru-RU" dirty="0" smtClean="0"/>
              <a:t> для проезда в городском автомобильном транспорте (постановление Правительства Республики Мордовия от 24.03.2005 г. № 104 «О мерах социальной поддержки студентов и аспирантов дневной формы обучения при проезде на пассажирском автомобильном транспорте общего пользования»). Расходы республиканского бюджета Республики Мордовия на указанную меру социальной поддержки в 2015 г. составили 120,0 млн. рублей. 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14290"/>
            <a:ext cx="8501122" cy="6357982"/>
          </a:xfrm>
          <a:solidFill>
            <a:srgbClr val="FFFF00"/>
          </a:solidFill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3800" b="1" i="1" u="sng" dirty="0" smtClean="0">
                <a:solidFill>
                  <a:srgbClr val="007E39"/>
                </a:solidFill>
              </a:rPr>
              <a:t>Меры государственной поддержки в рамках постановления Правительства Республики Мордовия от 5 ноября 2008 г. № 504 «О предоставлении социальных выплат заемщикам ипотечных жилищных кредитов (ипотечных займов</a:t>
            </a:r>
            <a:r>
              <a:rPr lang="ru-RU" sz="3800" b="1" i="1" u="sng" dirty="0" smtClean="0">
                <a:solidFill>
                  <a:srgbClr val="007E39"/>
                </a:solidFill>
              </a:rPr>
              <a:t>)»</a:t>
            </a:r>
          </a:p>
          <a:p>
            <a:pPr algn="ctr"/>
            <a:endParaRPr lang="ru-RU" sz="3400" b="1" u="sng" dirty="0" smtClean="0"/>
          </a:p>
          <a:p>
            <a:pPr algn="ctr"/>
            <a:endParaRPr lang="ru-RU" sz="3400" dirty="0" smtClean="0"/>
          </a:p>
          <a:p>
            <a:r>
              <a:rPr lang="ru-RU" dirty="0" smtClean="0"/>
              <a:t>Законом Республики Мордовия от  1 июля 2005 г. № 57-З «О правовом регулировании жилищных отношений в Республике Мордовия» с целью обеспечения условий для осуществления гражданами права на жилище, а также в целях поощрения жилищного строительства на территории Республики Мордовия, за счет средств республиканского бюджета гражданам предусмотрены меры государственной поддержки в форме следующих социальных выплат:</a:t>
            </a:r>
            <a:endParaRPr lang="ru-RU" b="1" dirty="0" smtClean="0"/>
          </a:p>
          <a:p>
            <a:r>
              <a:rPr lang="ru-RU" b="1" dirty="0" smtClean="0"/>
              <a:t>- социальная выплата на возмещение части процентной ставки по ипотечным кредитам (ипотечным займам), полученным гражданами на приобретение или строительство жилья в российских кредитных организациях (у юридических лиц) (далее - социальная выплата на возмещение части процентной ставки).</a:t>
            </a:r>
          </a:p>
          <a:p>
            <a:r>
              <a:rPr lang="ru-RU" dirty="0" smtClean="0"/>
              <a:t>Постановлениями Правительства Республики Мордовия от 28 декабря 2015 г. № 744, от 15 марта 2016 г. № 136 «О внесении изменений в постановление Правительства Республики Мордовия от 5 ноября 2008 г. № 504» определены новые условия предоставления мер государственной поддержки в форме социальных выплат на возмещение части процентной ставки</a:t>
            </a:r>
            <a:r>
              <a:rPr lang="ru-RU" b="1" dirty="0" smtClean="0"/>
              <a:t> без учета нуждаемости в улучшении жилищных условий, без учета совокупного дохода семьи, без учета при расчете размера социальной выплаты нормы общей площади жилого помещения, приходящейся на каждого члена семьи.</a:t>
            </a:r>
            <a:endParaRPr lang="ru-RU" dirty="0" smtClean="0"/>
          </a:p>
          <a:p>
            <a:r>
              <a:rPr lang="ru-RU" b="1" dirty="0" smtClean="0"/>
              <a:t>- социальная выплата гражданам на частичное или полное погашение ипотечного жилищного кредита (ипотечного займа) в случае рождения (усыновления) ребенка и последующих детей (далее – социальная выплата на погашение).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42852"/>
            <a:ext cx="8286808" cy="6357982"/>
          </a:xfrm>
          <a:solidFill>
            <a:srgbClr val="FFFF00"/>
          </a:solidFill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3800" b="1" i="1" u="sng" dirty="0" smtClean="0">
                <a:solidFill>
                  <a:srgbClr val="007E39"/>
                </a:solidFill>
              </a:rPr>
              <a:t>Предоставление социальных услуг в стационарных организациях социального обслуживания для престарелых и инвалидов</a:t>
            </a:r>
            <a:endParaRPr lang="ru-RU" sz="3800" b="1" i="1" dirty="0" smtClean="0">
              <a:solidFill>
                <a:srgbClr val="007E39"/>
              </a:solidFill>
            </a:endParaRPr>
          </a:p>
          <a:p>
            <a:r>
              <a:rPr lang="ru-RU" dirty="0" smtClean="0"/>
              <a:t>Сеть учреждений социального обслуживания граждан пожилого возраста и инвалидов в Республике Мордовия представлена 23 стационарными организациями. На 1 мая 2016 года в них проживают 2031 человек.</a:t>
            </a:r>
          </a:p>
          <a:p>
            <a:r>
              <a:rPr lang="ru-RU" dirty="0" smtClean="0"/>
              <a:t>На стационарное социального обслуживание принимаются граждане пожилого возраста (женщинам старше 55 лет, мужчинам старше 60 лет), инвалиды I - II групп старше 18 лет, дети-инвалиды старше 4-х лет, полностью или частично утратившие способность либо возможности осуществлять самообслуживание, самостоятельно передвигаться, обеспечивать основные жизненные потребности.</a:t>
            </a:r>
          </a:p>
          <a:p>
            <a:r>
              <a:rPr lang="ru-RU" dirty="0" smtClean="0"/>
              <a:t>Сеть стационарных учреждений располагает хорошей материальной базой,  созданы все необходимые условия для быта,  обеспечена комплексная безопасность. В стационарных учреждениях социального обслуживания организовано  сбалансированное четырехразовое питание. Для оказания медицинской помощи функционируют специализированные кабинеты. Все граждане пожилого возраста и инвалиды, проживающие в домах-интернатах, ежегодно проходят углубленный медицинский осмотр. </a:t>
            </a:r>
          </a:p>
          <a:p>
            <a:r>
              <a:rPr lang="ru-RU" dirty="0" smtClean="0"/>
              <a:t> </a:t>
            </a:r>
          </a:p>
          <a:p>
            <a:pPr algn="ctr"/>
            <a:r>
              <a:rPr lang="ru-RU" sz="3800" b="1" i="1" u="sng" dirty="0" smtClean="0">
                <a:solidFill>
                  <a:srgbClr val="007E39"/>
                </a:solidFill>
              </a:rPr>
              <a:t>Предоставление социальных услуг в форме </a:t>
            </a:r>
            <a:r>
              <a:rPr lang="ru-RU" sz="3800" b="1" i="1" u="sng" dirty="0" smtClean="0">
                <a:solidFill>
                  <a:srgbClr val="007E39"/>
                </a:solidFill>
              </a:rPr>
              <a:t>социального</a:t>
            </a:r>
          </a:p>
          <a:p>
            <a:pPr algn="ctr">
              <a:buNone/>
            </a:pPr>
            <a:r>
              <a:rPr lang="ru-RU" sz="3800" b="1" i="1" u="sng" dirty="0" smtClean="0">
                <a:solidFill>
                  <a:srgbClr val="007E39"/>
                </a:solidFill>
              </a:rPr>
              <a:t> </a:t>
            </a:r>
            <a:r>
              <a:rPr lang="ru-RU" sz="3800" b="1" i="1" u="sng" dirty="0" smtClean="0">
                <a:solidFill>
                  <a:srgbClr val="007E39"/>
                </a:solidFill>
              </a:rPr>
              <a:t>обслуживания на дому</a:t>
            </a:r>
            <a:endParaRPr lang="ru-RU" sz="3800" b="1" i="1" dirty="0" smtClean="0">
              <a:solidFill>
                <a:srgbClr val="007E39"/>
              </a:solidFill>
            </a:endParaRPr>
          </a:p>
          <a:p>
            <a:r>
              <a:rPr lang="ru-RU" dirty="0" smtClean="0"/>
              <a:t>Социальное обслуживание в форме социального обслуживания на дому является одной из основных форм социального обслуживания, направленной на максимально возможное продление пребывания граждан пожилого возраста и инвалидов в привычной социальной среде в целях поддержания их социального статуса, а также на защиту их прав и законных интересов.</a:t>
            </a:r>
          </a:p>
          <a:p>
            <a:r>
              <a:rPr lang="ru-RU" dirty="0" smtClean="0"/>
              <a:t>Наиболее востребованы: покупка и доставка продуктов питания, лекарств, промышленных товаров). Среди услуг, оказываемых непосредственно на дому, помощь в уборке квартиры, в приготовлении пищи, доставка воды (в помещениях без централизованного водоснабжения) и т.д. </a:t>
            </a:r>
          </a:p>
          <a:p>
            <a:r>
              <a:rPr lang="ru-RU" dirty="0" smtClean="0"/>
              <a:t>По состоянию на 1 мая 2016 г. на надомном социальном обслуживании находятся 4 960 человек.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23850" y="620713"/>
            <a:ext cx="6677025" cy="3951287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 период с 2011 по 2015 года введено в эксплуатацию  8679,06 кв.м. жилья ,  улучшили жилищные условия 101 семьи,  в том числе за счет  собственных средств граждан  - 1121,7 м2 (11 семей). В районе строится в основном малоэтажное жилье экономического класса.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 программам «Социальное развитие села до 2013 года", "Устойчивое развитие сельских территорий на 2014-2017 годы и на период до 2020 года» и «Обеспечение жильем молодых семей Большеигнатовского муниципального района на 2011-2015 годы» ввод жилья соответственно составил 7557,36 м2 (90 семей), что составляет 87,1 % от общей площади введенного жилья. По вышеназванным программам улучшили свои жилищные условия путем приобретения жилых помещений 28 семей. Общая площадь жилых помещений, приходящаяся в среднем на одного жителя на территории муниципального района составил в 2015 году-29,97 м2. 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2014 году по программе: «Обеспечение жилыми помещениями детей-сирот и детей, оставшихся без попечения родителей, а также лиц из их числа в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муниципальном районе на 2015 -2020 годы» был построен двухквартирный жилой дом детям-сиротам в с. Большое Игнатово общей площадью 78,6 м2. 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Завершается работа по обеспечению жильем участников Великой Отечественной войны, членов семей погибших (умерших) участников и инвалидов войны. Всего социальной выплатой на строительство или приобретение жилья обеспечено 90 ветеранов на сумму 87 419,676 тыс.руб. </a:t>
            </a:r>
          </a:p>
        </p:txBody>
      </p:sp>
      <p:sp>
        <p:nvSpPr>
          <p:cNvPr id="1028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42938"/>
          </a:xfrm>
          <a:solidFill>
            <a:srgbClr val="2DA927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Развитие жилищного строительства и обеспечение граждан жильем</a:t>
            </a:r>
          </a:p>
        </p:txBody>
      </p:sp>
      <p:pic>
        <p:nvPicPr>
          <p:cNvPr id="1029" name="Picture 11" descr="DSC056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50" y="5072063"/>
            <a:ext cx="2214563" cy="160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0" name="Text Box 12"/>
          <p:cNvSpPr txBox="1">
            <a:spLocks noChangeArrowheads="1"/>
          </p:cNvSpPr>
          <p:nvPr/>
        </p:nvSpPr>
        <p:spPr bwMode="auto">
          <a:xfrm>
            <a:off x="5643563" y="5072063"/>
            <a:ext cx="2827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Благоустроенный жилой дом</a:t>
            </a:r>
          </a:p>
          <a:p>
            <a:pPr algn="ctr"/>
            <a:r>
              <a:rPr lang="ru-RU" sz="1200" b="1"/>
              <a:t> для детей -сирот</a:t>
            </a:r>
          </a:p>
        </p:txBody>
      </p:sp>
      <p:graphicFrame>
        <p:nvGraphicFramePr>
          <p:cNvPr id="1026" name="Object 16"/>
          <p:cNvGraphicFramePr>
            <a:graphicFrameLocks noChangeAspect="1"/>
          </p:cNvGraphicFramePr>
          <p:nvPr/>
        </p:nvGraphicFramePr>
        <p:xfrm>
          <a:off x="214313" y="4500563"/>
          <a:ext cx="5429250" cy="1993900"/>
        </p:xfrm>
        <a:graphic>
          <a:graphicData uri="http://schemas.openxmlformats.org/presentationml/2006/ole">
            <p:oleObj spid="_x0000_s191490" name="Диаграмма" r:id="rId4" imgW="4305300" imgH="1539240" progId="MSGraph.Chart.8">
              <p:embed followColorScheme="full"/>
            </p:oleObj>
          </a:graphicData>
        </a:graphic>
      </p:graphicFrame>
      <p:pic>
        <p:nvPicPr>
          <p:cNvPr id="1031" name="Picture 17" descr="IMG_0153 (6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188" y="714375"/>
            <a:ext cx="1928812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18" descr="DSC0323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3900" y="2071688"/>
            <a:ext cx="20701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20" descr="DSC0529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13" y="3357563"/>
            <a:ext cx="2071687" cy="1633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  <a:solidFill>
            <a:srgbClr val="FF99FF"/>
          </a:solidFill>
        </p:spPr>
        <p:txBody>
          <a:bodyPr/>
          <a:lstStyle/>
          <a:p>
            <a:pPr eaLnBrk="1" hangingPunct="1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Развитие транспортной инфраструктуры и транспортного обслуживания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843213" y="908050"/>
            <a:ext cx="6156325" cy="5616575"/>
          </a:xfrm>
          <a:solidFill>
            <a:srgbClr val="F2907C"/>
          </a:solidFill>
        </p:spPr>
        <p:txBody>
          <a:bodyPr/>
          <a:lstStyle/>
          <a:p>
            <a:pPr algn="just" eaLnBrk="1" hangingPunct="1"/>
            <a:r>
              <a:rPr lang="ru-RU" sz="1200" smtClean="0">
                <a:latin typeface="Courier New" pitchFamily="49" charset="0"/>
              </a:rPr>
              <a:t>Строительство автодорог в районе ведется полным ходом. В 2011 году построили автодороги республиканского значения на территории района 2,922 км. Отреконструировали  автомобильную дорогу «г. Ардатов- с. Большое Игнатово» протяженностью 14,0 км., где Заказчиком являлся ГКУ «Управление дорожным хозяйством Республики Мордовия», Подрядчиком ООО «МАПО-ТРАНС». </a:t>
            </a:r>
          </a:p>
          <a:p>
            <a:pPr algn="just" eaLnBrk="1" hangingPunct="1"/>
            <a:r>
              <a:rPr lang="ru-RU" sz="1200" smtClean="0">
                <a:latin typeface="Courier New" pitchFamily="49" charset="0"/>
              </a:rPr>
              <a:t>Построены автодороги местного значения за период с 2011-2015 гг протяженностью 2,553 км. Капитально отремонтировано за тот же период около 5 км автодорог, съезды от ул. Гражданская, Нетяева, Школьная, Советская, внутридомовая территория многоквартирных  домов № 6,8 по ул. Гагарина в с. Большое Игнатово, плотина в с. Новое Баево, покрытие площади Детского дома творчества  в селе Большое Игнатово, построен мост  через р. Черемшанка в с. Киржеманы.</a:t>
            </a:r>
          </a:p>
          <a:p>
            <a:pPr algn="just" eaLnBrk="1" hangingPunct="1"/>
            <a:r>
              <a:rPr lang="ru-RU" sz="1200" smtClean="0">
                <a:latin typeface="Courier New" pitchFamily="49" charset="0"/>
              </a:rPr>
              <a:t>В 2015 году начат капремонт а/д Вармазейка-Н.Качаево-Н.Баево-Киржеманы, выход на а/д Ардатов общей протяженностью 6,3 км.</a:t>
            </a:r>
          </a:p>
          <a:p>
            <a:pPr algn="just" eaLnBrk="1" hangingPunct="1"/>
            <a:r>
              <a:rPr lang="ru-RU" sz="1200" smtClean="0">
                <a:latin typeface="Courier New" pitchFamily="49" charset="0"/>
              </a:rPr>
              <a:t>В настоящее время функционируют автобусные маршруты «Саранск-Большое Игнатово», «Саранск-Большое Игнатово-Большое Болдино Нижегородской области», «Большое Игнатово-Большое Болдино-Нижний Новгород». Работает маршрут «Саранск-Большое Игнатово-Атяшево». По внутренним маршрутам работает социальное такси для малообеспеченных слоев населения. Так же открыта служба такси ООО «Транспортные сети Мордовии», которая обслуживает население как по внутренним маршрутам, так и за пределами района. По развитию транспортной инфраструктуры и транспортного обслуживания проведены работы по установке автопавильонов, дорожных разметок и установка дорожных знаков. </a:t>
            </a:r>
          </a:p>
        </p:txBody>
      </p:sp>
      <p:pic>
        <p:nvPicPr>
          <p:cNvPr id="4100" name="Picture 9" descr="DSC056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57338"/>
            <a:ext cx="2520950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 Box 10"/>
          <p:cNvSpPr txBox="1">
            <a:spLocks noChangeArrowheads="1"/>
          </p:cNvSpPr>
          <p:nvPr/>
        </p:nvSpPr>
        <p:spPr bwMode="auto">
          <a:xfrm>
            <a:off x="0" y="836712"/>
            <a:ext cx="2736850" cy="830997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200" b="1" dirty="0"/>
              <a:t>Автодорога «Саранск- Большое Игнатово- Ардатов» выезд в сторону  г. Ардатов</a:t>
            </a:r>
          </a:p>
          <a:p>
            <a:pPr algn="ctr"/>
            <a:endParaRPr lang="ru-RU" sz="1200" b="1" dirty="0"/>
          </a:p>
        </p:txBody>
      </p:sp>
      <p:pic>
        <p:nvPicPr>
          <p:cNvPr id="4102" name="Picture 11" descr="Фото-00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16338"/>
            <a:ext cx="2519362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 Box 12"/>
          <p:cNvSpPr txBox="1">
            <a:spLocks noChangeArrowheads="1"/>
          </p:cNvSpPr>
          <p:nvPr/>
        </p:nvSpPr>
        <p:spPr bwMode="auto">
          <a:xfrm>
            <a:off x="0" y="5876925"/>
            <a:ext cx="2736850" cy="822325"/>
          </a:xfrm>
          <a:prstGeom prst="rect">
            <a:avLst/>
          </a:pr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/>
              <a:t>внутридомовая территория многоквартирных  домов №6,8 по ул. Гагарина</a:t>
            </a:r>
          </a:p>
          <a:p>
            <a:pPr algn="ctr"/>
            <a:endParaRPr lang="ru-RU" sz="1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 txBox="1">
            <a:spLocks/>
          </p:cNvSpPr>
          <p:nvPr/>
        </p:nvSpPr>
        <p:spPr bwMode="auto">
          <a:xfrm>
            <a:off x="2071670" y="0"/>
            <a:ext cx="7072330" cy="642918"/>
          </a:xfrm>
          <a:prstGeom prst="rect">
            <a:avLst/>
          </a:prstGeom>
          <a:solidFill>
            <a:srgbClr val="6666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Реконструкция улично-дорожной сети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4" name="Picture 8" descr="Фото-00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051720" cy="2735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9" descr="Фото-00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348880"/>
            <a:ext cx="2051720" cy="238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0" descr="Фото-00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625752"/>
            <a:ext cx="2051720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Rectangle 2"/>
          <p:cNvSpPr>
            <a:spLocks noChangeArrowheads="1"/>
          </p:cNvSpPr>
          <p:nvPr/>
        </p:nvSpPr>
        <p:spPr bwMode="auto">
          <a:xfrm>
            <a:off x="2771800" y="764704"/>
            <a:ext cx="6013851" cy="28931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/>
            <a:r>
              <a:rPr lang="ru-RU" sz="1300" dirty="0" smtClean="0">
                <a:latin typeface="Times New Roman" pitchFamily="18" charset="0"/>
                <a:ea typeface="Times New Roman" pitchFamily="18" charset="0"/>
                <a:cs typeface="Arial" charset="0"/>
              </a:rPr>
              <a:t>Протяженность автомобильных дорог общего пользования местного значения в районе 138,35 км, в том числе 22,16 км асфальтированных. В настоящее время разработаны ПСД и проведены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экспертизы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на 9 участков дорог общей протяженностью 7,179 км. Из муниципального дорожного фонда выделены и освоены средства на ремонт автодороги в с. Большое Игнатово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 улицам Гагарина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Гражданская, съезды от ул. Гражданская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300" dirty="0" err="1" smtClean="0">
                <a:latin typeface="Times New Roman" pitchFamily="18" charset="0"/>
                <a:cs typeface="Times New Roman" pitchFamily="18" charset="0"/>
              </a:rPr>
              <a:t>Нетяева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Школьная, Советская, внутри дворовую территорию многоквартирных  домов №6,8 по ул. Гагарина на общую сумму 4221,1 тыс.руб. Построен мост через р. Черемшанка в с.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Киржеманы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, отремонтирована плотина в с. Новое Баево на сумму 735,7 тыс.руб.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Ведется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строительства  дорог и в селах района. Так в с. Андреевка завершено строительство подъездной автодороги к кладбищу   протяженностью 0,333 км (сумма 2752,2 тыс.руб.), построена дорога ул.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Шунеева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протяженностью 0,71 км (4277,4тыс.руб). В селе </a:t>
            </a:r>
            <a:r>
              <a:rPr lang="ru-RU" sz="1300" dirty="0" err="1">
                <a:latin typeface="Times New Roman" pitchFamily="18" charset="0"/>
                <a:cs typeface="Times New Roman" pitchFamily="18" charset="0"/>
              </a:rPr>
              <a:t>Кучкаево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 также завершено строительство автомобильной дороги к кладбищу протяженностью 1,11 км на 7882,4тыс.руб.</a:t>
            </a:r>
          </a:p>
        </p:txBody>
      </p:sp>
      <p:sp>
        <p:nvSpPr>
          <p:cNvPr id="5128" name="Заголовок 3"/>
          <p:cNvSpPr>
            <a:spLocks noGrp="1"/>
          </p:cNvSpPr>
          <p:nvPr>
            <p:ph type="title" idx="4294967295"/>
          </p:nvPr>
        </p:nvSpPr>
        <p:spPr>
          <a:xfrm>
            <a:off x="2071670" y="4005064"/>
            <a:ext cx="7072330" cy="500062"/>
          </a:xfrm>
          <a:solidFill>
            <a:srgbClr val="2DA927"/>
          </a:solidFill>
        </p:spPr>
        <p:txBody>
          <a:bodyPr/>
          <a:lstStyle/>
          <a:p>
            <a:pPr eaLnBrk="1" hangingPunct="1"/>
            <a:r>
              <a:rPr lang="ru-RU" sz="2400" b="1" dirty="0" smtClean="0"/>
              <a:t>Развитие жилищно-коммунального хозяйства</a:t>
            </a:r>
            <a:endParaRPr lang="ru-RU" sz="2400" b="1" i="1" dirty="0" smtClean="0">
              <a:cs typeface="Angsana New" pitchFamily="18" charset="-34"/>
            </a:endParaRPr>
          </a:p>
        </p:txBody>
      </p:sp>
      <p:sp>
        <p:nvSpPr>
          <p:cNvPr id="10" name="Содержимое 5"/>
          <p:cNvSpPr>
            <a:spLocks noGrp="1"/>
          </p:cNvSpPr>
          <p:nvPr>
            <p:ph idx="4294967295"/>
          </p:nvPr>
        </p:nvSpPr>
        <p:spPr>
          <a:xfrm>
            <a:off x="2771800" y="4725144"/>
            <a:ext cx="5990481" cy="20002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457200" algn="just" eaLnBrk="1" hangingPunct="1">
              <a:buFont typeface="Arial" pitchFamily="34" charset="0"/>
              <a:buNone/>
              <a:defRPr/>
            </a:pP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период с 2011 по 2015 год в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были проведены мероприятия по модернизации котельной, замене котла в центральной котельной в с. Большое Игнатово, установке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общедомовых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приборов учета холодной воды в многоквартирных жилых домах. Была выполнен ремонт водоподъемного узла на водозаборе №1, была выполнена установка преобразователя частоты для насосной станции. Достигнута экономия электроэнергии на 15%.  Были выполнены мероприятия по ремонту систем водоснабжения, систем водоотведения, систем теплоснабжения на общую сумму 1006 тыс.руб., в том числе за счет собственных средств МУП «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Жилищник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» 342, за счет местного бюджета 664 тыс.руб.. </a:t>
            </a:r>
          </a:p>
          <a:p>
            <a:pPr marL="0" indent="457200" algn="just" eaLnBrk="1" hangingPunct="1">
              <a:buFont typeface="Arial" pitchFamily="34" charset="0"/>
              <a:buNone/>
              <a:defRPr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7200" algn="just" eaLnBrk="1" hangingPunct="1">
              <a:buFont typeface="Arial" pitchFamily="34" charset="0"/>
              <a:buNone/>
              <a:defRPr/>
            </a:pPr>
            <a:endParaRPr lang="ru-RU" sz="14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12" y="571480"/>
            <a:ext cx="2662586" cy="2000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735288" y="0"/>
            <a:ext cx="6408712" cy="571480"/>
          </a:xfrm>
          <a:solidFill>
            <a:srgbClr val="FF99FF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Переселение граждан из ветхого и</a:t>
            </a:r>
            <a:b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аварийного жилья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3"/>
          <p:cNvPicPr>
            <a:picLocks noChangeAspect="1" noChangeArrowheads="1"/>
          </p:cNvPicPr>
          <p:nvPr/>
        </p:nvPicPr>
        <p:blipFill>
          <a:blip r:embed="rId5"/>
          <a:srcRect b="22449"/>
          <a:stretch>
            <a:fillRect/>
          </a:stretch>
        </p:blipFill>
        <p:spPr bwMode="auto">
          <a:xfrm>
            <a:off x="0" y="0"/>
            <a:ext cx="2786050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357430"/>
            <a:ext cx="271461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2"/>
          <p:cNvSpPr txBox="1">
            <a:spLocks/>
          </p:cNvSpPr>
          <p:nvPr/>
        </p:nvSpPr>
        <p:spPr bwMode="auto">
          <a:xfrm>
            <a:off x="5357818" y="571480"/>
            <a:ext cx="3786182" cy="2016224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4572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 период с 2011 по 2015 год по программе «Переселение граждан из аварийного жилищного фонда» в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было построено 9 домов в которые было  переселено из ветхого и аварийного жилья 28 семей, 64 человек. Объем жилищного строительства по данной программе составил 1331,3 квадратных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 bwMode="auto">
          <a:xfrm>
            <a:off x="2483768" y="2571744"/>
            <a:ext cx="6660232" cy="1152128"/>
          </a:xfrm>
          <a:prstGeom prst="rect">
            <a:avLst/>
          </a:prstGeom>
          <a:ln w="9525" cap="flat" cmpd="sng" algn="ctr">
            <a:solidFill>
              <a:schemeClr val="accent5">
                <a:shade val="95000"/>
                <a:satMod val="105000"/>
              </a:schemeClr>
            </a:solidFill>
            <a:prstDash val="solid"/>
            <a:miter lim="800000"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indent="457200"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метров. Объем полученной финансовой поддержки на переселении граждан из аварийного жилищного фонда составил 34780,9 тыс.руб.. «Переселение граждан из аварийного жилищного фонда» осуществлялось в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сельском поселении и в </a:t>
            </a:r>
            <a:r>
              <a:rPr lang="ru-RU" sz="14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Киржеманском</a:t>
            </a:r>
            <a:r>
              <a:rPr lang="ru-RU" sz="1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сельском поселении.</a:t>
            </a: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2060" name="Содержимое 2"/>
          <p:cNvSpPr txBox="1">
            <a:spLocks/>
          </p:cNvSpPr>
          <p:nvPr/>
        </p:nvSpPr>
        <p:spPr bwMode="auto">
          <a:xfrm>
            <a:off x="2483768" y="3573016"/>
            <a:ext cx="6660232" cy="571500"/>
          </a:xfrm>
          <a:prstGeom prst="rect">
            <a:avLst/>
          </a:prstGeom>
          <a:solidFill>
            <a:srgbClr val="6666FF"/>
          </a:solidFill>
          <a:ln w="9525">
            <a:noFill/>
            <a:miter lim="800000"/>
            <a:headEnd/>
            <a:tailEnd/>
          </a:ln>
        </p:spPr>
        <p:txBody>
          <a:bodyPr tIns="0" bIns="0" anchor="ctr"/>
          <a:lstStyle/>
          <a:p>
            <a:pPr algn="ctr"/>
            <a:r>
              <a:rPr lang="ru-RU" sz="2400" b="1" dirty="0">
                <a:cs typeface="Times New Roman" pitchFamily="18" charset="0"/>
              </a:rPr>
              <a:t>Капитальный ремонт многоквартирных домов</a:t>
            </a:r>
            <a:endParaRPr lang="ru-RU" sz="2400" dirty="0">
              <a:cs typeface="Times New Roman" pitchFamily="18" charset="0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2483768" y="4149080"/>
            <a:ext cx="6660232" cy="1016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457200" algn="just"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муниципальном районе насчитывается 23 многоквартирных дома, общей площадью 16855,61 квадратных метра. За период с 2011 по 2015 год в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муниципальном районе было отремонтировано 6 многоквартирных домов, общей площадью 6026,2 квадратных метра. Стоимость капитального ремонта составила 10200,251 тыс.руб.. В результате 106 семьи улучшили жилищные условия проживания. 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149080"/>
            <a:ext cx="2483768" cy="2708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63" name="Содержимое 2"/>
          <p:cNvSpPr txBox="1">
            <a:spLocks/>
          </p:cNvSpPr>
          <p:nvPr/>
        </p:nvSpPr>
        <p:spPr bwMode="auto">
          <a:xfrm>
            <a:off x="2483768" y="5157192"/>
            <a:ext cx="3429000" cy="356617"/>
          </a:xfrm>
          <a:prstGeom prst="rect">
            <a:avLst/>
          </a:prstGeom>
          <a:solidFill>
            <a:srgbClr val="00B0F0"/>
          </a:solidFill>
          <a:ln w="9525">
            <a:noFill/>
            <a:miter lim="800000"/>
            <a:headEnd/>
            <a:tailEnd/>
          </a:ln>
        </p:spPr>
        <p:txBody>
          <a:bodyPr tIns="0" bIns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Количество отремонтированных МКД</a:t>
            </a:r>
          </a:p>
        </p:txBody>
      </p:sp>
      <p:graphicFrame>
        <p:nvGraphicFramePr>
          <p:cNvPr id="2050" name="Диаграмма 6"/>
          <p:cNvGraphicFramePr>
            <a:graphicFrameLocks/>
          </p:cNvGraphicFramePr>
          <p:nvPr/>
        </p:nvGraphicFramePr>
        <p:xfrm>
          <a:off x="2483768" y="5445224"/>
          <a:ext cx="3312368" cy="1412776"/>
        </p:xfrm>
        <a:graphic>
          <a:graphicData uri="http://schemas.openxmlformats.org/presentationml/2006/ole">
            <p:oleObj spid="_x0000_s192514" r:id="rId8" imgW="5072312" imgH="1999661" progId="Excel.Sheet.8">
              <p:embed/>
            </p:oleObj>
          </a:graphicData>
        </a:graphic>
      </p:graphicFrame>
      <p:sp>
        <p:nvSpPr>
          <p:cNvPr id="2064" name="Содержимое 2"/>
          <p:cNvSpPr txBox="1">
            <a:spLocks/>
          </p:cNvSpPr>
          <p:nvPr/>
        </p:nvSpPr>
        <p:spPr bwMode="auto">
          <a:xfrm>
            <a:off x="5796136" y="5157192"/>
            <a:ext cx="3347864" cy="357187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  <a:headEnd/>
            <a:tailEnd/>
          </a:ln>
        </p:spPr>
        <p:txBody>
          <a:bodyPr tIns="0" bIns="0" anchor="ctr"/>
          <a:lstStyle/>
          <a:p>
            <a:pPr algn="ct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Площадь отремонтированных МКД</a:t>
            </a:r>
          </a:p>
        </p:txBody>
      </p:sp>
      <p:graphicFrame>
        <p:nvGraphicFramePr>
          <p:cNvPr id="2051" name="Диаграмма 9"/>
          <p:cNvGraphicFramePr>
            <a:graphicFrameLocks/>
          </p:cNvGraphicFramePr>
          <p:nvPr/>
        </p:nvGraphicFramePr>
        <p:xfrm>
          <a:off x="5786438" y="5445225"/>
          <a:ext cx="3357562" cy="1412776"/>
        </p:xfrm>
        <a:graphic>
          <a:graphicData uri="http://schemas.openxmlformats.org/presentationml/2006/ole">
            <p:oleObj spid="_x0000_s192515" r:id="rId9" imgW="4072481" imgH="1999661" progId="Excel.Sheet.8">
              <p:embed/>
            </p:oleObj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85720" y="2000240"/>
            <a:ext cx="158417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с. Большое Игнатово</a:t>
            </a:r>
            <a:endParaRPr lang="ru-RU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3779912" y="2132856"/>
            <a:ext cx="1296144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с. </a:t>
            </a:r>
            <a:r>
              <a:rPr lang="ru-RU" sz="1200" dirty="0" err="1" smtClean="0"/>
              <a:t>Киржеманы</a:t>
            </a:r>
            <a:endParaRPr lang="ru-RU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539552" y="3861048"/>
            <a:ext cx="1296144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с. </a:t>
            </a:r>
            <a:r>
              <a:rPr lang="ru-RU" sz="1200" dirty="0" err="1" smtClean="0"/>
              <a:t>Киржеманы</a:t>
            </a:r>
            <a:endParaRPr lang="ru-RU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214282" y="6357958"/>
            <a:ext cx="1584176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с. Большое Игнатово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rgbClr val="00CCFF"/>
          </a:solidFill>
        </p:spPr>
        <p:txBody>
          <a:bodyPr>
            <a:noAutofit/>
          </a:bodyPr>
          <a:lstStyle/>
          <a:p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 smtClean="0">
                <a:latin typeface="+mn-lt"/>
                <a:cs typeface="Times New Roman" panose="02020603050405020304" pitchFamily="18" charset="0"/>
              </a:rPr>
              <a:t>Нормативно-правовая</a:t>
            </a:r>
            <a:r>
              <a:rPr lang="ru-RU" sz="2400" b="1" i="1" dirty="0" smtClean="0">
                <a:latin typeface="+mn-lt"/>
              </a:rPr>
              <a:t> </a:t>
            </a:r>
            <a:r>
              <a:rPr lang="ru-RU" sz="2400" b="1" i="1" dirty="0" smtClean="0">
                <a:latin typeface="+mn-lt"/>
                <a:cs typeface="Times New Roman" panose="02020603050405020304" pitchFamily="18" charset="0"/>
              </a:rPr>
              <a:t>основа </a:t>
            </a:r>
            <a:r>
              <a:rPr lang="ru-RU" sz="2400" b="1" i="1" dirty="0">
                <a:latin typeface="+mn-lt"/>
                <a:cs typeface="Times New Roman" panose="02020603050405020304" pitchFamily="18" charset="0"/>
              </a:rPr>
              <a:t>утверждения тарифов на коммунальные услуги</a:t>
            </a:r>
            <a: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1600" b="1" i="1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sz="16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6072206"/>
          </a:xfrm>
          <a:solidFill>
            <a:srgbClr val="CCFFFF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 algn="just">
              <a:buNone/>
            </a:pPr>
            <a:endParaRPr lang="ru-RU" sz="1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Российской Федерации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мая 2011 г.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354 «О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предоставлении коммунальных услуг собственникам и пользователям помещений в многоквартирных домах и жилых домов» </a:t>
            </a:r>
          </a:p>
          <a:p>
            <a:pPr marL="0" indent="0" algn="just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Постановление Правительства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Федерации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14.07.2008 г. № 520 «Об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основах ценообразования и порядке регулирования тарифов, надбавок и предельных индексов в сфере деятельности организаций коммунального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комплекса»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Указ Главы Республики Мордовия от 30.11.2015 № 380-УГ «Об утверждении предельных (максимальных) индексов изменения размера вносимой гражданами платы за коммунальные услуги в муниципальных образованиях в Республике Мордовия на 2016 год»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Постановление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Мордовия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08.06.2015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№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328</a:t>
            </a:r>
          </a:p>
          <a:p>
            <a:pPr marL="0" indent="0" algn="just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розничных ценах на природный газ, реализуемый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населению»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buNone/>
            </a:pP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Приказ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Минэнерго Республики Мордовия от 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18.12.2014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№85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«Об 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установлении тарифов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организаций, оказывающих услуги в сфере холодного водоснабжения и  водоотведения на 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2015-2017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годы»</a:t>
            </a:r>
          </a:p>
          <a:p>
            <a:pPr marL="0" lvl="0" indent="0" algn="just">
              <a:buNone/>
            </a:pP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Приказ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Минэнерго Республики Мордовия от 18.12.2014 г. </a:t>
            </a:r>
            <a:r>
              <a:rPr lang="ru-RU" sz="1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№95 «О долгосрочных параметрах регулирования и тарифах на тепловую энергию, поставляемую теплоснабжающими организациями потребителям </a:t>
            </a:r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2015-2017 годы»</a:t>
            </a:r>
          </a:p>
          <a:p>
            <a:pPr marL="0" indent="0" algn="just">
              <a:buNone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11434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78098"/>
          </a:xfrm>
          <a:solidFill>
            <a:srgbClr val="FF99FF"/>
          </a:solidFill>
          <a:ln>
            <a:solidFill>
              <a:srgbClr val="FF99FF"/>
            </a:solidFill>
          </a:ln>
        </p:spPr>
        <p:txBody>
          <a:bodyPr>
            <a:noAutofit/>
          </a:bodyPr>
          <a:lstStyle/>
          <a:p>
            <a:r>
              <a:rPr lang="ru-RU" sz="2400" b="1" i="1" dirty="0" smtClean="0"/>
              <a:t>Большеигнатовский муниципальный район </a:t>
            </a:r>
            <a:br>
              <a:rPr lang="ru-RU" sz="2400" b="1" i="1" dirty="0" smtClean="0"/>
            </a:br>
            <a:r>
              <a:rPr lang="ru-RU" sz="2400" b="1" i="1" dirty="0" smtClean="0"/>
              <a:t> тарифы на коммунальные услуги на 2016 год</a:t>
            </a:r>
            <a:endParaRPr lang="ru-RU" sz="2400" b="1" i="1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62750033"/>
              </p:ext>
            </p:extLst>
          </p:nvPr>
        </p:nvGraphicFramePr>
        <p:xfrm>
          <a:off x="467544" y="1052736"/>
          <a:ext cx="8229598" cy="1337391"/>
        </p:xfrm>
        <a:graphic>
          <a:graphicData uri="http://schemas.openxmlformats.org/drawingml/2006/table">
            <a:tbl>
              <a:tblPr/>
              <a:tblGrid>
                <a:gridCol w="1862824"/>
                <a:gridCol w="287079"/>
                <a:gridCol w="306217"/>
                <a:gridCol w="280700"/>
                <a:gridCol w="287079"/>
                <a:gridCol w="312597"/>
                <a:gridCol w="312597"/>
                <a:gridCol w="306217"/>
                <a:gridCol w="318977"/>
                <a:gridCol w="299838"/>
                <a:gridCol w="325356"/>
                <a:gridCol w="357254"/>
                <a:gridCol w="357254"/>
                <a:gridCol w="357254"/>
                <a:gridCol w="363634"/>
                <a:gridCol w="344495"/>
                <a:gridCol w="318977"/>
                <a:gridCol w="306217"/>
                <a:gridCol w="299838"/>
                <a:gridCol w="306217"/>
                <a:gridCol w="318977"/>
              </a:tblGrid>
              <a:tr h="797628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организации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6363" marR="6363" marT="6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Водоснабжение (руб./м3)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Водоотведение (руб./м3)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Тепловая энергия (руб. /Гкал)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b">
                        <a:tabLst/>
                      </a:pP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Горячая вода (руб./м3)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156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01.01. по 30.06.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01.07. по 31.12.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dist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          роста для населения</a:t>
                      </a:r>
                    </a:p>
                  </a:txBody>
                  <a:tcPr marL="6363" marR="6363" marT="6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01.01. по 30.06.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01.07. по 31.12.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dist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          роста для населения</a:t>
                      </a:r>
                    </a:p>
                  </a:txBody>
                  <a:tcPr marL="6363" marR="6363" marT="6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01.01. по 30.06.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01.07. по 31.12.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dist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          роста для населения</a:t>
                      </a:r>
                    </a:p>
                  </a:txBody>
                  <a:tcPr marL="6363" marR="6363" marT="6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01.01. по 30.06.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01.07. по 31.12.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dist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          роста для населения</a:t>
                      </a:r>
                    </a:p>
                  </a:txBody>
                  <a:tcPr marL="6363" marR="6363" marT="636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24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ЭОТ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население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96643398"/>
              </p:ext>
            </p:extLst>
          </p:nvPr>
        </p:nvGraphicFramePr>
        <p:xfrm>
          <a:off x="467544" y="3573016"/>
          <a:ext cx="6972299" cy="2720340"/>
        </p:xfrm>
        <a:graphic>
          <a:graphicData uri="http://schemas.openxmlformats.org/drawingml/2006/table">
            <a:tbl>
              <a:tblPr/>
              <a:tblGrid>
                <a:gridCol w="4307261"/>
                <a:gridCol w="749641"/>
                <a:gridCol w="724230"/>
                <a:gridCol w="657524"/>
                <a:gridCol w="533643"/>
              </a:tblGrid>
              <a:tr h="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Ед. изм.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2016 г.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857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1 января по 30 июня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 1 июля по 31 декабря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роста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191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населения, проживающего в городских населенных пунктах (кроме домов, оборудованных в установленном порядке стационарными электроплитами и электроотопительными установками)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коп./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кВт.ч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104,17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34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 населения, проживающего в городских населенных пунктах (в домах, оборудованных в установленном порядке стационарными электроплитами и электроотопительными установками), а также в сельских населенных пунктах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коп./кВт.ч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218,00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233,00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106,88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Потребители, приравненные к населению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коп./кВт.ч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312,00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325,00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104,17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54420" y="314096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Тарифы на электрическую энергию для населения </a:t>
            </a:r>
          </a:p>
          <a:p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3927304"/>
              </p:ext>
            </p:extLst>
          </p:nvPr>
        </p:nvGraphicFramePr>
        <p:xfrm>
          <a:off x="467544" y="2420888"/>
          <a:ext cx="8229598" cy="254524"/>
        </p:xfrm>
        <a:graphic>
          <a:graphicData uri="http://schemas.openxmlformats.org/drawingml/2006/table">
            <a:tbl>
              <a:tblPr/>
              <a:tblGrid>
                <a:gridCol w="1862824"/>
                <a:gridCol w="287079"/>
                <a:gridCol w="306217"/>
                <a:gridCol w="280700"/>
                <a:gridCol w="287079"/>
                <a:gridCol w="312597"/>
                <a:gridCol w="312597"/>
                <a:gridCol w="306217"/>
                <a:gridCol w="318977"/>
                <a:gridCol w="299838"/>
                <a:gridCol w="325356"/>
                <a:gridCol w="357254"/>
                <a:gridCol w="357254"/>
                <a:gridCol w="357254"/>
                <a:gridCol w="363634"/>
                <a:gridCol w="344495"/>
                <a:gridCol w="318977"/>
                <a:gridCol w="306217"/>
                <a:gridCol w="299838"/>
                <a:gridCol w="306217"/>
                <a:gridCol w="318977"/>
              </a:tblGrid>
              <a:tr h="127262">
                <a:tc gridSpan="21">
                  <a:txBody>
                    <a:bodyPr/>
                    <a:lstStyle/>
                    <a:p>
                      <a:pPr algn="l" fontAlgn="b"/>
                      <a:r>
                        <a:rPr lang="ru-RU" sz="7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Большеигнатовский</a:t>
                      </a:r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муниципальный район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726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МУП «</a:t>
                      </a:r>
                      <a:r>
                        <a:rPr lang="ru-RU" sz="7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Жилищник</a:t>
                      </a:r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»*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25,23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25,23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26,72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26,72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105,91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2,83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2,83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2,93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2,93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103,53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1757,00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1757,00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1871,67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1871,67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106,53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363" marR="6363" marT="636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03165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sz="2400" b="1" i="1" dirty="0" smtClean="0"/>
              <a:t>Тарифы на газ для населения</a:t>
            </a:r>
            <a:endParaRPr lang="ru-RU" sz="2400" b="1" i="1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70198745"/>
              </p:ext>
            </p:extLst>
          </p:nvPr>
        </p:nvGraphicFramePr>
        <p:xfrm>
          <a:off x="683568" y="5229200"/>
          <a:ext cx="7454899" cy="680085"/>
        </p:xfrm>
        <a:graphic>
          <a:graphicData uri="http://schemas.openxmlformats.org/drawingml/2006/table">
            <a:tbl>
              <a:tblPr/>
              <a:tblGrid>
                <a:gridCol w="7454899"/>
              </a:tblGrid>
              <a:tr h="6800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Справочно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:                                                                                                           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                                                 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соответствии с действующими на 1.01.2016 г. сценарными условиями функционирования экономики Российской Федерации и основными параметрами прогноза социально-экономического развития Российской Федерации на 2016 год и плановый период 2017 и 2018 годов рост цен на газ для населения с июля 2016 года планируется в размере – 2,0%.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64430031"/>
              </p:ext>
            </p:extLst>
          </p:nvPr>
        </p:nvGraphicFramePr>
        <p:xfrm>
          <a:off x="611560" y="1196753"/>
          <a:ext cx="7454900" cy="39467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59300"/>
                <a:gridCol w="824334"/>
                <a:gridCol w="747291"/>
                <a:gridCol w="752475"/>
                <a:gridCol w="571500"/>
              </a:tblGrid>
              <a:tr h="18470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Направления использования газа населением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Ед. изм.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100" u="none" strike="noStrike" dirty="0">
                          <a:effectLst/>
                        </a:rPr>
                        <a:t>2015 -2016 год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388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с 1 января по 30 июня 2015 г.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с 1 июля 2015  г. по 30 июня 2016 г.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auto"/>
                      <a:r>
                        <a:rPr lang="ru-RU" sz="1100" u="none" strike="noStrike" baseline="0" dirty="0">
                          <a:effectLst/>
                        </a:rPr>
                        <a:t>% роста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30217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 dirty="0">
                          <a:effectLst/>
                        </a:rPr>
                        <a:t>1.1 Природный газ, используемый:                                                                                 для приготовления пищи и нагрева воды с использованием газовой </a:t>
                      </a:r>
                      <a:r>
                        <a:rPr lang="ru-RU" sz="1100" u="none" strike="noStrike" baseline="0" dirty="0" err="1">
                          <a:effectLst/>
                        </a:rPr>
                        <a:t>плитиы</a:t>
                      </a:r>
                      <a:r>
                        <a:rPr lang="ru-RU" sz="1100" u="none" strike="noStrike" baseline="0" dirty="0">
                          <a:effectLst/>
                        </a:rPr>
                        <a:t>;  </a:t>
                      </a:r>
                      <a:r>
                        <a:rPr lang="ru-RU" sz="1100" u="none" strike="noStrike" baseline="0" dirty="0" smtClean="0">
                          <a:effectLst/>
                        </a:rPr>
                        <a:t>для </a:t>
                      </a:r>
                      <a:r>
                        <a:rPr lang="ru-RU" sz="1100" u="none" strike="noStrike" baseline="0" dirty="0">
                          <a:effectLst/>
                        </a:rPr>
                        <a:t>нагрева воды с использованием газового водонагревателя при отсутствии </a:t>
                      </a:r>
                      <a:r>
                        <a:rPr lang="ru-RU" sz="1100" u="none" strike="noStrike" baseline="0" dirty="0" err="1">
                          <a:effectLst/>
                        </a:rPr>
                        <a:t>центраного</a:t>
                      </a:r>
                      <a:r>
                        <a:rPr lang="ru-RU" sz="1100" u="none" strike="noStrike" baseline="0" dirty="0">
                          <a:effectLst/>
                        </a:rPr>
                        <a:t> горячего водоснабжения;                                                                      для приготовления пищи и нагрева воды с </a:t>
                      </a:r>
                      <a:r>
                        <a:rPr lang="ru-RU" sz="1100" u="none" strike="noStrike" baseline="0" dirty="0" err="1">
                          <a:effectLst/>
                        </a:rPr>
                        <a:t>испорльзованием</a:t>
                      </a:r>
                      <a:r>
                        <a:rPr lang="ru-RU" sz="1100" u="none" strike="noStrike" baseline="0" dirty="0">
                          <a:effectLst/>
                        </a:rPr>
                        <a:t> газовой плиты и нагрева воды с использованием газового водонагревателя при отсутствии центрального горячего водоснабжения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>
                          <a:effectLst/>
                        </a:rPr>
                        <a:t>руб./1 куб. метр</a:t>
                      </a:r>
                      <a:endParaRPr lang="ru-RU" sz="11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kern="600" baseline="0" dirty="0" smtClean="0">
                          <a:effectLst/>
                        </a:rPr>
                        <a:t>6,05</a:t>
                      </a:r>
                      <a:endParaRPr lang="ru-RU" sz="1100" b="0" i="0" u="none" strike="noStrike" kern="600" baseline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6,48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107,11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63129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 dirty="0">
                          <a:effectLst/>
                        </a:rPr>
                        <a:t>1.2  Природный газ, используемый  для отопления жилых помещений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>
                          <a:effectLst/>
                        </a:rPr>
                        <a:t>руб./1000 куб. метров</a:t>
                      </a:r>
                      <a:endParaRPr lang="ru-RU" sz="11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4060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4352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107,19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36017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 dirty="0">
                          <a:effectLst/>
                        </a:rPr>
                        <a:t>1.3  Природный газ, используемый  для отопления нежилых помещений (индивидуальных бань, гаражей, теплиц, оранжерей) 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>
                          <a:effectLst/>
                        </a:rPr>
                        <a:t>руб./1000 куб. метров</a:t>
                      </a:r>
                      <a:endParaRPr lang="ru-RU" sz="11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 smtClean="0">
                          <a:effectLst/>
                        </a:rPr>
                        <a:t>5606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6010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107,21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36941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 dirty="0">
                          <a:effectLst/>
                        </a:rPr>
                        <a:t>1.4  Природный газ, используемый  для подогрева корма для скота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 dirty="0">
                          <a:effectLst/>
                        </a:rPr>
                        <a:t>руб./1000 куб. метров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5204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5579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107,21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  <a:tr h="360175">
                <a:tc>
                  <a:txBody>
                    <a:bodyPr/>
                    <a:lstStyle/>
                    <a:p>
                      <a:pPr algn="l" fontAlgn="auto"/>
                      <a:r>
                        <a:rPr lang="ru-RU" sz="1100" u="none" strike="noStrike" baseline="0" dirty="0">
                          <a:effectLst/>
                        </a:rPr>
                        <a:t>2.  Природный газ для потребителей, оснащенных приборами учета расхода газа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baseline="0">
                          <a:effectLst/>
                        </a:rPr>
                        <a:t>руб./1000 куб. метров</a:t>
                      </a:r>
                      <a:endParaRPr lang="ru-RU" sz="1100" b="0" i="0" u="none" strike="noStrike" baseline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4610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4942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baseline="0" dirty="0">
                          <a:effectLst/>
                        </a:rPr>
                        <a:t>107,20</a:t>
                      </a:r>
                      <a:endParaRPr lang="ru-RU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0111120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28596" y="214293"/>
          <a:ext cx="8429684" cy="62865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2925"/>
                <a:gridCol w="2888949"/>
                <a:gridCol w="916143"/>
                <a:gridCol w="2455730"/>
                <a:gridCol w="1685937"/>
              </a:tblGrid>
              <a:tr h="658808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Тарифы на жилищные услуги по </a:t>
                      </a:r>
                      <a:r>
                        <a:rPr lang="ru-RU" sz="1800" b="1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Большеигнатовскому муниципальному району</a:t>
                      </a:r>
                      <a:r>
                        <a:rPr lang="ru-RU" sz="1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Республики Мордовия, по состоянию на 01.01.2016</a:t>
                      </a:r>
                      <a:endParaRPr lang="ru-RU" sz="110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5250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Перечень жилищных услуг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Единицы измерения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Реквизиты  документа , которым утверждены тарифы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Действующие Тарифы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</a:tr>
              <a:tr h="2119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</a:tr>
              <a:tr h="4382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Большеигнатовский </a:t>
                      </a: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муниципальный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район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</a:tr>
              <a:tr h="452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Плата за содержание  и ремонт жилого помещения МКД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Протоколы собственников жилых помещений МКД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7,15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  <a:tr h="452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1.1.1.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Плата за  услуги и работы по управлению  МКД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Протоколы собственников жилых помещений МКД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3,29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  <a:tr h="452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1.1.2.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Лифтовое    обслуживание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нет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  <a:tr h="452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1.1.3.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Содержание  и текущий   ремонт общего имущества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Протоколы собственников жилых помещений МКД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3,08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  <a:tr h="1131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1.1.4.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Сбор и вывоз ТБО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Постановление Администрации Большеигнатовского муниципального района Республики Мордовия  №515от 17.12.2015 г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0,78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  <a:tr h="11312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Найм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Постановление Администрации Большеигнатовского муниципального района Республики Мордовия  №515от 17.12.2015 г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1,90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  <a:tr h="4525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Капитальный ремонт  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руб./кв.м.    ( в месяц)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Постановление Правительства  РМ от 22.12.2014г. №673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7,63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D:\Материал дл брошюры\IMG_07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556792"/>
            <a:ext cx="3240360" cy="2575188"/>
          </a:xfrm>
          <a:prstGeom prst="rect">
            <a:avLst/>
          </a:prstGeom>
          <a:noFill/>
        </p:spPr>
      </p:pic>
      <p:pic>
        <p:nvPicPr>
          <p:cNvPr id="12" name="Picture 4" descr="D:\Материал дл брошюры\IMG_07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56792"/>
            <a:ext cx="2699792" cy="2592288"/>
          </a:xfrm>
          <a:prstGeom prst="rect">
            <a:avLst/>
          </a:prstGeom>
          <a:noFill/>
        </p:spPr>
      </p:pic>
      <p:pic>
        <p:nvPicPr>
          <p:cNvPr id="62465" name="Рисунок 13" descr="общественная работа клумба у здани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59" y="4581128"/>
            <a:ext cx="3131841" cy="2276872"/>
          </a:xfrm>
          <a:prstGeom prst="rect">
            <a:avLst/>
          </a:prstGeom>
          <a:noFill/>
        </p:spPr>
      </p:pic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476672"/>
            <a:ext cx="91440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Административным центром Большеигнатовского муниципального района, как и Большеигнатовского сельского поселения является  село Большое Игнатово. За последние несколько лет село Большое Игнатово очень изменилось. Появились новые дороги, благоустроенные дворы, детские площадки, зоны отдыха.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0" y="2759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0"/>
            <a:ext cx="77153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БЛАГОУСТРОЙСТВО ТЕРРИТОРИЙ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077072"/>
            <a:ext cx="9144000" cy="5232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 ведется </a:t>
            </a:r>
            <a:r>
              <a:rPr lang="ru-RU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 по озеленению территории сельского поселения. Создаются многочисленные бордюры, цветники, клумбы. (с. Большое Игнатово, ул.Советская)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15816" y="1196752"/>
            <a:ext cx="2592288" cy="307777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Обустроены детские площадки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842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556792"/>
            <a:ext cx="3203848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8421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581128"/>
            <a:ext cx="2699792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8422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99792" y="4581128"/>
            <a:ext cx="3312368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1"/>
          <p:cNvSpPr>
            <a:spLocks noChangeArrowheads="1"/>
          </p:cNvSpPr>
          <p:nvPr/>
        </p:nvSpPr>
        <p:spPr bwMode="auto">
          <a:xfrm>
            <a:off x="5724128" y="476672"/>
            <a:ext cx="3264456" cy="5847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Участие сельских поселений в федеральной целевой программе «Устойчивое развитие сельских территорий на 2014-2017 годы и на период до 2020 года» позволило получить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грантовую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поддержку в размере 5340,0 млн. рублей, которая  была  использована на благоустройство улиц,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зон отдыха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Большеигнатовском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Кучкаевском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сельских поселениях.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Построено и реконструировано автомобильных дорог протяженностью  3, 6 км на общую сумму 20,7 млн. рублей.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27052015158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204864"/>
            <a:ext cx="288032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8"/>
          <p:cNvGrpSpPr/>
          <p:nvPr/>
        </p:nvGrpSpPr>
        <p:grpSpPr>
          <a:xfrm>
            <a:off x="1" y="4653135"/>
            <a:ext cx="2627783" cy="2204864"/>
            <a:chOff x="92968" y="3051609"/>
            <a:chExt cx="1288083" cy="1051219"/>
          </a:xfrm>
        </p:grpSpPr>
        <p:pic>
          <p:nvPicPr>
            <p:cNvPr id="7" name="Рисунок 6" descr="270520151579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2968" y="3051609"/>
              <a:ext cx="1288083" cy="1051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5778" name="Rectangle 2"/>
            <p:cNvSpPr>
              <a:spLocks noChangeArrowheads="1"/>
            </p:cNvSpPr>
            <p:nvPr/>
          </p:nvSpPr>
          <p:spPr bwMode="auto">
            <a:xfrm>
              <a:off x="92968" y="3787220"/>
              <a:ext cx="1288083" cy="308153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1419225" algn="l"/>
                </a:tabLst>
              </a:pPr>
              <a:r>
                <a:rPr kumimoji="0" lang="ru-RU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Произведена реконструкция уличного</a:t>
              </a:r>
              <a:r>
                <a:rPr kumimoji="0" lang="ru-RU" sz="12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 </a:t>
              </a:r>
              <a:r>
                <a:rPr kumimoji="0" lang="ru-RU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освещения (установлено 20 опор со </a:t>
              </a:r>
              <a:endPara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1419225" algn="l"/>
                </a:tabLst>
              </a:pPr>
              <a:r>
                <a:rPr kumimoji="0" lang="ru-RU" sz="12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Times New Roman" pitchFamily="18" charset="0"/>
                  <a:cs typeface="Times New Roman" pitchFamily="18" charset="0"/>
                </a:rPr>
                <a:t>светодиодными лампами)</a:t>
              </a:r>
              <a:endPara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2627784" y="4149080"/>
            <a:ext cx="2880320" cy="461665"/>
          </a:xfrm>
          <a:prstGeom prst="rect">
            <a:avLst/>
          </a:prstGeom>
          <a:solidFill>
            <a:srgbClr val="CCFF66"/>
          </a:solidFill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Село </a:t>
            </a:r>
            <a:r>
              <a:rPr kumimoji="0" lang="ru-R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Кучкаево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переезд с ул. Садовая на ул.Советская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12"/>
          <p:cNvGrpSpPr/>
          <p:nvPr/>
        </p:nvGrpSpPr>
        <p:grpSpPr>
          <a:xfrm>
            <a:off x="2627784" y="4653136"/>
            <a:ext cx="2880320" cy="2204864"/>
            <a:chOff x="1714480" y="2370817"/>
            <a:chExt cx="2343303" cy="1626583"/>
          </a:xfrm>
        </p:grpSpPr>
        <p:pic>
          <p:nvPicPr>
            <p:cNvPr id="14" name="Рисунок 7" descr="27052015157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714480" y="2370817"/>
              <a:ext cx="2343303" cy="1626583"/>
            </a:xfrm>
            <a:prstGeom prst="rect">
              <a:avLst/>
            </a:prstGeom>
            <a:noFill/>
          </p:spPr>
        </p:pic>
        <p:sp>
          <p:nvSpPr>
            <p:cNvPr id="15" name="Прямоугольник 14"/>
            <p:cNvSpPr/>
            <p:nvPr/>
          </p:nvSpPr>
          <p:spPr>
            <a:xfrm>
              <a:off x="1714480" y="3793051"/>
              <a:ext cx="2322618" cy="204349"/>
            </a:xfrm>
            <a:prstGeom prst="rect">
              <a:avLst/>
            </a:prstGeom>
            <a:solidFill>
              <a:srgbClr val="CCFF66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ru-RU" sz="1200" dirty="0" smtClean="0"/>
                <a:t>Созданы места отдыха для сельчан…</a:t>
              </a:r>
              <a:endParaRPr lang="ru-RU" sz="1200" dirty="0"/>
            </a:p>
          </p:txBody>
        </p:sp>
      </p:grpSp>
      <p:pic>
        <p:nvPicPr>
          <p:cNvPr id="17" name="Picture 5" descr="D:\Наталье Владимироне\Постановления\18.09.2015 13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0"/>
            <a:ext cx="2880320" cy="2204864"/>
          </a:xfrm>
          <a:prstGeom prst="rect">
            <a:avLst/>
          </a:prstGeom>
          <a:noFill/>
        </p:spPr>
      </p:pic>
      <p:pic>
        <p:nvPicPr>
          <p:cNvPr id="18" name="Picture 6" descr="D:\Наталье Владимироне\Постановления\18.09.2015 14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627784" cy="2204864"/>
          </a:xfrm>
          <a:prstGeom prst="rect">
            <a:avLst/>
          </a:prstGeom>
          <a:noFill/>
        </p:spPr>
      </p:pic>
      <p:pic>
        <p:nvPicPr>
          <p:cNvPr id="189442" name="Picture 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04864"/>
            <a:ext cx="2627784" cy="2418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" name="TextBox 22"/>
          <p:cNvSpPr txBox="1"/>
          <p:nvPr/>
        </p:nvSpPr>
        <p:spPr>
          <a:xfrm>
            <a:off x="0" y="4149080"/>
            <a:ext cx="2627784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Благоустроена территория возле</a:t>
            </a:r>
          </a:p>
          <a:p>
            <a:r>
              <a:rPr lang="ru-RU" sz="1200" dirty="0" smtClean="0"/>
              <a:t> храма Николая Чудотворца</a:t>
            </a:r>
            <a:endParaRPr lang="ru-RU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  <a:solidFill>
            <a:srgbClr val="FF0066"/>
          </a:solidFill>
          <a:ln w="38100">
            <a:solidFill>
              <a:schemeClr val="accent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000" b="1" i="1" dirty="0" smtClean="0"/>
              <a:t>Развитие многофункциональных центров предоставления</a:t>
            </a:r>
            <a:br>
              <a:rPr lang="ru-RU" sz="2000" b="1" i="1" dirty="0" smtClean="0"/>
            </a:br>
            <a:r>
              <a:rPr lang="ru-RU" sz="2000" b="1" i="1" dirty="0" smtClean="0"/>
              <a:t> государственных и муниципальных услуг</a:t>
            </a:r>
            <a:endParaRPr lang="ru-RU" sz="20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5794"/>
            <a:ext cx="9144000" cy="607220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300" b="1" i="1" dirty="0" smtClean="0"/>
              <a:t>        В целях оптимизации повышения качества предоставления государственных и муниципальных услуг, сокращения количества документов, предоставляемых заявителем при предоставлении государственных и муниципальных услуг, противодействия коррупции и получения гражданами государственных и муниципальных услуг по принципу «одного окна»  с января 2015 года начал функционировать МБУ «Многофункциональный центр предоставления государственных и муниципальных услуг Большеигнатовского муниципального района Республики Мордовия» (МФЦ). Под МФЦ выделено административное здание, в помещениях которого был произведен капитальный ремонт.</a:t>
            </a:r>
          </a:p>
          <a:p>
            <a:pPr algn="just"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  <p:pic>
        <p:nvPicPr>
          <p:cNvPr id="4" name="Рисунок 3" descr="C:\Users\Пользователь\Desktop\ФОТО МФЦ 2015\для Минэкон.  11.01.2016\вывески с брендом.JP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214554"/>
            <a:ext cx="2928926" cy="178595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5" name="Рисунок 4" descr="C:\Users\Пользователь\Desktop\ФОТО МФЦ 2015\DSC_0662.jpg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357694"/>
            <a:ext cx="2907590" cy="225266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Пользователь\Desktop\ФОТО МФЦ 2015\DSC_0660.jpg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219825" y="2071678"/>
            <a:ext cx="2924175" cy="2143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Пользователь\Desktop\ФОТО МФЦ 2015\DSC_0661.jpg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6219825" y="4572008"/>
            <a:ext cx="2924175" cy="228599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0" y="4000504"/>
            <a:ext cx="2928926" cy="357190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Фасад</a:t>
            </a:r>
            <a:r>
              <a:rPr kumimoji="0" lang="ru-RU" b="1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здания МФЦ</a:t>
            </a:r>
            <a:endParaRPr kumimoji="0" lang="ru-RU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0" y="6500810"/>
            <a:ext cx="2928926" cy="357190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i="1" dirty="0" smtClean="0">
                <a:latin typeface="+mj-lt"/>
                <a:ea typeface="+mj-ea"/>
                <a:cs typeface="+mj-cs"/>
              </a:rPr>
              <a:t>Помещение МФЦ</a:t>
            </a:r>
            <a:endParaRPr kumimoji="0" lang="ru-RU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215074" y="2071678"/>
            <a:ext cx="2928926" cy="642942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Информационный киоск, где заявители</a:t>
            </a:r>
            <a:r>
              <a:rPr kumimoji="0" lang="ru-RU" sz="1400" b="1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могут подать заявление через портал госуслуг.</a:t>
            </a:r>
            <a:endParaRPr kumimoji="0" lang="ru-RU" sz="1400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6215074" y="4214818"/>
            <a:ext cx="2928926" cy="571504"/>
          </a:xfrm>
          <a:prstGeom prst="rect">
            <a:avLst/>
          </a:prstGeom>
          <a:solidFill>
            <a:srgbClr val="FF0066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Платежный терминал ОАО «Россельхозбанк»</a:t>
            </a:r>
            <a:endParaRPr kumimoji="0" lang="ru-RU" b="1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28926" y="2071678"/>
            <a:ext cx="3286148" cy="1046440"/>
          </a:xfrm>
          <a:prstGeom prst="rect">
            <a:avLst/>
          </a:prstGeom>
          <a:solidFill>
            <a:srgbClr val="FF9999"/>
          </a:solidFill>
          <a:ln w="38100">
            <a:solidFill>
              <a:srgbClr val="FF3399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200" b="1" i="1" dirty="0" smtClean="0"/>
              <a:t>В настоящее время предоставляются 137 услуг, из них 70- государственных, 46 - муниципальных и 21 - дополнительных услуг</a:t>
            </a:r>
            <a:r>
              <a:rPr lang="ru-RU" sz="1200" i="1" dirty="0" smtClean="0"/>
              <a:t>.</a:t>
            </a:r>
          </a:p>
          <a:p>
            <a:pPr algn="just"/>
            <a:endParaRPr lang="ru-RU" sz="1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928926" y="2857496"/>
            <a:ext cx="3286148" cy="954107"/>
          </a:xfrm>
          <a:prstGeom prst="rect">
            <a:avLst/>
          </a:prstGeom>
          <a:gradFill flip="none" rotWithShape="1">
            <a:gsLst>
              <a:gs pos="0">
                <a:srgbClr val="FF7C80">
                  <a:tint val="66000"/>
                  <a:satMod val="160000"/>
                </a:srgbClr>
              </a:gs>
              <a:gs pos="50000">
                <a:srgbClr val="FF7C80">
                  <a:tint val="44500"/>
                  <a:satMod val="160000"/>
                </a:srgbClr>
              </a:gs>
              <a:gs pos="100000">
                <a:srgbClr val="FF7C80">
                  <a:tint val="23500"/>
                  <a:satMod val="160000"/>
                </a:srgbClr>
              </a:gs>
            </a:gsLst>
            <a:lin ang="13500000" scaled="1"/>
            <a:tileRect/>
          </a:gra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400" b="1" i="1" dirty="0" smtClean="0"/>
              <a:t>В многофункциональном центре есть возможность регистрации граждан и юридических лиц на портале Госуслуг и в ЕСИА.</a:t>
            </a:r>
            <a:endParaRPr lang="ru-RU" sz="1400" b="1" i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928926" y="5643578"/>
            <a:ext cx="3286148" cy="1246495"/>
          </a:xfrm>
          <a:prstGeom prst="rect">
            <a:avLst/>
          </a:prstGeom>
          <a:solidFill>
            <a:srgbClr val="FF7C80"/>
          </a:solidFill>
          <a:ln w="57150"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250" b="1" u="sng" dirty="0" smtClean="0"/>
              <a:t>Режим работы МФЦ:</a:t>
            </a:r>
          </a:p>
          <a:p>
            <a:pPr algn="just"/>
            <a:r>
              <a:rPr lang="ru-RU" sz="1250" dirty="0" smtClean="0"/>
              <a:t>С понедельник а   по  пятницу  </a:t>
            </a:r>
          </a:p>
          <a:p>
            <a:pPr algn="just"/>
            <a:r>
              <a:rPr lang="ru-RU" sz="1250" dirty="0" smtClean="0"/>
              <a:t>  с  8.30.-16.30 (без перерыва на обед).</a:t>
            </a:r>
          </a:p>
          <a:p>
            <a:pPr algn="just"/>
            <a:r>
              <a:rPr lang="ru-RU" sz="1250" dirty="0" smtClean="0"/>
              <a:t>Есть возможность предварительной записи по телефону (2-10-39) и по электронной почте.</a:t>
            </a:r>
            <a:endParaRPr lang="ru-RU" sz="125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928926" y="3786190"/>
            <a:ext cx="3286148" cy="1938992"/>
          </a:xfrm>
          <a:prstGeom prst="rect">
            <a:avLst/>
          </a:prstGeom>
          <a:blipFill>
            <a:blip r:embed="rId7"/>
            <a:tile tx="0" ty="0" sx="100000" sy="100000" flip="none" algn="tl"/>
          </a:blip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200" b="1" i="1" dirty="0" smtClean="0"/>
              <a:t>МБУ «Многофункциональный центр предоставления государственных и муниципальных услуг Большеигнатовского муниципального района Республики Мордовия» заняло второе место  в республиканском конкурсе «Лучший многофункциональный центр предоставления  государственных и муниципальных услуг  в Республике Мордовия с количеством окон менее 20»</a:t>
            </a:r>
            <a:endParaRPr lang="ru-RU" sz="1200" b="1" i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solidFill>
            <a:srgbClr val="2DA92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Обращения граждан</a:t>
            </a:r>
            <a:endParaRPr kumimoji="0" lang="ru-RU" sz="2400" b="1" i="1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28605"/>
            <a:ext cx="55006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42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последние 5 лет в администрацию Большеигнатовского муниципального района Республики Мордовия поступило порядка 1706 обращений от физических и юридических лиц. Из них поступило 1143 письменных обращений граждан и 563 обращения поступило при личном приеме граждан.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DSCF52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04664"/>
            <a:ext cx="3635896" cy="3095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Диаграмма 10"/>
          <p:cNvGraphicFramePr/>
          <p:nvPr/>
        </p:nvGraphicFramePr>
        <p:xfrm>
          <a:off x="214282" y="2071678"/>
          <a:ext cx="5143536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Picture 2" descr="МФЦ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3500438"/>
            <a:ext cx="3635896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85720" y="500042"/>
            <a:ext cx="4786346" cy="307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Законотворческая деятельность Совета депутатов Большеигнатовского муниципального района пятого созыва была несколько плодотворнее Совета депутатов 4 созыва. За период 2011-2016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гг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было принято 287 решений (предыдущий созыв – 241 решение). Рассматривались такие вопросы как утверждение бюджета района,  дополнительные меры социальной поддержки отдельных категорий граждан района, муниципальной программы комплексного социально-экономического развития района.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   На предвыборных встречах Главы Республики Мордовия с  общественностью Большеигнатовского района в ноябре-декабре 2011 года был определен перечень поручений, которые более всего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волновали граждан нашего  района.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rgbClr val="2DA927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Депутатская деятельность. Поручения избирателей</a:t>
            </a:r>
            <a:endParaRPr lang="ru-RU" sz="2000" b="1" i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 descr="D:\Материал дл брошюры\PB1800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571480"/>
            <a:ext cx="3624198" cy="2717798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357158" y="3357562"/>
            <a:ext cx="850112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В данный перечень вошли 64 поручения по разным жизненным ситуациям. Из них на текущую дату </a:t>
            </a:r>
            <a:r>
              <a:rPr lang="ru-RU" sz="1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выполнено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37 поручений (58 % к общему числу), а именно:  произведен капитальный ремонт детского сада в с.Большое  Игнатово, капитальный ремонт зданий, системы отопления, строительство автономной модульной котельной и спортивного зала в  МОУ «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Большеигнатовская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средняя общеобразовательная школа», завершено строительство дамбы через овраг в с. Новое Баево, произведен капитальный ремонт здания МОУ «Спасская общеобразовательная школа», в селах Горки и 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Кучкаево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построены новые здания фельдшерско-акушерских пунктов, осуществлены работы по строительству  автомобильных дорог к кладбищам в с. Андреевка и 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с.Кучкаево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, по 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с.Киржеманы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до МОУ «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Киржеманская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средняя общеобразовательная школа», решен вопрос водоснабжения  в  МОУ «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Киржеманская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средняя общеобразовательная школа»,  завершено строительство моста в с. </a:t>
            </a:r>
            <a:r>
              <a:rPr lang="ru-RU" sz="1400" dirty="0" err="1" smtClean="0">
                <a:latin typeface="Calibri" pitchFamily="34" charset="0"/>
                <a:ea typeface="Calibri" pitchFamily="34" charset="0"/>
                <a:cs typeface="Calibri" pitchFamily="34" charset="0"/>
              </a:rPr>
              <a:t>Киржеманы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на ул.Маяковского, газифицировано последний населенный пункт в районе – пос. Надеждино. </a:t>
            </a:r>
            <a:r>
              <a:rPr lang="ru-RU" sz="1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Общая сумма выполненных поручений составляет  122,4 млн.руб.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       </a:t>
            </a:r>
            <a:r>
              <a:rPr lang="ru-RU" sz="1400" b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Частично выполнены  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следующие поручения: строительство дорог по с. Большое Игнатово (запланировано 9 км, выполнено 3,6 км, в настоящее  время  имеются ПСД на ул. Советская, Гагарина,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285720" y="571480"/>
            <a:ext cx="8643998" cy="606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Молодежная,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Юношева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– протяженностью    2,88 км), строительство дороги от райцентра к д.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Ташто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Кшуманця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выолнено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1,11 км, осталось около 0,8 км.), строительство дороги по улицам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Шунеева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Ф.Г. и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Куманева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П.М. в с.Андреевка (дорога по ул.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Шунеева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построена, ул.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Куманева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П.М. включена в план строительства и реконструкции дорог на период 2015-2022 годы на 2018г.), капитальный ремонт здания администрации Большеигнатовского муниципального района (сделан частичный ремонт), строительство дороги до с.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Киржеманы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от автотрассы  Большое Игнатово-Ардатов (протяженность -6,3 км, сделано 3,0 км),  капитальный ремонт МОУ «Андреевская средняя  общеобразовательная школа»  (Вопрос будет  рассмотрено в рамках РЦП «Развитие образования в РМ на 2011-2015 годы». В 2012 году выделено 2,3 млн.руб. Освоены. Необходимо еще около 10 млн.рублей, ПСД нет.) ,строительство детских игровых площадок во дворах жилых домов с.Большое Игнатово (осуществлено строительство 2 площадок).Сумма денежных средств освоенных на данные поручения составляет 88,8 млн.рублей, требуется  дополнительно – 182,6 млн.руб.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     </a:t>
            </a:r>
            <a:r>
              <a:rPr lang="ru-RU" sz="1400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В числе </a:t>
            </a:r>
            <a:r>
              <a:rPr lang="ru-RU" sz="1400" b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невыполненных поручений 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числятся такие, как: строительство полигона для размещения бытовых отходов (будет реализовано в рамках ГП РМ "Охрана окружающей среды и повышение экологической безопасности на 2014-2018 годы" в рамках договора концессии в отношении создания и эксплуатации межмуниципальной системы коммунальной инфраструктуры в области обращения с отходами на территории Республики Мордовия), капитальный ремонт очистных сооружений в с.Большое Игнатово (включен в Комплексную  программу развития системы коммунальной инфраструктуры Большеигнатовского сельского поселения Большеигнатовского муниципального района Республики Мордовия на 2013-2017 годы, включен на 2016 год), строительство дорог по ул.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Юношева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в с. Большое Игнатово (запланировано на  2016 г), строительство водопровода в с.Новое Баево (29.01.2015 г.был проведен сход граждан, на котором жители села отказались от строительства водопровода), строительство  автомобильных дорог в селах Спасское, Старое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Чамзино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Атяшево,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Протасово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Новое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Качаево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д. Красная Нива,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пос.Калыша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 каждый населенный пункт включен  в план строительства и реконструкции автодорог местного значения на период 2015-2022 годы на определенный год), реконструкция кинотеатра «Аврора» под районный Дом культуры с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пристроем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под библиотеку  (подготовлена ПСД, включен в план программы «Устойчивое развитие сельских территорий Республики Мордовия на 2014-2018 годы и на период до 2020 года» на 2017 год ), капитальный ремонт домов</a:t>
            </a:r>
            <a:endParaRPr lang="ru-RU" sz="12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rgbClr val="2DA927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Депутатская деятельность. Поручения избирателей</a:t>
            </a:r>
            <a:endParaRPr lang="ru-RU" sz="2000" b="1" i="1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686800" cy="4740277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Домов культур в селах 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Чукалы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Киржеманы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(включены  в перечень мероприятий развития культуры и искусства в рамках реализации Госпрограммы РМ «Развитие культуры и туризма» на 2014-2018 год с выполнением работ в 2017 г. Включен в районную целевую программу «Культура Большеигнатовского муниципального района на 2011-2016годы» на определенный год ), строительство котельной для МОУ «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Киржеманская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средняя общеобразовательная школа (включен в муниципальную программу «Развитие жилищно-коммунального комплекса Большеигнатовского муниципального района на 2016-2019 годы» на 2016 год), строительство дороги до сельского кладбища в с.Новое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Качаево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(включен в план строительства и </a:t>
            </a:r>
            <a:r>
              <a:rPr lang="ru-RU" sz="14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рекон-струкции</a:t>
            </a: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автодорог местного значения на период 2015-2022 годы на 2016 год). Для выполнения данных поручений  необходимо  498,4 млн.руб.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         В итоге сумма финансовых средств выделенных на исполнение поручений (наказов) избирателей составила 211,2 млн.рублей. Для полного исполнения перечня поручений требуется 1130,7 млн.рублей.</a:t>
            </a:r>
            <a:endParaRPr lang="ru-RU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400110"/>
          </a:xfrm>
          <a:prstGeom prst="rect">
            <a:avLst/>
          </a:prstGeom>
          <a:solidFill>
            <a:srgbClr val="2DA927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Депутатская деятельность. Поручения избирателей</a:t>
            </a:r>
            <a:endParaRPr lang="ru-RU" sz="2000" b="1" i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071810"/>
            <a:ext cx="9144000" cy="707886"/>
          </a:xfrm>
          <a:prstGeom prst="rect">
            <a:avLst/>
          </a:prstGeom>
          <a:solidFill>
            <a:srgbClr val="2DA927"/>
          </a:solidFill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Calibri" pitchFamily="34" charset="0"/>
                <a:ea typeface="Calibri" pitchFamily="34" charset="0"/>
                <a:cs typeface="Calibri" pitchFamily="34" charset="0"/>
              </a:rPr>
              <a:t>Повышение эффективности деятельности органов местного самоуправления</a:t>
            </a:r>
            <a:endParaRPr lang="ru-RU" sz="2000" b="1" i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14282" y="3857628"/>
            <a:ext cx="8643998" cy="287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         Информация о деятельности органов местного самоуправления Большеигнатовского муниципального района размещена на официальном сайте по адресу: 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bignatovo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e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mordovia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.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ru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           В органах местного самоуправления Большеигнатовского  муниципального района внедрены: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 система электронного документооборота «Дело», позволяющая  оперативно получать  информацию от исполнительных органов государственной власти республики;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 система межведомственного взаимодействия СИУ, позволяющая направлять и получать информацию необходимую для оказания муниципальных услуг гражданам района;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-  все автоматизированные рабочие места муниципальных служащих через локальную сеть подключены к правовой системе «Гарант» и Интернету.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alibri" pitchFamily="34" charset="0"/>
              </a:rPr>
              <a:t>За последние 5 лет курсы повышения квалификации прошли  115   муниципальных служащих района</a:t>
            </a:r>
            <a:endParaRPr lang="ru-RU" sz="1400" dirty="0" smtClean="0"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cs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13" name="Group 993"/>
          <p:cNvGraphicFramePr>
            <a:graphicFrameLocks noGrp="1"/>
          </p:cNvGraphicFramePr>
          <p:nvPr>
            <p:ph/>
          </p:nvPr>
        </p:nvGraphicFramePr>
        <p:xfrm>
          <a:off x="250825" y="1052513"/>
          <a:ext cx="8642350" cy="4984294"/>
        </p:xfrm>
        <a:graphic>
          <a:graphicData uri="http://schemas.openxmlformats.org/drawingml/2006/table">
            <a:tbl>
              <a:tblPr/>
              <a:tblGrid>
                <a:gridCol w="278784"/>
                <a:gridCol w="6133283"/>
                <a:gridCol w="717420"/>
                <a:gridCol w="746203"/>
                <a:gridCol w="766660"/>
              </a:tblGrid>
              <a:tr h="585347">
                <a:tc>
                  <a:txBody>
                    <a:bodyPr/>
                    <a:lstStyle/>
                    <a:p>
                      <a:pPr algn="ctr" fontAlgn="t"/>
                      <a:endParaRPr lang="en-US" sz="1000" b="0" i="0" u="none" strike="noStrike" dirty="0" smtClean="0">
                        <a:effectLst/>
                        <a:latin typeface="Times New Roman"/>
                      </a:endParaRPr>
                    </a:p>
                    <a:p>
                      <a:pPr algn="ctr" fontAlgn="t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№ </a:t>
                      </a:r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п/п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9527" marR="9527" marT="9526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2016 г. (прогноз)</a:t>
                      </a:r>
                    </a:p>
                  </a:txBody>
                  <a:tcPr marL="9527" marR="9527" marT="9526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2017 г. (прогноз)</a:t>
                      </a:r>
                    </a:p>
                  </a:txBody>
                  <a:tcPr marL="9527" marR="9527" marT="9526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 г. (прогноз)</a:t>
                      </a:r>
                    </a:p>
                  </a:txBody>
                  <a:tcPr marL="9527" marR="9527" marT="9526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</a:tr>
              <a:tr h="5853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Объем отгруженных товаров собственного производства, выполненных работ и услуг собственными силами по видам экономической деятельности «Обрабатывающие производства», «Производство и распределение электроэнергии, газа и воды», тыс. рублей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6985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7439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7953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1303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Объем инвестиций в основной капитал (за исключением бюджетных средств), тыс. рублей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600000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26650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39421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Объем производства скота и птицы от сельскохозяйственных организаций </a:t>
                      </a:r>
                      <a:br>
                        <a:rPr lang="ru-RU" sz="1000" b="0" i="0" u="none" strike="noStrike" dirty="0">
                          <a:effectLst/>
                          <a:latin typeface="Times New Roman"/>
                        </a:rPr>
                      </a:br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и крестьянских (фермерских) хозяйств, тонн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590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3842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Объем производства молока от сельскохозяйственных организаций </a:t>
                      </a:r>
                      <a:br>
                        <a:rPr lang="ru-RU" sz="1000" b="0" i="0" u="none" strike="noStrike" dirty="0">
                          <a:effectLst/>
                          <a:latin typeface="Times New Roman"/>
                        </a:rPr>
                      </a:br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и крестьянских (фермерских) хозяйств, тонн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7057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1303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Производство сахарной свеклы, тонн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92850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99300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0727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Производство зерна в первоначально-оприходованном весе, тонн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32800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40200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40585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1303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Прибыль прибыльных организаций, тыс. рублей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14 255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15 650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17 202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39421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Прибыль прибыльных организаций по виду экономической деятельности «Сельское хозяйство, охота и лесное хозяйство», тыс. рублей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6 820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7 500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8 110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97627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Доля налоговых и неналоговых доходов местного бюджета (за исключением поступлений налоговых доходов по дополнительным нормативам отчислений) в общем объеме налоговых и неналоговых доходов бюджета муниципального образования с учетом поступлений дотаций и субсидий на </a:t>
                      </a:r>
                      <a:r>
                        <a:rPr lang="ru-RU" sz="1000" b="0" i="0" u="none" strike="noStrike" dirty="0" err="1">
                          <a:effectLst/>
                          <a:latin typeface="Times New Roman"/>
                        </a:rPr>
                        <a:t>софинансирование</a:t>
                      </a:r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 расходных обязательств по финансовому обеспечению деятельности муниципальных казенных учреждений и финансовому обеспечению выполнения муниципального задания бюджетными и автономными муниципальными учреждениями (в сопоставимых условиях), процентов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18,6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30,6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31,4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39421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Темп роста налоговых и неналоговых  доходов консолидированных бюджетов муниципальных образований по отношению к предыдущему году (в сопоставимых условиях), процентов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103,9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101,5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104,9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1303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Число субъектов малого и среднего предпринимательства в расчете на 10 тыс., человек населения, единиц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1104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Объем оборота розничной торговли во всех каналах реализации, тыс. рублей</a:t>
                      </a:r>
                    </a:p>
                  </a:txBody>
                  <a:tcPr marL="9527" marR="9527" marT="9526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487201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573523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636604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136" name="TextBox 1"/>
          <p:cNvSpPr txBox="1">
            <a:spLocks noChangeArrowheads="1"/>
          </p:cNvSpPr>
          <p:nvPr/>
        </p:nvSpPr>
        <p:spPr bwMode="auto">
          <a:xfrm>
            <a:off x="755650" y="188913"/>
            <a:ext cx="7704138" cy="584775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b="1" i="1" dirty="0">
                <a:latin typeface="Times New Roman" pitchFamily="18" charset="0"/>
                <a:cs typeface="Times New Roman" pitchFamily="18" charset="0"/>
              </a:rPr>
              <a:t>Целевые значения основных показателей социально-экономического развития Большеигнатовского муниципального района на 2016-2018 гг.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13" name="Group 993"/>
          <p:cNvGraphicFramePr>
            <a:graphicFrameLocks noGrp="1"/>
          </p:cNvGraphicFramePr>
          <p:nvPr>
            <p:ph/>
          </p:nvPr>
        </p:nvGraphicFramePr>
        <p:xfrm>
          <a:off x="250825" y="1362075"/>
          <a:ext cx="8642350" cy="3363069"/>
        </p:xfrm>
        <a:graphic>
          <a:graphicData uri="http://schemas.openxmlformats.org/drawingml/2006/table">
            <a:tbl>
              <a:tblPr/>
              <a:tblGrid>
                <a:gridCol w="278785"/>
                <a:gridCol w="6133280"/>
                <a:gridCol w="766660"/>
                <a:gridCol w="696964"/>
                <a:gridCol w="766661"/>
              </a:tblGrid>
              <a:tr h="504745">
                <a:tc>
                  <a:txBody>
                    <a:bodyPr/>
                    <a:lstStyle/>
                    <a:p>
                      <a:pPr algn="ctr" fontAlgn="t"/>
                      <a:endParaRPr lang="en-US" sz="1000" b="0" i="0" u="none" strike="noStrike" dirty="0" smtClean="0">
                        <a:effectLst/>
                        <a:latin typeface="Times New Roman"/>
                      </a:endParaRPr>
                    </a:p>
                    <a:p>
                      <a:pPr algn="ctr" fontAlgn="t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№ </a:t>
                      </a:r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п/п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Наименование показателя</a:t>
                      </a:r>
                    </a:p>
                  </a:txBody>
                  <a:tcPr marL="9527" marR="9527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2016 г. (прогноз)</a:t>
                      </a:r>
                    </a:p>
                  </a:txBody>
                  <a:tcPr marL="9527" marR="9527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2017 г. (прогноз)</a:t>
                      </a:r>
                    </a:p>
                  </a:txBody>
                  <a:tcPr marL="9527" marR="9527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 г. (прогноз)</a:t>
                      </a:r>
                    </a:p>
                  </a:txBody>
                  <a:tcPr marL="9527" marR="9527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15000"/>
                      </a:srgbClr>
                    </a:solidFill>
                  </a:tcPr>
                </a:tc>
              </a:tr>
              <a:tr h="266036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Общая площадь введенного жилья с учетом индивидуального жилищного строительства,  </a:t>
                      </a:r>
                      <a:r>
                        <a:rPr lang="ru-RU" sz="1000" b="0" i="0" u="none" strike="noStrike" dirty="0" err="1">
                          <a:effectLst/>
                          <a:latin typeface="Times New Roman"/>
                        </a:rPr>
                        <a:t>кв.м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Общая площадь жилых помещений, приходящаяся в среднем на одного жителя, – всего, </a:t>
                      </a:r>
                      <a:r>
                        <a:rPr lang="ru-RU" sz="1000" b="0" i="0" u="none" strike="noStrike" dirty="0" err="1">
                          <a:effectLst/>
                          <a:latin typeface="Times New Roman"/>
                        </a:rPr>
                        <a:t>кв.м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30,4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31,7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31,8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Доля площади жилищного фонда, обеспеченного всеми видами благоустройства, в общей площади жилищного фонда, процентов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57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Доля протяженности автомобильных дорог общего пользования местного значения, не отвечающих нормативным </a:t>
                      </a:r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требованиям</a:t>
                      </a:r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, в общей протяженности автомобильных дорог общего пользования местного значения, процентов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effectLst/>
                          <a:latin typeface="Times New Roman"/>
                        </a:rPr>
                        <a:t>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Среднегодовая численность постоянного населения, человек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7240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7130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7020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Коэффициент рождаемости, родившихся на 1000 человек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5,4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5,5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5,6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19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Доля муниципальных общеобразовательных учреждений, соответствующих современным требованиям обучения, в общем количестве муниципальных общеобразовательных учреждений, процентов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85,3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86,7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87,5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 smtClean="0">
                          <a:effectLst/>
                          <a:latin typeface="Times New Roman"/>
                        </a:rPr>
                        <a:t>20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Доля населения, систематически занимающегося физической культурой и спортом, процентов</a:t>
                      </a:r>
                    </a:p>
                  </a:txBody>
                  <a:tcPr marL="9527" marR="9527" marT="9525" marB="0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effectLst/>
                          <a:latin typeface="Times New Roman"/>
                        </a:rPr>
                        <a:t>32,5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32,8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effectLst/>
                          <a:latin typeface="Times New Roman"/>
                        </a:rPr>
                        <a:t>33,0</a:t>
                      </a:r>
                      <a:endParaRPr lang="ru-RU" sz="10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FF">
                        <a:alpha val="8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136" name="TextBox 156"/>
          <p:cNvSpPr txBox="1">
            <a:spLocks noChangeArrowheads="1"/>
          </p:cNvSpPr>
          <p:nvPr/>
        </p:nvSpPr>
        <p:spPr bwMode="auto">
          <a:xfrm>
            <a:off x="755650" y="188913"/>
            <a:ext cx="77041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600" b="1" i="1" dirty="0">
                <a:latin typeface="Times New Roman" pitchFamily="18" charset="0"/>
                <a:cs typeface="Times New Roman" pitchFamily="18" charset="0"/>
              </a:rPr>
              <a:t>Целевые значения основных показателей социально-экономического развития Большеигнатовского муниципального района на 2016-2018 гг.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2060</TotalTime>
  <Words>7041</Words>
  <Application>Microsoft Office PowerPoint</Application>
  <PresentationFormat>Экран (4:3)</PresentationFormat>
  <Paragraphs>669</Paragraphs>
  <Slides>41</Slides>
  <Notes>8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41</vt:i4>
      </vt:variant>
    </vt:vector>
  </HeadingPairs>
  <TitlesOfParts>
    <vt:vector size="47" baseType="lpstr">
      <vt:lpstr>Тема Office</vt:lpstr>
      <vt:lpstr>3_Тема Office</vt:lpstr>
      <vt:lpstr>Трек</vt:lpstr>
      <vt:lpstr>4_Тема Office</vt:lpstr>
      <vt:lpstr>Диаграмма</vt:lpstr>
      <vt:lpstr>Лист Microsoft Office Excel 97-2003</vt:lpstr>
      <vt:lpstr>Большеигнатовский муниципальный район  итоги и перспективы развития</vt:lpstr>
      <vt:lpstr>Экономическое развитие</vt:lpstr>
      <vt:lpstr>Слайд 3</vt:lpstr>
      <vt:lpstr>Развитие агропромышленного комплекса</vt:lpstr>
      <vt:lpstr>Повышение инвестиционной привлекательности</vt:lpstr>
      <vt:lpstr> Развитие малого и среднего предпринимательства </vt:lpstr>
      <vt:lpstr>Развитие потребительского рынка товаров и услуг</vt:lpstr>
      <vt:lpstr>Слайд 8</vt:lpstr>
      <vt:lpstr>Слайд 9</vt:lpstr>
      <vt:lpstr> РАЗВИТИЕ ОБРАЗОВАНИЯ </vt:lpstr>
      <vt:lpstr> СТРОИТЕЛЬСТВО И РЕМОНТ ДЕТСКИХ САДОВ </vt:lpstr>
      <vt:lpstr> СТРОИТЕЛЬСТВО И РЕМОНТ ШКОЛ </vt:lpstr>
      <vt:lpstr>Слайд 13</vt:lpstr>
      <vt:lpstr>Слайд 14</vt:lpstr>
      <vt:lpstr>Слайд 15</vt:lpstr>
      <vt:lpstr>Слайд 16</vt:lpstr>
      <vt:lpstr>Развитие физической культуры и  спорта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Развитие жилищного строительства и обеспечение граждан жильем</vt:lpstr>
      <vt:lpstr>Развитие транспортной инфраструктуры и транспортного обслуживания </vt:lpstr>
      <vt:lpstr>Развитие жилищно-коммунального хозяйства</vt:lpstr>
      <vt:lpstr>Переселение граждан из ветхого и  аварийного жилья</vt:lpstr>
      <vt:lpstr> Нормативно-правовая основа утверждения тарифов на коммунальные услуги </vt:lpstr>
      <vt:lpstr>Большеигнатовский муниципальный район   тарифы на коммунальные услуги на 2016 год</vt:lpstr>
      <vt:lpstr>Тарифы на газ для населения</vt:lpstr>
      <vt:lpstr>Слайд 32</vt:lpstr>
      <vt:lpstr>Слайд 33</vt:lpstr>
      <vt:lpstr>Слайд 34</vt:lpstr>
      <vt:lpstr>Развитие многофункциональных центров предоставления  государственных и муниципальных услуг</vt:lpstr>
      <vt:lpstr>Слайд 36</vt:lpstr>
      <vt:lpstr>Слайд 37</vt:lpstr>
      <vt:lpstr>Слайд 38</vt:lpstr>
      <vt:lpstr>Слайд 39</vt:lpstr>
      <vt:lpstr>Слайд 40</vt:lpstr>
      <vt:lpstr>Слайд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Для работы</dc:creator>
  <cp:lastModifiedBy>Для работы1</cp:lastModifiedBy>
  <cp:revision>213</cp:revision>
  <dcterms:created xsi:type="dcterms:W3CDTF">2016-04-07T12:44:45Z</dcterms:created>
  <dcterms:modified xsi:type="dcterms:W3CDTF">2016-06-01T13:48:15Z</dcterms:modified>
</cp:coreProperties>
</file>